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96" autoAdjust="0"/>
    <p:restoredTop sz="94660"/>
  </p:normalViewPr>
  <p:slideViewPr>
    <p:cSldViewPr snapToGrid="0">
      <p:cViewPr>
        <p:scale>
          <a:sx n="80" d="100"/>
          <a:sy n="80" d="100"/>
        </p:scale>
        <p:origin x="-754" y="-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883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5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16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1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541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31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47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9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01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168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2020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F3423C-A3B9-4DBA-8AE5-C6447D7A95B2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9131D0-5BD7-40C6-8194-38B0472EC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6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Ёлочка\Pictures\photo_2024-04-02_17-21-05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7698" y="1496659"/>
            <a:ext cx="2135834" cy="20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3923" y="2422384"/>
            <a:ext cx="8646555" cy="2590800"/>
          </a:xfrm>
        </p:spPr>
        <p:txBody>
          <a:bodyPr/>
          <a:lstStyle/>
          <a:p>
            <a:r>
              <a:rPr lang="ru-RU" sz="3000" b="1" i="1" cap="none" dirty="0" smtClean="0"/>
              <a:t>Роль педагога – организатора </a:t>
            </a:r>
            <a:br>
              <a:rPr lang="ru-RU" sz="3000" b="1" i="1" cap="none" dirty="0" smtClean="0"/>
            </a:br>
            <a:r>
              <a:rPr lang="ru-RU" sz="3000" b="1" i="1" cap="none" dirty="0" smtClean="0"/>
              <a:t>в объединении детских творческих</a:t>
            </a:r>
            <a:r>
              <a:rPr lang="ru-RU" sz="3000" cap="none" dirty="0" smtClean="0"/>
              <a:t/>
            </a:r>
            <a:br>
              <a:rPr lang="ru-RU" sz="3000" cap="none" dirty="0" smtClean="0"/>
            </a:br>
            <a:r>
              <a:rPr lang="ru-RU" sz="3000" b="1" i="1" cap="none" dirty="0" smtClean="0"/>
              <a:t>коллективов и кружков дополнительного образования в условиях школы – интерната</a:t>
            </a:r>
            <a:endParaRPr lang="ru-RU" sz="30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0297" y="1679543"/>
            <a:ext cx="4850733" cy="740104"/>
          </a:xfrm>
        </p:spPr>
        <p:txBody>
          <a:bodyPr>
            <a:noAutofit/>
          </a:bodyPr>
          <a:lstStyle/>
          <a:p>
            <a:pPr algn="r"/>
            <a:r>
              <a:rPr lang="ru-RU" sz="1800" i="1" dirty="0"/>
              <a:t>Государственное казённое </a:t>
            </a:r>
            <a:r>
              <a:rPr lang="ru-RU" sz="1800" i="1" dirty="0" smtClean="0"/>
              <a:t>общеобразовательное учреждение </a:t>
            </a:r>
            <a:br>
              <a:rPr lang="ru-RU" sz="1800" i="1" dirty="0" smtClean="0"/>
            </a:br>
            <a:r>
              <a:rPr lang="ru-RU" sz="1800" i="1" dirty="0" smtClean="0"/>
              <a:t>школа </a:t>
            </a:r>
            <a:r>
              <a:rPr lang="ru-RU" sz="1800" i="1" dirty="0"/>
              <a:t>– интернат №2 </a:t>
            </a:r>
            <a:r>
              <a:rPr lang="ru-RU" sz="1800" i="1" dirty="0" err="1"/>
              <a:t>г.Сочи</a:t>
            </a:r>
            <a:r>
              <a:rPr lang="ru-RU" b="1" i="1" dirty="0"/>
              <a:t>                                          </a:t>
            </a:r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7698" y="4732222"/>
            <a:ext cx="920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Подготовила: педагог </a:t>
            </a:r>
            <a:r>
              <a:rPr lang="ru-RU" dirty="0" smtClean="0"/>
              <a:t>- организатор </a:t>
            </a:r>
            <a:r>
              <a:rPr lang="ru-RU" dirty="0"/>
              <a:t>Е</a:t>
            </a:r>
            <a:r>
              <a:rPr lang="ru-RU" dirty="0" smtClean="0"/>
              <a:t>. С. Крапивина</a:t>
            </a:r>
            <a:endParaRPr lang="ru-RU" dirty="0"/>
          </a:p>
          <a:p>
            <a:pPr algn="ctr"/>
            <a:r>
              <a:rPr lang="ru-RU" dirty="0"/>
              <a:t>Г</a:t>
            </a:r>
            <a:r>
              <a:rPr lang="ru-RU" dirty="0" smtClean="0"/>
              <a:t>. Сочи </a:t>
            </a:r>
            <a:r>
              <a:rPr lang="ru-RU" dirty="0"/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xmlns="" val="12156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23" y="2339711"/>
            <a:ext cx="4752235" cy="3143125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Каждый, из пяти школьных отрядов: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ЮИДД,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Зелёный патруль,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Школа безопасности,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E36C0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Добрые сердца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Большая перемена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выполняют особую миссию, занимаясь общественно – полезными и социально значимыми делами!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581" y="505327"/>
            <a:ext cx="11784419" cy="1299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Особое место в жизни школы занимают отряды  </a:t>
            </a:r>
            <a:r>
              <a:rPr lang="ru-RU" sz="4400" dirty="0" err="1"/>
              <a:t>соуправления</a:t>
            </a:r>
            <a:r>
              <a:rPr lang="ru-RU" sz="4400" dirty="0" smtClean="0"/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53702" y="1472059"/>
            <a:ext cx="5391185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Отряд «ЮНАРМИЯ»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5696" y="6031862"/>
            <a:ext cx="4848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отряда: Удалов Роман Павлович</a:t>
            </a:r>
            <a:endParaRPr lang="ru-RU" dirty="0"/>
          </a:p>
        </p:txBody>
      </p:sp>
      <p:pic>
        <p:nvPicPr>
          <p:cNvPr id="7" name="Рисунок 6" descr="C:\Users\Ёлочка\Desktop\юнарм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4842" y="1978054"/>
            <a:ext cx="5894453" cy="386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9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581" y="299554"/>
            <a:ext cx="11376837" cy="1371600"/>
          </a:xfrm>
        </p:spPr>
        <p:txBody>
          <a:bodyPr>
            <a:normAutofit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Отряд Юные Инспектора Дорожного Движения 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831" y="6097558"/>
            <a:ext cx="1030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Координаторы: Хохлова Анна Викторовна,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Кубинёва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Елена Викторовна, Иванова Людмила Ивановна.</a:t>
            </a:r>
            <a:endParaRPr lang="ru-RU" dirty="0"/>
          </a:p>
        </p:txBody>
      </p:sp>
      <p:pic>
        <p:nvPicPr>
          <p:cNvPr id="6" name="Рисунок 5" descr="C:\Users\Ёлочка\Desktop\юид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02" y="1552074"/>
            <a:ext cx="5138977" cy="3579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Ёлочка\Desktop\юид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1834049"/>
            <a:ext cx="5661660" cy="3762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81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293" y="413885"/>
            <a:ext cx="7607969" cy="5252988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учатся проявлять свои интеллектуальные достижения в школе и за её пределами; появился интерес к расширению общего кругозора, к развитию интеллекта.                                                                                           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«Кружковцы»  познакомились с основными направлениями эстетической культуры.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каждого из них есть возможность для развития художественных способностей, эстетического вкуса, и, проявления своих талантов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учатся воспитывать в себе такие качества: как доброта, вежливость, честность, правдивость, дружелюбие, взаимовыручка.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творческих объединений школьной системы дополнительного образования приобщены к общественной работе, к участию во внеклассной досуговой и конкурсной деятельности.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наших педагогов и специалистов направлена на воспитание у учащихся сознательного отношения к своим обязанностям, стремлении к творческому и духовному росту, и, как итог - формирование трудового образа жизни! Ведь успехов в любом деле и начинании можно добиться только через упорный труд!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2262" y="169848"/>
            <a:ext cx="3184357" cy="645955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44" b="37544"/>
          <a:stretch/>
        </p:blipFill>
        <p:spPr>
          <a:xfrm>
            <a:off x="481265" y="5269832"/>
            <a:ext cx="2312648" cy="124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71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074" y="2772184"/>
            <a:ext cx="10058400" cy="1371600"/>
          </a:xfrm>
        </p:spPr>
        <p:txBody>
          <a:bodyPr>
            <a:normAutofit/>
          </a:bodyPr>
          <a:lstStyle/>
          <a:p>
            <a:r>
              <a:rPr lang="ru-RU" b="1" i="1" dirty="0"/>
              <a:t>СПАСИБО ЗА ВНИМАНИЕ</a:t>
            </a:r>
            <a:r>
              <a:rPr lang="ru-RU" b="1" i="1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5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7889" y="311341"/>
            <a:ext cx="11473775" cy="6233837"/>
            <a:chOff x="367889" y="311341"/>
            <a:chExt cx="11473775" cy="6233837"/>
          </a:xfrm>
        </p:grpSpPr>
        <p:sp>
          <p:nvSpPr>
            <p:cNvPr id="6" name="Полилиния 5"/>
            <p:cNvSpPr/>
            <p:nvPr/>
          </p:nvSpPr>
          <p:spPr>
            <a:xfrm>
              <a:off x="367889" y="311341"/>
              <a:ext cx="3228541" cy="803590"/>
            </a:xfrm>
            <a:custGeom>
              <a:avLst/>
              <a:gdLst>
                <a:gd name="connsiteX0" fmla="*/ 0 w 3228541"/>
                <a:gd name="connsiteY0" fmla="*/ 0 h 1185244"/>
                <a:gd name="connsiteX1" fmla="*/ 3228541 w 3228541"/>
                <a:gd name="connsiteY1" fmla="*/ 0 h 1185244"/>
                <a:gd name="connsiteX2" fmla="*/ 3228541 w 3228541"/>
                <a:gd name="connsiteY2" fmla="*/ 1185244 h 1185244"/>
                <a:gd name="connsiteX3" fmla="*/ 0 w 3228541"/>
                <a:gd name="connsiteY3" fmla="*/ 1185244 h 1185244"/>
                <a:gd name="connsiteX4" fmla="*/ 0 w 3228541"/>
                <a:gd name="connsiteY4" fmla="*/ 0 h 118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541" h="1185244">
                  <a:moveTo>
                    <a:pt x="0" y="0"/>
                  </a:moveTo>
                  <a:lnTo>
                    <a:pt x="3228541" y="0"/>
                  </a:lnTo>
                  <a:lnTo>
                    <a:pt x="3228541" y="1185244"/>
                  </a:lnTo>
                  <a:lnTo>
                    <a:pt x="0" y="11852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u="sng" kern="1200" dirty="0" smtClean="0"/>
                <a:t>Цель</a:t>
              </a:r>
              <a:r>
                <a:rPr lang="ru-RU" sz="1500" b="1" kern="1200" dirty="0" smtClean="0"/>
                <a:t> работы педагога – организатора в коррекционной школе – интернате</a:t>
              </a:r>
              <a:endParaRPr lang="ru-RU" sz="15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1618" y="1132822"/>
              <a:ext cx="3221826" cy="4289412"/>
            </a:xfrm>
            <a:custGeom>
              <a:avLst/>
              <a:gdLst>
                <a:gd name="connsiteX0" fmla="*/ 0 w 3221826"/>
                <a:gd name="connsiteY0" fmla="*/ 0 h 5080613"/>
                <a:gd name="connsiteX1" fmla="*/ 3221826 w 3221826"/>
                <a:gd name="connsiteY1" fmla="*/ 0 h 5080613"/>
                <a:gd name="connsiteX2" fmla="*/ 3221826 w 3221826"/>
                <a:gd name="connsiteY2" fmla="*/ 5080613 h 5080613"/>
                <a:gd name="connsiteX3" fmla="*/ 0 w 3221826"/>
                <a:gd name="connsiteY3" fmla="*/ 5080613 h 5080613"/>
                <a:gd name="connsiteX4" fmla="*/ 0 w 3221826"/>
                <a:gd name="connsiteY4" fmla="*/ 0 h 508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826" h="5080613">
                  <a:moveTo>
                    <a:pt x="0" y="0"/>
                  </a:moveTo>
                  <a:lnTo>
                    <a:pt x="3221826" y="0"/>
                  </a:lnTo>
                  <a:lnTo>
                    <a:pt x="3221826" y="5080613"/>
                  </a:lnTo>
                  <a:lnTo>
                    <a:pt x="0" y="50806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0" lvl="1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kern="1200" dirty="0" smtClean="0"/>
                <a:t>Организация всестороннего досуга учащихся с умственной отсталостью путём </a:t>
              </a:r>
              <a:r>
                <a:rPr lang="ru-RU" sz="1400" b="1" kern="1200" dirty="0" smtClean="0"/>
                <a:t>интеграции</a:t>
              </a:r>
              <a:r>
                <a:rPr lang="ru-RU" sz="1400" kern="1200" dirty="0" smtClean="0"/>
                <a:t> в воспитательной работе проектов: спортивно-оздоровительного,  </a:t>
              </a:r>
              <a:r>
                <a:rPr lang="ru-RU" sz="1400" kern="1200" dirty="0" err="1" smtClean="0"/>
                <a:t>общеинтеллектуального</a:t>
              </a:r>
              <a:r>
                <a:rPr lang="ru-RU" sz="1400" kern="1200" dirty="0" smtClean="0"/>
                <a:t>, общекультурного, социального, духовно-нравственного направления; а также работы методического объединения классных руководителей и воспитателей, педагогов дополнительного образования и координаторов отрядов школьного </a:t>
              </a:r>
              <a:r>
                <a:rPr lang="ru-RU" sz="1400" kern="1200" dirty="0" err="1" smtClean="0"/>
                <a:t>соуправления</a:t>
              </a:r>
              <a:r>
                <a:rPr lang="ru-RU" sz="1400" kern="1200" dirty="0" smtClean="0"/>
                <a:t>, и создание условий для максимального развития творческих способностей детей с ОВЗ</a:t>
              </a: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828445" y="321583"/>
              <a:ext cx="3710285" cy="793347"/>
            </a:xfrm>
            <a:custGeom>
              <a:avLst/>
              <a:gdLst>
                <a:gd name="connsiteX0" fmla="*/ 0 w 3710285"/>
                <a:gd name="connsiteY0" fmla="*/ 0 h 3590176"/>
                <a:gd name="connsiteX1" fmla="*/ 3710285 w 3710285"/>
                <a:gd name="connsiteY1" fmla="*/ 0 h 3590176"/>
                <a:gd name="connsiteX2" fmla="*/ 3710285 w 3710285"/>
                <a:gd name="connsiteY2" fmla="*/ 3590176 h 3590176"/>
                <a:gd name="connsiteX3" fmla="*/ 0 w 3710285"/>
                <a:gd name="connsiteY3" fmla="*/ 3590176 h 3590176"/>
                <a:gd name="connsiteX4" fmla="*/ 0 w 3710285"/>
                <a:gd name="connsiteY4" fmla="*/ 0 h 359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285" h="3590176">
                  <a:moveTo>
                    <a:pt x="0" y="0"/>
                  </a:moveTo>
                  <a:lnTo>
                    <a:pt x="3710285" y="0"/>
                  </a:lnTo>
                  <a:lnTo>
                    <a:pt x="3710285" y="3590176"/>
                  </a:lnTo>
                  <a:lnTo>
                    <a:pt x="0" y="35901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965760"/>
                <a:satOff val="0"/>
                <a:lumOff val="-2549"/>
                <a:alphaOff val="0"/>
              </a:schemeClr>
            </a:lnRef>
            <a:fillRef idx="1">
              <a:schemeClr val="accent5">
                <a:hueOff val="-965760"/>
                <a:satOff val="0"/>
                <a:lumOff val="-2549"/>
                <a:alphaOff val="0"/>
              </a:schemeClr>
            </a:fillRef>
            <a:effectRef idx="0">
              <a:schemeClr val="accent5">
                <a:hueOff val="-965760"/>
                <a:satOff val="0"/>
                <a:lumOff val="-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/>
                <a:t>Задачи:</a:t>
              </a:r>
              <a:endParaRPr lang="ru-RU" sz="1600" u="sng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36466" y="1132823"/>
              <a:ext cx="3710285" cy="4947136"/>
            </a:xfrm>
            <a:custGeom>
              <a:avLst/>
              <a:gdLst>
                <a:gd name="connsiteX0" fmla="*/ 0 w 3710285"/>
                <a:gd name="connsiteY0" fmla="*/ 0 h 1450329"/>
                <a:gd name="connsiteX1" fmla="*/ 3710285 w 3710285"/>
                <a:gd name="connsiteY1" fmla="*/ 0 h 1450329"/>
                <a:gd name="connsiteX2" fmla="*/ 3710285 w 3710285"/>
                <a:gd name="connsiteY2" fmla="*/ 1450329 h 1450329"/>
                <a:gd name="connsiteX3" fmla="*/ 0 w 3710285"/>
                <a:gd name="connsiteY3" fmla="*/ 1450329 h 1450329"/>
                <a:gd name="connsiteX4" fmla="*/ 0 w 3710285"/>
                <a:gd name="connsiteY4" fmla="*/ 0 h 14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285" h="1450329">
                  <a:moveTo>
                    <a:pt x="0" y="0"/>
                  </a:moveTo>
                  <a:lnTo>
                    <a:pt x="3710285" y="0"/>
                  </a:lnTo>
                  <a:lnTo>
                    <a:pt x="3710285" y="1450329"/>
                  </a:lnTo>
                  <a:lnTo>
                    <a:pt x="0" y="14503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909080"/>
                <a:satOff val="-7547"/>
                <a:lumOff val="-789"/>
                <a:alphaOff val="0"/>
              </a:schemeClr>
            </a:lnRef>
            <a:fillRef idx="1">
              <a:schemeClr val="accent5">
                <a:tint val="40000"/>
                <a:alpha val="90000"/>
                <a:hueOff val="-909080"/>
                <a:satOff val="-7547"/>
                <a:lumOff val="-7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909080"/>
                <a:satOff val="-7547"/>
                <a:lumOff val="-7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0" lvl="1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50" b="1" kern="1200" dirty="0" smtClean="0"/>
                <a:t>1. </a:t>
              </a:r>
              <a:r>
                <a:rPr lang="ru-RU" sz="1250" kern="1200" dirty="0" smtClean="0"/>
                <a:t>Планировать и организовывать концерты, тематические праздники, акции, спортивные  соревнования,  экскурсии, общешкольные линейки и другие внешкольные мероприятия.</a:t>
              </a:r>
              <a:br>
                <a:rPr lang="ru-RU" sz="1250" kern="1200" dirty="0" smtClean="0"/>
              </a:br>
              <a:r>
                <a:rPr lang="ru-RU" sz="1250" b="1" kern="1200" dirty="0" smtClean="0"/>
                <a:t>2. </a:t>
              </a:r>
              <a:r>
                <a:rPr lang="ru-RU" sz="1250" kern="1200" dirty="0" smtClean="0"/>
                <a:t>Осуществлять взаимодействие с органами здравоохранения, физической культуры и спорта, культуры и искусства, правоохранительными органами, родителями и опекунами учащихся.</a:t>
              </a:r>
              <a:br>
                <a:rPr lang="ru-RU" sz="1250" kern="1200" dirty="0" smtClean="0"/>
              </a:br>
              <a:r>
                <a:rPr lang="ru-RU" sz="1250" b="1" kern="1200" dirty="0" smtClean="0"/>
                <a:t>3. </a:t>
              </a:r>
              <a:r>
                <a:rPr lang="ru-RU" sz="1250" kern="1200" dirty="0" smtClean="0"/>
                <a:t>Обеспечить информационное сопровождение внеурочной работы в школе путём создания плакатов, презентаций, электронных ресурсов (школьный сайт), выпуска школьной газеты.</a:t>
              </a:r>
              <a:br>
                <a:rPr lang="ru-RU" sz="1250" kern="1200" dirty="0" smtClean="0"/>
              </a:br>
              <a:r>
                <a:rPr lang="ru-RU" sz="1250" b="1" kern="1200" dirty="0" smtClean="0"/>
                <a:t>4. </a:t>
              </a:r>
              <a:r>
                <a:rPr lang="ru-RU" sz="1250" kern="1200" dirty="0" smtClean="0"/>
                <a:t>Совместно с классными руководителями , педагогами дополнительного образования, воспитателями и  руководителями творческих коллективов - способствовать реализации интересов и потребностей учащихся в различных видах общественной и культурно - досуговой деятельности.</a:t>
              </a:r>
              <a:br>
                <a:rPr lang="ru-RU" sz="1250" kern="1200" dirty="0" smtClean="0"/>
              </a:br>
              <a:r>
                <a:rPr lang="ru-RU" sz="1250" b="1" kern="1200" dirty="0" smtClean="0"/>
                <a:t>5. </a:t>
              </a:r>
              <a:r>
                <a:rPr lang="ru-RU" sz="1250" kern="1200" dirty="0" smtClean="0"/>
                <a:t>Обеспечить участие учащихся в различных конкурсах, фестивалях, проектах и акциях, школьного, районного, городского, краевого и всероссийского уровней</a:t>
              </a:r>
              <a:endParaRPr lang="ru-RU" sz="125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762724" y="321583"/>
              <a:ext cx="4078940" cy="793346"/>
            </a:xfrm>
            <a:custGeom>
              <a:avLst/>
              <a:gdLst>
                <a:gd name="connsiteX0" fmla="*/ 0 w 3710285"/>
                <a:gd name="connsiteY0" fmla="*/ 0 h 613506"/>
                <a:gd name="connsiteX1" fmla="*/ 3710285 w 3710285"/>
                <a:gd name="connsiteY1" fmla="*/ 0 h 613506"/>
                <a:gd name="connsiteX2" fmla="*/ 3710285 w 3710285"/>
                <a:gd name="connsiteY2" fmla="*/ 613506 h 613506"/>
                <a:gd name="connsiteX3" fmla="*/ 0 w 3710285"/>
                <a:gd name="connsiteY3" fmla="*/ 613506 h 613506"/>
                <a:gd name="connsiteX4" fmla="*/ 0 w 3710285"/>
                <a:gd name="connsiteY4" fmla="*/ 0 h 61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285" h="613506">
                  <a:moveTo>
                    <a:pt x="0" y="0"/>
                  </a:moveTo>
                  <a:lnTo>
                    <a:pt x="3710285" y="0"/>
                  </a:lnTo>
                  <a:lnTo>
                    <a:pt x="3710285" y="613506"/>
                  </a:lnTo>
                  <a:lnTo>
                    <a:pt x="0" y="6135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-1931520"/>
                <a:satOff val="0"/>
                <a:lumOff val="-5098"/>
                <a:alphaOff val="0"/>
              </a:schemeClr>
            </a:lnRef>
            <a:fillRef idx="1">
              <a:schemeClr val="accent5">
                <a:hueOff val="-1931520"/>
                <a:satOff val="0"/>
                <a:lumOff val="-5098"/>
                <a:alphaOff val="0"/>
              </a:schemeClr>
            </a:fillRef>
            <a:effectRef idx="0">
              <a:schemeClr val="accent5">
                <a:hueOff val="-1931520"/>
                <a:satOff val="0"/>
                <a:lumOff val="-5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kern="1200" dirty="0" smtClean="0"/>
                <a:t>Ожидаемые результаты:</a:t>
              </a:r>
              <a:endParaRPr lang="ru-RU" sz="1600" u="sng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762724" y="1114929"/>
              <a:ext cx="4078940" cy="5430249"/>
            </a:xfrm>
            <a:custGeom>
              <a:avLst/>
              <a:gdLst>
                <a:gd name="connsiteX0" fmla="*/ 0 w 3710285"/>
                <a:gd name="connsiteY0" fmla="*/ 0 h 5597978"/>
                <a:gd name="connsiteX1" fmla="*/ 3710285 w 3710285"/>
                <a:gd name="connsiteY1" fmla="*/ 0 h 5597978"/>
                <a:gd name="connsiteX2" fmla="*/ 3710285 w 3710285"/>
                <a:gd name="connsiteY2" fmla="*/ 5597978 h 5597978"/>
                <a:gd name="connsiteX3" fmla="*/ 0 w 3710285"/>
                <a:gd name="connsiteY3" fmla="*/ 5597978 h 5597978"/>
                <a:gd name="connsiteX4" fmla="*/ 0 w 3710285"/>
                <a:gd name="connsiteY4" fmla="*/ 0 h 5597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0285" h="5597978">
                  <a:moveTo>
                    <a:pt x="0" y="0"/>
                  </a:moveTo>
                  <a:lnTo>
                    <a:pt x="3710285" y="0"/>
                  </a:lnTo>
                  <a:lnTo>
                    <a:pt x="3710285" y="5597978"/>
                  </a:lnTo>
                  <a:lnTo>
                    <a:pt x="0" y="55979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-1818160"/>
                <a:satOff val="-15094"/>
                <a:lumOff val="-1578"/>
                <a:alphaOff val="0"/>
              </a:schemeClr>
            </a:lnRef>
            <a:fillRef idx="1">
              <a:schemeClr val="accent5">
                <a:tint val="40000"/>
                <a:alpha val="90000"/>
                <a:hueOff val="-1818160"/>
                <a:satOff val="-15094"/>
                <a:lumOff val="-1578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1818160"/>
                <a:satOff val="-15094"/>
                <a:lumOff val="-157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674" tIns="58674" rIns="78232" bIns="88011" numCol="1" spcCol="1270" anchor="t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kern="1200" dirty="0" smtClean="0"/>
                <a:t>1. </a:t>
              </a:r>
              <a:r>
                <a:rPr lang="ru-RU" sz="1200" kern="1200" dirty="0" smtClean="0"/>
                <a:t>Развитие в учащихся нравственных качеств: доброта, честность, справедливость, сострадание другому человеку.</a:t>
              </a:r>
              <a:r>
                <a:rPr lang="ru-RU" sz="1200" dirty="0"/>
                <a:t/>
              </a:r>
              <a:br>
                <a:rPr lang="ru-RU" sz="1200" dirty="0"/>
              </a:br>
              <a:r>
                <a:rPr lang="ru-RU" sz="1200" b="1" dirty="0" smtClean="0"/>
                <a:t>2. </a:t>
              </a:r>
              <a:r>
                <a:rPr lang="ru-RU" sz="1200" kern="1200" dirty="0" smtClean="0"/>
                <a:t>Привитие навыков коллективистских отношений, активной жизненной позиции.</a:t>
              </a:r>
              <a:endParaRPr lang="ru-RU" sz="1200" kern="1200" dirty="0"/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kern="1200" dirty="0" smtClean="0"/>
                <a:t>3. </a:t>
              </a:r>
              <a:r>
                <a:rPr lang="ru-RU" sz="1200" kern="1200" dirty="0" smtClean="0"/>
                <a:t>Привитие здоровье сберегающих навыков.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b="1" dirty="0" smtClean="0"/>
                <a:t>4. </a:t>
              </a:r>
              <a:r>
                <a:rPr lang="ru-RU" sz="1200" kern="1200" dirty="0" smtClean="0"/>
                <a:t>Формирование патриотического сознания, уважительного отношения к старшему поколению, любви к родному краю.</a:t>
              </a:r>
              <a:endParaRPr lang="ru-RU" sz="1200" dirty="0"/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kern="1200" dirty="0" smtClean="0"/>
                <a:t>5. </a:t>
              </a:r>
              <a:r>
                <a:rPr lang="ru-RU" sz="1200" kern="1200" dirty="0" smtClean="0"/>
                <a:t>Формирование уважительного, ценностного отношения к труду.</a:t>
              </a:r>
              <a:br>
                <a:rPr lang="ru-RU" sz="1200" kern="1200" dirty="0" smtClean="0"/>
              </a:br>
              <a:r>
                <a:rPr lang="ru-RU" sz="1200" b="1" kern="1200" dirty="0" smtClean="0"/>
                <a:t>6. </a:t>
              </a:r>
              <a:r>
                <a:rPr lang="ru-RU" sz="1200" kern="1200" dirty="0" smtClean="0"/>
                <a:t>Формирование </a:t>
              </a:r>
              <a:r>
                <a:rPr lang="ru-RU" sz="1200" kern="1200" dirty="0" err="1" smtClean="0"/>
                <a:t>общетрудовых</a:t>
              </a:r>
              <a:r>
                <a:rPr lang="ru-RU" sz="1200" kern="1200" dirty="0" smtClean="0"/>
                <a:t> и специально приобретённых  навыков, потребности в труде.</a:t>
              </a:r>
              <a:endParaRPr lang="ru-RU" sz="1200" dirty="0" smtClean="0"/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200" b="1" dirty="0"/>
                <a:t>7</a:t>
              </a:r>
              <a:r>
                <a:rPr lang="ru-RU" sz="1200" b="1" kern="1200" dirty="0" smtClean="0"/>
                <a:t>. </a:t>
              </a:r>
              <a:r>
                <a:rPr lang="ru-RU" sz="1200" kern="1200" dirty="0" smtClean="0"/>
                <a:t>Формирование позитивных установок на конкурентоспособность для участия в соревнованиях и конкурсах  различного уровня.</a:t>
              </a:r>
              <a:endParaRPr lang="ru-RU" sz="1200" kern="1200" dirty="0"/>
            </a:p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500" kern="12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/>
                <a:t>Работа строится так, чтобы каждый школьник мог попробовать себя в разных сферах деятельности, почувствовал успешность и в конечном итоге проявил себя инициатором в организации и проведении общественно значимых дел и инициатив. Непрерывный образовательно-воспитательный процесс в школе осуществляется ступенчато. Следовательно, и задачи изменяются в зависимости от возрастных характеристик ребенка. </a:t>
              </a:r>
              <a:r>
                <a:rPr lang="ru-RU" sz="1200" b="1" kern="1200" dirty="0" smtClean="0"/>
                <a:t>Ведущим принципом</a:t>
              </a:r>
              <a:r>
                <a:rPr lang="ru-RU" sz="1200" kern="1200" dirty="0" smtClean="0"/>
                <a:t> в воспитании является адаптация ребенка в социуме коррекционной школы, развитие рефлексии собственного поведения, общение со сверстниками и взрослыми, воспитание гражданина.</a:t>
              </a:r>
              <a:endParaRPr lang="ru-RU" sz="1200" kern="1200" dirty="0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>
                        <a14:backgroundMark x1="22717" y1="40750" x2="25000" y2="41750"/>
                        <a14:backgroundMark x1="22174" y1="62750" x2="22391" y2="59625"/>
                        <a14:backgroundMark x1="35978" y1="72875" x2="37500" y2="74250"/>
                        <a14:backgroundMark x1="44130" y1="76625" x2="45870" y2="76750"/>
                        <a14:backgroundMark x1="51413" y1="77375" x2="54022" y2="77125"/>
                        <a14:backgroundMark x1="72065" y1="61125" x2="72826" y2="58750"/>
                        <a14:backgroundMark x1="72283" y1="45000" x2="70761" y2="42000"/>
                        <a14:backgroundMark x1="63152" y1="28000" x2="63913" y2="28000"/>
                        <a14:backgroundMark x1="70870" y1="28750" x2="69674" y2="29250"/>
                        <a14:backgroundMark x1="74674" y1="33375" x2="77500" y2="40000"/>
                        <a14:backgroundMark x1="73587" y1="59750" x2="75761" y2="58250"/>
                        <a14:backgroundMark x1="73261" y1="64875" x2="74130" y2="67625"/>
                        <a14:backgroundMark x1="65652" y1="74625" x2="64783" y2="77000"/>
                        <a14:backgroundMark x1="60652" y1="76375" x2="59565" y2="77125"/>
                        <a14:backgroundMark x1="61196" y1="72625" x2="61196" y2="72625"/>
                        <a14:backgroundMark x1="19891" y1="48250" x2="21630" y2="50000"/>
                        <a14:backgroundMark x1="23370" y1="52875" x2="23370" y2="50375"/>
                        <a14:backgroundMark x1="62065" y1="23625" x2="39239" y2="20750"/>
                        <a14:backgroundMark x1="73804" y1="41000" x2="70652" y2="33750"/>
                        <a14:backgroundMark x1="68043" y1="34125" x2="71196" y2="3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669" y="5540989"/>
            <a:ext cx="1389001" cy="12078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backgroundMark x1="78200" y1="61933" x2="83533" y2="5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000" y="5623174"/>
            <a:ext cx="1043455" cy="10434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549" y="5613551"/>
            <a:ext cx="1282895" cy="9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1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56552" y="259307"/>
            <a:ext cx="11757944" cy="6598692"/>
            <a:chOff x="156552" y="259307"/>
            <a:chExt cx="9997020" cy="659869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6552" y="259307"/>
              <a:ext cx="6136784" cy="61367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6"/>
            <p:cNvSpPr/>
            <p:nvPr/>
          </p:nvSpPr>
          <p:spPr>
            <a:xfrm>
              <a:off x="6082178" y="6184933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6422407" y="259307"/>
              <a:ext cx="3731164" cy="37311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hueOff val="-358396"/>
                <a:satOff val="-8636"/>
                <a:lumOff val="-5196"/>
                <a:alphaOff val="0"/>
              </a:schemeClr>
            </a:lnRef>
            <a:fillRef idx="1">
              <a:schemeClr val="accent2">
                <a:hueOff val="-358396"/>
                <a:satOff val="-8636"/>
                <a:lumOff val="-5196"/>
                <a:alphaOff val="0"/>
              </a:schemeClr>
            </a:fillRef>
            <a:effectRef idx="0">
              <a:schemeClr val="accent2">
                <a:hueOff val="-358396"/>
                <a:satOff val="-8636"/>
                <a:lumOff val="-519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8"/>
            <p:cNvSpPr/>
            <p:nvPr/>
          </p:nvSpPr>
          <p:spPr>
            <a:xfrm>
              <a:off x="9784045" y="3779313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-49434"/>
                <a:satOff val="-1191"/>
                <a:lumOff val="-71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Овал 9"/>
            <p:cNvSpPr/>
            <p:nvPr/>
          </p:nvSpPr>
          <p:spPr>
            <a:xfrm>
              <a:off x="9942414" y="3779313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-98868"/>
                <a:satOff val="-2382"/>
                <a:lumOff val="-143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422407" y="4119344"/>
              <a:ext cx="3731165" cy="22767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2">
                <a:hueOff val="-716791"/>
                <a:satOff val="-17272"/>
                <a:lumOff val="-10393"/>
                <a:alphaOff val="0"/>
              </a:schemeClr>
            </a:lnRef>
            <a:fillRef idx="1">
              <a:schemeClr val="accent2">
                <a:hueOff val="-716791"/>
                <a:satOff val="-17272"/>
                <a:lumOff val="-10393"/>
                <a:alphaOff val="0"/>
              </a:schemeClr>
            </a:fillRef>
            <a:effectRef idx="0">
              <a:schemeClr val="accent2">
                <a:hueOff val="-716791"/>
                <a:satOff val="-17272"/>
                <a:lumOff val="-103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11"/>
            <p:cNvSpPr/>
            <p:nvPr/>
          </p:nvSpPr>
          <p:spPr>
            <a:xfrm>
              <a:off x="9704861" y="6184933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-148302"/>
                <a:satOff val="-3574"/>
                <a:lumOff val="-215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Овал 12"/>
            <p:cNvSpPr/>
            <p:nvPr/>
          </p:nvSpPr>
          <p:spPr>
            <a:xfrm>
              <a:off x="9823637" y="6066156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-197735"/>
                <a:satOff val="-4765"/>
                <a:lumOff val="-286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9942414" y="5947380"/>
              <a:ext cx="105579" cy="105579"/>
            </a:xfrm>
            <a:prstGeom prst="ellipse">
              <a:avLst/>
            </a:prstGeom>
          </p:spPr>
          <p:style>
            <a:lnRef idx="2">
              <a:schemeClr val="accent2">
                <a:hueOff val="-247169"/>
                <a:satOff val="-5956"/>
                <a:lumOff val="-358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089412" y="6396091"/>
              <a:ext cx="1170000" cy="461908"/>
            </a:xfrm>
            <a:custGeom>
              <a:avLst/>
              <a:gdLst>
                <a:gd name="connsiteX0" fmla="*/ 0 w 1170000"/>
                <a:gd name="connsiteY0" fmla="*/ 0 h 461908"/>
                <a:gd name="connsiteX1" fmla="*/ 1170000 w 1170000"/>
                <a:gd name="connsiteY1" fmla="*/ 0 h 461908"/>
                <a:gd name="connsiteX2" fmla="*/ 1170000 w 1170000"/>
                <a:gd name="connsiteY2" fmla="*/ 461908 h 461908"/>
                <a:gd name="connsiteX3" fmla="*/ 0 w 1170000"/>
                <a:gd name="connsiteY3" fmla="*/ 461908 h 461908"/>
                <a:gd name="connsiteX4" fmla="*/ 0 w 1170000"/>
                <a:gd name="connsiteY4" fmla="*/ 0 h 4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00" h="461908">
                  <a:moveTo>
                    <a:pt x="0" y="0"/>
                  </a:moveTo>
                  <a:lnTo>
                    <a:pt x="1170000" y="0"/>
                  </a:lnTo>
                  <a:lnTo>
                    <a:pt x="1170000" y="461908"/>
                  </a:lnTo>
                  <a:lnTo>
                    <a:pt x="0" y="4619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165100" rIns="46228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4523360" y="6396091"/>
              <a:ext cx="1170000" cy="461908"/>
            </a:xfrm>
            <a:custGeom>
              <a:avLst/>
              <a:gdLst>
                <a:gd name="connsiteX0" fmla="*/ 0 w 1170000"/>
                <a:gd name="connsiteY0" fmla="*/ 0 h 461908"/>
                <a:gd name="connsiteX1" fmla="*/ 1170000 w 1170000"/>
                <a:gd name="connsiteY1" fmla="*/ 0 h 461908"/>
                <a:gd name="connsiteX2" fmla="*/ 1170000 w 1170000"/>
                <a:gd name="connsiteY2" fmla="*/ 461908 h 461908"/>
                <a:gd name="connsiteX3" fmla="*/ 0 w 1170000"/>
                <a:gd name="connsiteY3" fmla="*/ 461908 h 461908"/>
                <a:gd name="connsiteX4" fmla="*/ 0 w 1170000"/>
                <a:gd name="connsiteY4" fmla="*/ 0 h 4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00" h="461908">
                  <a:moveTo>
                    <a:pt x="0" y="0"/>
                  </a:moveTo>
                  <a:lnTo>
                    <a:pt x="1170000" y="0"/>
                  </a:lnTo>
                  <a:lnTo>
                    <a:pt x="1170000" y="461908"/>
                  </a:lnTo>
                  <a:lnTo>
                    <a:pt x="0" y="4619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165100" rIns="46228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6036492" y="6396091"/>
              <a:ext cx="1170000" cy="461908"/>
            </a:xfrm>
            <a:custGeom>
              <a:avLst/>
              <a:gdLst>
                <a:gd name="connsiteX0" fmla="*/ 0 w 1170000"/>
                <a:gd name="connsiteY0" fmla="*/ 0 h 461908"/>
                <a:gd name="connsiteX1" fmla="*/ 1170000 w 1170000"/>
                <a:gd name="connsiteY1" fmla="*/ 0 h 461908"/>
                <a:gd name="connsiteX2" fmla="*/ 1170000 w 1170000"/>
                <a:gd name="connsiteY2" fmla="*/ 461908 h 461908"/>
                <a:gd name="connsiteX3" fmla="*/ 0 w 1170000"/>
                <a:gd name="connsiteY3" fmla="*/ 461908 h 461908"/>
                <a:gd name="connsiteX4" fmla="*/ 0 w 1170000"/>
                <a:gd name="connsiteY4" fmla="*/ 0 h 4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00" h="461908">
                  <a:moveTo>
                    <a:pt x="0" y="0"/>
                  </a:moveTo>
                  <a:lnTo>
                    <a:pt x="1170000" y="0"/>
                  </a:lnTo>
                  <a:lnTo>
                    <a:pt x="1170000" y="461908"/>
                  </a:lnTo>
                  <a:lnTo>
                    <a:pt x="0" y="4619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165100" rIns="46228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8983572" y="6396091"/>
              <a:ext cx="1170000" cy="461908"/>
            </a:xfrm>
            <a:custGeom>
              <a:avLst/>
              <a:gdLst>
                <a:gd name="connsiteX0" fmla="*/ 0 w 1170000"/>
                <a:gd name="connsiteY0" fmla="*/ 0 h 461908"/>
                <a:gd name="connsiteX1" fmla="*/ 1170000 w 1170000"/>
                <a:gd name="connsiteY1" fmla="*/ 0 h 461908"/>
                <a:gd name="connsiteX2" fmla="*/ 1170000 w 1170000"/>
                <a:gd name="connsiteY2" fmla="*/ 461908 h 461908"/>
                <a:gd name="connsiteX3" fmla="*/ 0 w 1170000"/>
                <a:gd name="connsiteY3" fmla="*/ 461908 h 461908"/>
                <a:gd name="connsiteX4" fmla="*/ 0 w 1170000"/>
                <a:gd name="connsiteY4" fmla="*/ 0 h 4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000" h="461908">
                  <a:moveTo>
                    <a:pt x="0" y="0"/>
                  </a:moveTo>
                  <a:lnTo>
                    <a:pt x="1170000" y="0"/>
                  </a:lnTo>
                  <a:lnTo>
                    <a:pt x="1170000" y="461908"/>
                  </a:lnTo>
                  <a:lnTo>
                    <a:pt x="0" y="4619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280" tIns="165100" rIns="46228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329310" y="371530"/>
            <a:ext cx="6672461" cy="591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Вся воспитательная работа в школе  проводится по плану педагога-организатора, по планам классных руководителей, общешкольному воспитательному плану. Эти планы несут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определѐнные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цели и задачи, исходящие из потребностей школы и классов, согласовываются между собой и дополняют друг друга. В течение учебного года воспитательная работа может корректироваться с учетом городских, районных, мероприятий и рекомендаций Министерства образования и науки РФ.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 внеурочной деятельности используются различные формы работы, с обязательным учетом особенностей и сложности диагноза у учащихся. В нашей школе – интернате популярны такие формы как: беседа, творческие конкурсы (рисунков, стихов, песен, поделок и 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концерты, театрализованные представления, встречи с интересными людьми, спектакли, экскурсии, спортивные игры и соревнования, общешкольные утренники, линейки, трудовые десанты,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флэшмобы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Педагог-организатор осуществляет свою деятельность совместно с классными руководителями, воспитателями и педагогами дополнительного образования.            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только через совместную работу всех очагов воспитательной системы можно достичь максимального результата.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775" y="281997"/>
            <a:ext cx="4157019" cy="1371600"/>
          </a:xfrm>
        </p:spPr>
        <p:txBody>
          <a:bodyPr>
            <a:noAutofit/>
          </a:bodyPr>
          <a:lstStyle/>
          <a:p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направления воспитательной работы педагога - организатора: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1217" y="1310929"/>
            <a:ext cx="3891888" cy="393192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Общеинтеллектуальное</a:t>
            </a:r>
            <a:r>
              <a:rPr lang="ru-RU" dirty="0"/>
              <a:t> направление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Спортивно-оздоровительное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Общекультурное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Духовно-нравственное направление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/>
              <a:t>Социальное направление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784002" y="4345029"/>
            <a:ext cx="34094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нашей школе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созданы и очень успешно проявляют себя творческие коллективы, кружки и объединения. Это наша гордость, и наши  творческие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Солнце 47"/>
          <p:cNvSpPr/>
          <p:nvPr/>
        </p:nvSpPr>
        <p:spPr>
          <a:xfrm>
            <a:off x="10371867" y="5507308"/>
            <a:ext cx="847329" cy="8131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еврон 49"/>
          <p:cNvSpPr/>
          <p:nvPr/>
        </p:nvSpPr>
        <p:spPr>
          <a:xfrm>
            <a:off x="6810233" y="2124889"/>
            <a:ext cx="439890" cy="52277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Шеврон 50"/>
          <p:cNvSpPr/>
          <p:nvPr/>
        </p:nvSpPr>
        <p:spPr>
          <a:xfrm rot="5400000">
            <a:off x="11386747" y="2988860"/>
            <a:ext cx="425047" cy="4913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185" y="396935"/>
            <a:ext cx="11298072" cy="13716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Кружки дополнительного образования: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470" y="1466750"/>
            <a:ext cx="5306704" cy="79020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i="1" dirty="0" smtClean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Творческое объединение «Вдохновение»</a:t>
            </a:r>
            <a:endParaRPr lang="ru-RU" b="1" dirty="0" smtClean="0">
              <a:ln/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562" y="5693804"/>
            <a:ext cx="481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Лескова Галина Иннокентьевна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55994" y="1399203"/>
            <a:ext cx="539118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Кружок выжигания по дереву: «Буратино»</a:t>
            </a:r>
            <a:endParaRPr lang="ru-RU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193" y="5672452"/>
            <a:ext cx="458587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Капралов Андрей Николаевич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Ёлочка\Desktop\вдохновени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22" y="2370394"/>
            <a:ext cx="5938520" cy="330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Ёлочка\Desktop\буратин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193" y="2004241"/>
            <a:ext cx="4606789" cy="349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30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191" y="1284777"/>
            <a:ext cx="7927075" cy="612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Кукольный театр «Бабушкины сказки»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5479" y="244330"/>
            <a:ext cx="11311719" cy="106337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Кружки дополнительного образования</a:t>
            </a:r>
            <a:r>
              <a:rPr lang="ru-RU" b="1" i="1" dirty="0" smtClean="0"/>
              <a:t>:</a:t>
            </a:r>
            <a:endParaRPr lang="ru-RU" dirty="0"/>
          </a:p>
        </p:txBody>
      </p:sp>
      <p:pic>
        <p:nvPicPr>
          <p:cNvPr id="5" name="Рисунок 4" descr="C:\Users\Ёлочка\Desktop\кукольный театр.jpg"/>
          <p:cNvPicPr/>
          <p:nvPr/>
        </p:nvPicPr>
        <p:blipFill rotWithShape="1">
          <a:blip r:embed="rId2"/>
          <a:srcRect l="5507" r="5123"/>
          <a:stretch/>
        </p:blipFill>
        <p:spPr bwMode="auto">
          <a:xfrm>
            <a:off x="575479" y="2022870"/>
            <a:ext cx="5308979" cy="2654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Ёлочка\Desktop\кукольный театр 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856" y="2134321"/>
            <a:ext cx="5122009" cy="398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25138" y="5267660"/>
            <a:ext cx="4609660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Сухина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Галина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2049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821" y="748144"/>
            <a:ext cx="11127179" cy="102356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Инструментальный квартет: «Соловушка» (учащиеся  с ТМНР)</a:t>
            </a:r>
          </a:p>
        </p:txBody>
      </p:sp>
      <p:pic>
        <p:nvPicPr>
          <p:cNvPr id="4" name="Рисунок 3" descr="C:\Users\Ёлочка\Desktop\сол 2.jpg"/>
          <p:cNvPicPr/>
          <p:nvPr/>
        </p:nvPicPr>
        <p:blipFill rotWithShape="1">
          <a:blip r:embed="rId2"/>
          <a:srcRect t="19360" r="4507"/>
          <a:stretch/>
        </p:blipFill>
        <p:spPr bwMode="auto">
          <a:xfrm>
            <a:off x="394909" y="1992573"/>
            <a:ext cx="6156016" cy="390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Ёлочка\Desktop\сол 1.jpg"/>
          <p:cNvPicPr/>
          <p:nvPr/>
        </p:nvPicPr>
        <p:blipFill rotWithShape="1">
          <a:blip r:embed="rId3"/>
          <a:srcRect l="2793" r="2865"/>
          <a:stretch/>
        </p:blipFill>
        <p:spPr bwMode="auto">
          <a:xfrm>
            <a:off x="6701052" y="1992573"/>
            <a:ext cx="4954136" cy="333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18399" y="5709775"/>
            <a:ext cx="451944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Заичко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Татьяна Николаевна.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6260" y="534391"/>
            <a:ext cx="12057665" cy="9143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1381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185" y="396935"/>
            <a:ext cx="11298072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470" y="688770"/>
            <a:ext cx="5306704" cy="156818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i="1" dirty="0">
                <a:ln/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Вокальная группа: «Добрые сердца»</a:t>
            </a:r>
            <a:endParaRPr lang="ru-RU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498" y="6097841"/>
            <a:ext cx="437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Мельник Ирина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Ильинична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46841" y="736270"/>
            <a:ext cx="539118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Младшая группа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хора</a:t>
            </a:r>
            <a:endParaRPr lang="ru-RU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Ёлочка\Desktop\мельник 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91" y="1769423"/>
            <a:ext cx="5310355" cy="3705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Ёлочка\Desktop\хор 3.jpg"/>
          <p:cNvPicPr/>
          <p:nvPr/>
        </p:nvPicPr>
        <p:blipFill rotWithShape="1">
          <a:blip r:embed="rId3"/>
          <a:srcRect l="2315"/>
          <a:stretch/>
        </p:blipFill>
        <p:spPr bwMode="auto">
          <a:xfrm>
            <a:off x="6197221" y="1733797"/>
            <a:ext cx="5409018" cy="36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06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581" y="323617"/>
            <a:ext cx="11376837" cy="94704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89255" y="1470316"/>
            <a:ext cx="7110516" cy="112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Инструментальная группа</a:t>
            </a:r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«РАЗВЕСЁЛЫЕ СОЧИНСКИЕ ЛОЖКАРИ</a:t>
            </a:r>
            <a:r>
              <a:rPr lang="ru-RU" sz="2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(ТМНР)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81" y="1482348"/>
            <a:ext cx="5584195" cy="357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222" y="3383393"/>
            <a:ext cx="568960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11002" y="5885466"/>
            <a:ext cx="437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Мельник Ирина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Ильинична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08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581" y="323618"/>
            <a:ext cx="11376837" cy="9945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4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3169" y="570016"/>
            <a:ext cx="920337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Танцевальный ансамбль «АВРОРА</a:t>
            </a:r>
            <a:r>
              <a:rPr lang="ru-RU" sz="3600" b="1" dirty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4044" y="6017813"/>
            <a:ext cx="4995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Руководитель: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Швецова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Наталья Владимировна</a:t>
            </a:r>
            <a:endParaRPr lang="ru-RU" dirty="0"/>
          </a:p>
        </p:txBody>
      </p:sp>
      <p:pic>
        <p:nvPicPr>
          <p:cNvPr id="7" name="Рисунок 6" descr="C:\Users\Ёлочка\Desktop\аврор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220" y="1900398"/>
            <a:ext cx="5287127" cy="3501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Ёлочка\Desktop\аврора 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9" y="1851949"/>
            <a:ext cx="5602588" cy="3598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215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128</TotalTime>
  <Words>644</Words>
  <Application>Microsoft Office PowerPoint</Application>
  <PresentationFormat>Произвольный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Савон</vt:lpstr>
      <vt:lpstr>Роль педагога – организатора  в объединении детских творческих коллективов и кружков дополнительного образования в условиях школы – интерната</vt:lpstr>
      <vt:lpstr>Слайд 2</vt:lpstr>
      <vt:lpstr>Основные направления воспитательной работы педагога - организатора: </vt:lpstr>
      <vt:lpstr>Кружки дополнительного образования: </vt:lpstr>
      <vt:lpstr>Кружки дополнительного образования:</vt:lpstr>
      <vt:lpstr> </vt:lpstr>
      <vt:lpstr> </vt:lpstr>
      <vt:lpstr>Слайд 8</vt:lpstr>
      <vt:lpstr> </vt:lpstr>
      <vt:lpstr>Особое место в жизни школы занимают отряды  соуправления! </vt:lpstr>
      <vt:lpstr>Отряд Юные Инспектора Дорожного Движения 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педагога – организатора  в объединении детских творческих коллективов и кружков дополнительного образования в условиях школы – интерната</dc:title>
  <dc:creator>Белоногова Василиса Валерьевна</dc:creator>
  <cp:lastModifiedBy>Lenovo</cp:lastModifiedBy>
  <cp:revision>54</cp:revision>
  <dcterms:created xsi:type="dcterms:W3CDTF">2024-04-18T11:19:06Z</dcterms:created>
  <dcterms:modified xsi:type="dcterms:W3CDTF">2024-04-26T09:07:34Z</dcterms:modified>
</cp:coreProperties>
</file>