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Barlow Condensed Medium"/>
      <p:regular r:id="rId19"/>
      <p:bold r:id="rId20"/>
      <p:italic r:id="rId21"/>
      <p:boldItalic r:id="rId22"/>
    </p:embeddedFont>
    <p:embeddedFont>
      <p:font typeface="Abril Fatface"/>
      <p:regular r:id="rId23"/>
    </p:embeddedFont>
    <p:embeddedFont>
      <p:font typeface="Poppins"/>
      <p:regular r:id="rId24"/>
      <p:bold r:id="rId25"/>
      <p:italic r:id="rId26"/>
      <p:boldItalic r:id="rId27"/>
    </p:embeddedFont>
    <p:embeddedFont>
      <p:font typeface="Barlow Condensed"/>
      <p:regular r:id="rId28"/>
      <p:bold r:id="rId29"/>
      <p:italic r:id="rId30"/>
      <p:boldItalic r:id="rId31"/>
    </p:embeddedFont>
    <p:embeddedFont>
      <p:font typeface="Homemade Appl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Medium-bold.fntdata"/><Relationship Id="rId22" Type="http://schemas.openxmlformats.org/officeDocument/2006/relationships/font" Target="fonts/BarlowCondensedMedium-boldItalic.fntdata"/><Relationship Id="rId21" Type="http://schemas.openxmlformats.org/officeDocument/2006/relationships/font" Target="fonts/BarlowCondensedMedium-italic.fntdata"/><Relationship Id="rId24" Type="http://schemas.openxmlformats.org/officeDocument/2006/relationships/font" Target="fonts/Poppins-regular.fntdata"/><Relationship Id="rId23" Type="http://schemas.openxmlformats.org/officeDocument/2006/relationships/font" Target="fonts/AbrilFatfac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BarlowCondensed-regular.fntdata"/><Relationship Id="rId27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boldItalic.fntdata"/><Relationship Id="rId30" Type="http://schemas.openxmlformats.org/officeDocument/2006/relationships/font" Target="fonts/BarlowCondense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HomemadeAppl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BarlowCondensedMedium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435e4b79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6435e4b79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435e4b79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435e4b79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435e4b79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435e4b79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fbd183fea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fbd183fea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fbd183f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afbd183f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fbd183fe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fbd183fe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fbd183fea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fbd183fe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fbd183fe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fbd183fe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435e4b79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435e4b7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435e4b79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435e4b79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435e4b79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435e4b79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435e4b79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6435e4b79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5.png"/><Relationship Id="rId12" Type="http://schemas.openxmlformats.org/officeDocument/2006/relationships/image" Target="../media/image11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625" y="1618450"/>
            <a:ext cx="9829800" cy="379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ctr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220975" y="2193575"/>
            <a:ext cx="9204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20975" y="4496100"/>
            <a:ext cx="92046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6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pups">
  <p:cSld name="CUSTOM_20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369394" y="1356458"/>
            <a:ext cx="11541900" cy="4123800"/>
          </a:xfrm>
          <a:prstGeom prst="roundRect">
            <a:avLst>
              <a:gd fmla="val 1689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bl" dir="189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s. We can build these lessons together and I am happy to model, co-teach, observe, and/or provide feedback to help you succeed!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291175" y="1907825"/>
            <a:ext cx="9829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291350" y="2671325"/>
            <a:ext cx="9829500" cy="234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253075" y="649700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ard">
  <p:cSld name="CUSTOM_18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5"/>
          <p:cNvGrpSpPr/>
          <p:nvPr/>
        </p:nvGrpSpPr>
        <p:grpSpPr>
          <a:xfrm>
            <a:off x="1417521" y="2376836"/>
            <a:ext cx="9386319" cy="1296000"/>
            <a:chOff x="1417017" y="1989273"/>
            <a:chExt cx="9386319" cy="1296000"/>
          </a:xfrm>
        </p:grpSpPr>
        <p:sp>
          <p:nvSpPr>
            <p:cNvPr id="27" name="Google Shape;27;p5"/>
            <p:cNvSpPr/>
            <p:nvPr/>
          </p:nvSpPr>
          <p:spPr>
            <a:xfrm>
              <a:off x="1417017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3035081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4653145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6271209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7889273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9507336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1253075" y="1030700"/>
            <a:ext cx="9753600" cy="1230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4" name="Google Shape;34;p5">
            <a:hlinkClick/>
          </p:cNvPr>
          <p:cNvSpPr/>
          <p:nvPr/>
        </p:nvSpPr>
        <p:spPr>
          <a:xfrm>
            <a:off x="1417496" y="2391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>
            <a:hlinkClick/>
          </p:cNvPr>
          <p:cNvSpPr/>
          <p:nvPr/>
        </p:nvSpPr>
        <p:spPr>
          <a:xfrm>
            <a:off x="3035585" y="2376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>
            <a:hlinkClick/>
          </p:cNvPr>
          <p:cNvSpPr/>
          <p:nvPr/>
        </p:nvSpPr>
        <p:spPr>
          <a:xfrm>
            <a:off x="4653649" y="2376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>
            <a:hlinkClick/>
          </p:cNvPr>
          <p:cNvSpPr/>
          <p:nvPr/>
        </p:nvSpPr>
        <p:spPr>
          <a:xfrm>
            <a:off x="6271713" y="2376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>
            <a:hlinkClick/>
          </p:cNvPr>
          <p:cNvSpPr/>
          <p:nvPr/>
        </p:nvSpPr>
        <p:spPr>
          <a:xfrm>
            <a:off x="7889777" y="2376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1417521" y="3952309"/>
            <a:ext cx="9386319" cy="1296000"/>
            <a:chOff x="1417017" y="1989273"/>
            <a:chExt cx="9386319" cy="1296000"/>
          </a:xfrm>
        </p:grpSpPr>
        <p:sp>
          <p:nvSpPr>
            <p:cNvPr id="40" name="Google Shape;40;p5"/>
            <p:cNvSpPr/>
            <p:nvPr/>
          </p:nvSpPr>
          <p:spPr>
            <a:xfrm>
              <a:off x="1417017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3035081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4653145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6271209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7889273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507336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5">
            <a:hlinkClick/>
          </p:cNvPr>
          <p:cNvSpPr/>
          <p:nvPr/>
        </p:nvSpPr>
        <p:spPr>
          <a:xfrm>
            <a:off x="9507840" y="2376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>
            <a:hlinkClick/>
          </p:cNvPr>
          <p:cNvSpPr/>
          <p:nvPr/>
        </p:nvSpPr>
        <p:spPr>
          <a:xfrm>
            <a:off x="1417521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>
            <a:hlinkClick/>
          </p:cNvPr>
          <p:cNvSpPr/>
          <p:nvPr/>
        </p:nvSpPr>
        <p:spPr>
          <a:xfrm>
            <a:off x="3035585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>
            <a:hlinkClick/>
          </p:cNvPr>
          <p:cNvSpPr/>
          <p:nvPr/>
        </p:nvSpPr>
        <p:spPr>
          <a:xfrm>
            <a:off x="4653649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>
            <a:hlinkClick/>
          </p:cNvPr>
          <p:cNvSpPr/>
          <p:nvPr/>
        </p:nvSpPr>
        <p:spPr>
          <a:xfrm>
            <a:off x="6271713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>
            <a:hlinkClick/>
          </p:cNvPr>
          <p:cNvSpPr/>
          <p:nvPr/>
        </p:nvSpPr>
        <p:spPr>
          <a:xfrm>
            <a:off x="7889777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>
            <a:hlinkClick/>
          </p:cNvPr>
          <p:cNvSpPr/>
          <p:nvPr/>
        </p:nvSpPr>
        <p:spPr>
          <a:xfrm>
            <a:off x="9507840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19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5" name="Google Shape;55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8" name="Google Shape;58;p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59" name="Google Shape;59;p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586100" y="883224"/>
            <a:ext cx="9061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586100" y="1750623"/>
            <a:ext cx="9061500" cy="4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indent="-3302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indent="-3302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indent="-3302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indent="-3302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indent="-3302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indent="-3302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indent="-3302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indent="-3302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k.com/feed?section=search&amp;q=%23%D0%B7%D0%B0%D0%BD%D1%8F%D1%82%D0%B8%D1%8F%D0%9A%D0%BE%D0%BD%D1%8F%D1%85%D0%B8%D0%BD%D0%BE%D0%B9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16.jpg"/><Relationship Id="rId6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vk.com/uchitelnadomnik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451225" y="1624000"/>
            <a:ext cx="9009900" cy="259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информационно-коммуникативных технологий в работе учителя надомного обучения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8"/>
          <p:cNvSpPr txBox="1"/>
          <p:nvPr>
            <p:ph idx="1" type="subTitle"/>
          </p:nvPr>
        </p:nvSpPr>
        <p:spPr>
          <a:xfrm>
            <a:off x="5666975" y="4326625"/>
            <a:ext cx="4470900" cy="116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Учитель надомного обучения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ГКОУ школы-интерната № 2 г. Сочи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Лукина О. С.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9825400" y="1470900"/>
            <a:ext cx="2366700" cy="412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lt1">
                <a:alpha val="69000"/>
              </a:scheme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5" name="Google Shape;7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7313" y="1877013"/>
            <a:ext cx="2182874" cy="328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2402250" y="643300"/>
            <a:ext cx="969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Использование чужих рабочих листов: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1905539" y="5302100"/>
            <a:ext cx="3916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#занятияКоняхиной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4">
            <a:alphaModFix/>
          </a:blip>
          <a:srcRect b="2280" l="0" r="0" t="2290"/>
          <a:stretch/>
        </p:blipFill>
        <p:spPr>
          <a:xfrm>
            <a:off x="2402262" y="1324675"/>
            <a:ext cx="2923374" cy="389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5">
            <a:alphaModFix/>
          </a:blip>
          <a:srcRect b="1987" l="0" r="0" t="1987"/>
          <a:stretch/>
        </p:blipFill>
        <p:spPr>
          <a:xfrm>
            <a:off x="6873950" y="1406800"/>
            <a:ext cx="2833991" cy="389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6073950" y="5302100"/>
            <a:ext cx="4434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@mamzheniya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type="title"/>
          </p:nvPr>
        </p:nvSpPr>
        <p:spPr>
          <a:xfrm>
            <a:off x="1763200" y="664300"/>
            <a:ext cx="969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Помощники на уроке</a:t>
            </a: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8"/>
          <p:cNvSpPr txBox="1"/>
          <p:nvPr>
            <p:ph idx="1" type="body"/>
          </p:nvPr>
        </p:nvSpPr>
        <p:spPr>
          <a:xfrm>
            <a:off x="1889114" y="3190375"/>
            <a:ext cx="3916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Файл-вкладыш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7019800" y="3190375"/>
            <a:ext cx="4434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Настольные игры</a:t>
            </a:r>
            <a:endParaRPr/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125" y="1427800"/>
            <a:ext cx="3916800" cy="176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0225" y="1427800"/>
            <a:ext cx="3916800" cy="176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 b="19" l="0" r="0" t="19"/>
          <a:stretch/>
        </p:blipFill>
        <p:spPr>
          <a:xfrm>
            <a:off x="1889125" y="3747950"/>
            <a:ext cx="3916800" cy="176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6">
            <a:alphaModFix/>
          </a:blip>
          <a:srcRect b="19" l="0" r="0" t="19"/>
          <a:stretch/>
        </p:blipFill>
        <p:spPr>
          <a:xfrm>
            <a:off x="6330525" y="3747950"/>
            <a:ext cx="3916800" cy="1762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2418700" y="5510525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Компьютер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6788925" y="5510525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Аппликации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1291175" y="1315750"/>
            <a:ext cx="9829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Заключение: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9"/>
          <p:cNvSpPr txBox="1"/>
          <p:nvPr>
            <p:ph idx="1" type="body"/>
          </p:nvPr>
        </p:nvSpPr>
        <p:spPr>
          <a:xfrm>
            <a:off x="1291175" y="1947675"/>
            <a:ext cx="9829500" cy="352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Надомное обучение для детей с ТМНР служит для достижения ребенком максимально возможных навыков адаптации в решении повседневных жизненных задач, включение его в жизнь общества через индивидуальное поэтапное и планомерное расширение жизненного опыта и повседневных социальных контактов в доступных пределах.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Игры и упражнения,  подготовленные с использованием информационно- коммуникативных  технологий способствуют  формированию мотивации к совместным занятиям, активизации познавательного интереса, эффективному обучению в домашних условиях.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1928900" y="779250"/>
            <a:ext cx="969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Ссылки на мои группы во ВКонтакте и Телеграмм</a:t>
            </a: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1928900" y="5133250"/>
            <a:ext cx="4167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Учитель надомного обучения детей с ОВЗ (vk.com)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7043625" y="5285650"/>
            <a:ext cx="3201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 в Learningapp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 b="602" l="0" r="0" t="612"/>
          <a:stretch/>
        </p:blipFill>
        <p:spPr>
          <a:xfrm>
            <a:off x="2120325" y="1542750"/>
            <a:ext cx="3634766" cy="35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5">
            <a:alphaModFix/>
          </a:blip>
          <a:srcRect b="534" l="0" r="0" t="544"/>
          <a:stretch/>
        </p:blipFill>
        <p:spPr>
          <a:xfrm>
            <a:off x="6692325" y="1542750"/>
            <a:ext cx="3629742" cy="35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idx="1" type="body"/>
          </p:nvPr>
        </p:nvSpPr>
        <p:spPr>
          <a:xfrm>
            <a:off x="1291175" y="2946289"/>
            <a:ext cx="9829500" cy="194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полиморфная группа детей с комплексными нарушениями: интеллектуальными, сенсорными, двигательными, речевыми, эмоциональными.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1291175" y="2051100"/>
            <a:ext cx="9829500" cy="895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с тяжелыми множественными нарушениями развития (ТМНР)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1526625" y="1876500"/>
            <a:ext cx="9829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Причины обучения детей индивидуально на дому: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1526625" y="2640000"/>
            <a:ext cx="9829500" cy="234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Нарушение опорно-двигательного аппарата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Недоразвитие эмоциональной сферы.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Системное недоразвитие речи, зрения, слуха.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1291175" y="2946289"/>
            <a:ext cx="9829500" cy="194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 получения образования, которая предполагает проведение учебного процесса в комфортной и привычной для детей обстановке.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1291175" y="2051100"/>
            <a:ext cx="9829500" cy="655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Обучение на дому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type="title"/>
          </p:nvPr>
        </p:nvSpPr>
        <p:spPr>
          <a:xfrm>
            <a:off x="1291175" y="1628250"/>
            <a:ext cx="9829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обучения на дому: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1291175" y="2391750"/>
            <a:ext cx="9829500" cy="2732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 качественного и доступного образования для детей с ТМНР, учитывая их индивидуальные особенности и потребности.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Создание условий для максимальной инклюзии детей в общество, развитие их социальных навыков и навыков самостоятельности.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Поддержка и укрепление семейных связей, создание благоприятной эмоциональной атмосферы для ребёнка.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1291175" y="1348675"/>
            <a:ext cx="9829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обучения на дому: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827025" y="1982850"/>
            <a:ext cx="10721100" cy="325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Разработка индивидуального образовательного плана для каждого ребенка на основе его возможностей и потребностей, а также с учетом рекомендаций специалистов (психолога, логопеда, дефектолога).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Организация и проведение занятий по развитию основных навыков (речевых, коммуникативных, социально-бытовых, двигательных), а также академических знаний.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Помощь в формировании и развитии навыков самообслуживания, самостоятельности и независимости у ребенка.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Сотрудничество с родителями для обеспечения единства требований к ребенку, формирования у родителей педагогической компетентности и поддержки их в процессе воспитания и обучения.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210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1291075" y="1365100"/>
            <a:ext cx="9829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на компьютере: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2394252" y="4609025"/>
            <a:ext cx="2593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learningapps.org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076" y="2128600"/>
            <a:ext cx="4642171" cy="26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3850" y="2128600"/>
            <a:ext cx="4206088" cy="26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7543075" y="4609025"/>
            <a:ext cx="35775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www.igraemsa.ru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1291075" y="1365100"/>
            <a:ext cx="9829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на компьютере: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5"/>
          <p:cNvSpPr txBox="1"/>
          <p:nvPr>
            <p:ph idx="1" type="body"/>
          </p:nvPr>
        </p:nvSpPr>
        <p:spPr>
          <a:xfrm>
            <a:off x="2065352" y="4609025"/>
            <a:ext cx="2593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      kids-smart.ru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2107" r="2107" t="0"/>
          <a:stretch/>
        </p:blipFill>
        <p:spPr>
          <a:xfrm>
            <a:off x="1291076" y="2128600"/>
            <a:ext cx="4642172" cy="26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 b="0" l="8934" r="8943" t="0"/>
          <a:stretch/>
        </p:blipFill>
        <p:spPr>
          <a:xfrm>
            <a:off x="6753850" y="2128600"/>
            <a:ext cx="4206086" cy="26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8449075" y="4609025"/>
            <a:ext cx="35775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2419275" y="626850"/>
            <a:ext cx="969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Использование своих рабочих листов: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2181238" y="5131000"/>
            <a:ext cx="3563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Ребёнок не видит границы листа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400" y="1308225"/>
            <a:ext cx="2923374" cy="38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3100" y="1390350"/>
            <a:ext cx="2833991" cy="389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6173100" y="5131000"/>
            <a:ext cx="4434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Ребёнок не понимает переписанный собой текст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252525"/>
      </a:accent1>
      <a:accent2>
        <a:srgbClr val="252525"/>
      </a:accent2>
      <a:accent3>
        <a:srgbClr val="252525"/>
      </a:accent3>
      <a:accent4>
        <a:srgbClr val="252525"/>
      </a:accent4>
      <a:accent5>
        <a:srgbClr val="252525"/>
      </a:accent5>
      <a:accent6>
        <a:srgbClr val="25252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