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628"/>
    <a:srgbClr val="3A324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85E75-7D83-4E30-9026-DE5EF1CDC8D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0E757-1FB6-420F-9DB7-E4E697E3379B}">
      <dgm:prSet custT="1"/>
      <dgm:spPr/>
      <dgm:t>
        <a:bodyPr/>
        <a:lstStyle/>
        <a:p>
          <a:pPr algn="ctr" rtl="0"/>
          <a:r>
            <a:rPr lang="ru-RU" sz="2400" dirty="0" smtClean="0">
              <a:solidFill>
                <a:srgbClr val="FF0000"/>
              </a:solidFill>
              <a:latin typeface="Impact" pitchFamily="34" charset="0"/>
            </a:rPr>
            <a:t>Физическое воспитание</a:t>
          </a:r>
        </a:p>
        <a:p>
          <a:pPr algn="l" rtl="0"/>
          <a:endParaRPr lang="ru-RU" sz="2400" dirty="0" smtClean="0"/>
        </a:p>
        <a:p>
          <a:pPr algn="l" rtl="0"/>
          <a:r>
            <a:rPr lang="ru-RU" sz="2400" dirty="0" smtClean="0"/>
            <a:t>Физическое воспитание – это комплексное воздействие  на личность УО ребенка с целью формирования у него  жизненно важных двигательных умений и навыков,  приобщение к систематическим занятиям физической  культуры, коррекции нарушения моторики и  физического развития, укрепления здоровья и  подготовки к жизни и деятельности в обществе.</a:t>
          </a:r>
          <a:endParaRPr lang="ru-RU" sz="2400" dirty="0"/>
        </a:p>
      </dgm:t>
    </dgm:pt>
    <dgm:pt modelId="{8E2AA344-ACD8-4C1F-A4A0-F3A141700F6B}" type="parTrans" cxnId="{54A84745-C819-4B1C-A241-975E470CE3CB}">
      <dgm:prSet/>
      <dgm:spPr/>
      <dgm:t>
        <a:bodyPr/>
        <a:lstStyle/>
        <a:p>
          <a:endParaRPr lang="ru-RU"/>
        </a:p>
      </dgm:t>
    </dgm:pt>
    <dgm:pt modelId="{75D530EF-47B7-45EE-A5E3-15724F93AAA3}" type="sibTrans" cxnId="{54A84745-C819-4B1C-A241-975E470CE3CB}">
      <dgm:prSet/>
      <dgm:spPr/>
      <dgm:t>
        <a:bodyPr/>
        <a:lstStyle/>
        <a:p>
          <a:endParaRPr lang="ru-RU"/>
        </a:p>
      </dgm:t>
    </dgm:pt>
    <dgm:pt modelId="{BEBC9E32-2CC3-4CCD-BE99-5B432740ECD7}">
      <dgm:prSet/>
      <dgm:spPr/>
      <dgm:t>
        <a:bodyPr/>
        <a:lstStyle/>
        <a:p>
          <a:pPr rtl="0"/>
          <a:endParaRPr lang="ru-RU" dirty="0"/>
        </a:p>
      </dgm:t>
    </dgm:pt>
    <dgm:pt modelId="{39C848B2-9F69-4917-A382-789A1C70EF7A}" type="parTrans" cxnId="{E0473498-4E98-42B7-AD82-6DF9A19D9EAB}">
      <dgm:prSet/>
      <dgm:spPr/>
      <dgm:t>
        <a:bodyPr/>
        <a:lstStyle/>
        <a:p>
          <a:endParaRPr lang="ru-RU"/>
        </a:p>
      </dgm:t>
    </dgm:pt>
    <dgm:pt modelId="{7370D2C7-651C-47B3-A445-20A25D0AE89F}" type="sibTrans" cxnId="{E0473498-4E98-42B7-AD82-6DF9A19D9EAB}">
      <dgm:prSet/>
      <dgm:spPr/>
      <dgm:t>
        <a:bodyPr/>
        <a:lstStyle/>
        <a:p>
          <a:endParaRPr lang="ru-RU"/>
        </a:p>
      </dgm:t>
    </dgm:pt>
    <dgm:pt modelId="{185249AC-F2B8-4832-9178-7F6CF9EB284A}">
      <dgm:prSet custT="1"/>
      <dgm:spPr/>
      <dgm:t>
        <a:bodyPr/>
        <a:lstStyle/>
        <a:p>
          <a:pPr rtl="0"/>
          <a:r>
            <a:rPr lang="ru-RU" sz="2800" dirty="0" smtClean="0"/>
            <a:t>Учитель должен помнить, что ходьба и бег – жизненно  важные прикладные действия. УО дети больше  нуждаются в мышечной деятельности, чем здоровые.</a:t>
          </a:r>
          <a:endParaRPr lang="ru-RU" sz="2800" dirty="0"/>
        </a:p>
      </dgm:t>
    </dgm:pt>
    <dgm:pt modelId="{39A96E7F-6963-4C43-BA65-E789BE5B81C3}" type="parTrans" cxnId="{D1D778BE-6F13-4F12-AFA7-0D08FF8321CC}">
      <dgm:prSet/>
      <dgm:spPr/>
      <dgm:t>
        <a:bodyPr/>
        <a:lstStyle/>
        <a:p>
          <a:endParaRPr lang="ru-RU"/>
        </a:p>
      </dgm:t>
    </dgm:pt>
    <dgm:pt modelId="{43176670-B725-438C-BFA9-8620196AB0EB}" type="sibTrans" cxnId="{D1D778BE-6F13-4F12-AFA7-0D08FF8321CC}">
      <dgm:prSet/>
      <dgm:spPr/>
      <dgm:t>
        <a:bodyPr/>
        <a:lstStyle/>
        <a:p>
          <a:endParaRPr lang="ru-RU"/>
        </a:p>
      </dgm:t>
    </dgm:pt>
    <dgm:pt modelId="{BDE81136-90E5-42C2-90EE-A699F9655A3E}">
      <dgm:prSet/>
      <dgm:spPr/>
      <dgm:t>
        <a:bodyPr/>
        <a:lstStyle/>
        <a:p>
          <a:pPr rtl="0"/>
          <a:endParaRPr lang="ru-RU" dirty="0"/>
        </a:p>
      </dgm:t>
    </dgm:pt>
    <dgm:pt modelId="{53BDB137-E26F-44AB-8F02-B828044C792B}" type="parTrans" cxnId="{45DF7026-3E41-4DB2-8FF3-511EF773D0C3}">
      <dgm:prSet/>
      <dgm:spPr/>
      <dgm:t>
        <a:bodyPr/>
        <a:lstStyle/>
        <a:p>
          <a:endParaRPr lang="ru-RU"/>
        </a:p>
      </dgm:t>
    </dgm:pt>
    <dgm:pt modelId="{FD0A8348-57DE-4196-8D40-425FD77A4B90}" type="sibTrans" cxnId="{45DF7026-3E41-4DB2-8FF3-511EF773D0C3}">
      <dgm:prSet/>
      <dgm:spPr/>
      <dgm:t>
        <a:bodyPr/>
        <a:lstStyle/>
        <a:p>
          <a:endParaRPr lang="ru-RU"/>
        </a:p>
      </dgm:t>
    </dgm:pt>
    <dgm:pt modelId="{886988B2-7A6C-4E17-B4EC-623FB25DEC09}" type="pres">
      <dgm:prSet presAssocID="{D7D85E75-7D83-4E30-9026-DE5EF1CDC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0AD61-3D40-48F2-88AF-071C5CE04A1C}" type="pres">
      <dgm:prSet presAssocID="{A9B0E757-1FB6-420F-9DB7-E4E697E3379B}" presName="parentText" presStyleLbl="node1" presStyleIdx="0" presStyleCnt="2" custScaleY="146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076D7-43A1-4CAB-B26C-5AAFCF8E2584}" type="pres">
      <dgm:prSet presAssocID="{A9B0E757-1FB6-420F-9DB7-E4E697E3379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29D60-8852-43B9-99A0-E6A89D9975A3}" type="pres">
      <dgm:prSet presAssocID="{185249AC-F2B8-4832-9178-7F6CF9EB284A}" presName="parentText" presStyleLbl="node1" presStyleIdx="1" presStyleCnt="2" custLinFactY="21696" custLinFactNeighborX="1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527DC-21A5-46B6-9774-8F97B39FA97A}" type="pres">
      <dgm:prSet presAssocID="{185249AC-F2B8-4832-9178-7F6CF9EB284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73498-4E98-42B7-AD82-6DF9A19D9EAB}" srcId="{A9B0E757-1FB6-420F-9DB7-E4E697E3379B}" destId="{BEBC9E32-2CC3-4CCD-BE99-5B432740ECD7}" srcOrd="0" destOrd="0" parTransId="{39C848B2-9F69-4917-A382-789A1C70EF7A}" sibTransId="{7370D2C7-651C-47B3-A445-20A25D0AE89F}"/>
    <dgm:cxn modelId="{FEAEEFB2-F9AB-4993-BB77-9EA880AB2148}" type="presOf" srcId="{BDE81136-90E5-42C2-90EE-A699F9655A3E}" destId="{084527DC-21A5-46B6-9774-8F97B39FA97A}" srcOrd="0" destOrd="0" presId="urn:microsoft.com/office/officeart/2005/8/layout/vList2"/>
    <dgm:cxn modelId="{D1D778BE-6F13-4F12-AFA7-0D08FF8321CC}" srcId="{D7D85E75-7D83-4E30-9026-DE5EF1CDC8D5}" destId="{185249AC-F2B8-4832-9178-7F6CF9EB284A}" srcOrd="1" destOrd="0" parTransId="{39A96E7F-6963-4C43-BA65-E789BE5B81C3}" sibTransId="{43176670-B725-438C-BFA9-8620196AB0EB}"/>
    <dgm:cxn modelId="{1B1D83A8-9939-4621-BAAA-CFD822D1B9F8}" type="presOf" srcId="{185249AC-F2B8-4832-9178-7F6CF9EB284A}" destId="{E1129D60-8852-43B9-99A0-E6A89D9975A3}" srcOrd="0" destOrd="0" presId="urn:microsoft.com/office/officeart/2005/8/layout/vList2"/>
    <dgm:cxn modelId="{45DF7026-3E41-4DB2-8FF3-511EF773D0C3}" srcId="{185249AC-F2B8-4832-9178-7F6CF9EB284A}" destId="{BDE81136-90E5-42C2-90EE-A699F9655A3E}" srcOrd="0" destOrd="0" parTransId="{53BDB137-E26F-44AB-8F02-B828044C792B}" sibTransId="{FD0A8348-57DE-4196-8D40-425FD77A4B90}"/>
    <dgm:cxn modelId="{54A84745-C819-4B1C-A241-975E470CE3CB}" srcId="{D7D85E75-7D83-4E30-9026-DE5EF1CDC8D5}" destId="{A9B0E757-1FB6-420F-9DB7-E4E697E3379B}" srcOrd="0" destOrd="0" parTransId="{8E2AA344-ACD8-4C1F-A4A0-F3A141700F6B}" sibTransId="{75D530EF-47B7-45EE-A5E3-15724F93AAA3}"/>
    <dgm:cxn modelId="{1ECE6650-8866-4AA3-BE55-CBF9251ABE1B}" type="presOf" srcId="{BEBC9E32-2CC3-4CCD-BE99-5B432740ECD7}" destId="{DB9076D7-43A1-4CAB-B26C-5AAFCF8E2584}" srcOrd="0" destOrd="0" presId="urn:microsoft.com/office/officeart/2005/8/layout/vList2"/>
    <dgm:cxn modelId="{8DEDD31A-9415-4320-BA84-9C1A096420ED}" type="presOf" srcId="{A9B0E757-1FB6-420F-9DB7-E4E697E3379B}" destId="{2C40AD61-3D40-48F2-88AF-071C5CE04A1C}" srcOrd="0" destOrd="0" presId="urn:microsoft.com/office/officeart/2005/8/layout/vList2"/>
    <dgm:cxn modelId="{DB52E7F5-37CE-4CE7-ADC5-9E10F592E41C}" type="presOf" srcId="{D7D85E75-7D83-4E30-9026-DE5EF1CDC8D5}" destId="{886988B2-7A6C-4E17-B4EC-623FB25DEC09}" srcOrd="0" destOrd="0" presId="urn:microsoft.com/office/officeart/2005/8/layout/vList2"/>
    <dgm:cxn modelId="{A9806CC2-AD74-4D79-AE78-D6DBB08F4454}" type="presParOf" srcId="{886988B2-7A6C-4E17-B4EC-623FB25DEC09}" destId="{2C40AD61-3D40-48F2-88AF-071C5CE04A1C}" srcOrd="0" destOrd="0" presId="urn:microsoft.com/office/officeart/2005/8/layout/vList2"/>
    <dgm:cxn modelId="{96FC502B-5CBA-476F-B1C7-C74D3457B2E2}" type="presParOf" srcId="{886988B2-7A6C-4E17-B4EC-623FB25DEC09}" destId="{DB9076D7-43A1-4CAB-B26C-5AAFCF8E2584}" srcOrd="1" destOrd="0" presId="urn:microsoft.com/office/officeart/2005/8/layout/vList2"/>
    <dgm:cxn modelId="{A767AB64-477C-4006-AC2B-4AC18CA128EA}" type="presParOf" srcId="{886988B2-7A6C-4E17-B4EC-623FB25DEC09}" destId="{E1129D60-8852-43B9-99A0-E6A89D9975A3}" srcOrd="2" destOrd="0" presId="urn:microsoft.com/office/officeart/2005/8/layout/vList2"/>
    <dgm:cxn modelId="{675CEED1-D044-4681-BF2A-11845AE66E81}" type="presParOf" srcId="{886988B2-7A6C-4E17-B4EC-623FB25DEC09}" destId="{084527DC-21A5-46B6-9774-8F97B39FA97A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FD5DF-4127-4DFC-99C7-B8178F14C1A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DB149F-BE70-43BC-9A61-0D5FF6C244E2}">
      <dgm:prSet/>
      <dgm:spPr/>
      <dgm:t>
        <a:bodyPr/>
        <a:lstStyle/>
        <a:p>
          <a:pPr rtl="0"/>
          <a:r>
            <a:rPr lang="ru-RU" b="1" dirty="0" smtClean="0"/>
            <a:t>Фото ребенка на доске и  балансирах.</a:t>
          </a:r>
          <a:endParaRPr lang="ru-RU" dirty="0"/>
        </a:p>
      </dgm:t>
    </dgm:pt>
    <dgm:pt modelId="{661F6E94-1964-4760-BB93-581C9E6E86D3}" type="parTrans" cxnId="{8EC45DDD-FA60-437B-AE16-23E0C5632847}">
      <dgm:prSet/>
      <dgm:spPr/>
      <dgm:t>
        <a:bodyPr/>
        <a:lstStyle/>
        <a:p>
          <a:endParaRPr lang="ru-RU"/>
        </a:p>
      </dgm:t>
    </dgm:pt>
    <dgm:pt modelId="{405B7739-2467-4D60-A7C9-74BE232E679B}" type="sibTrans" cxnId="{8EC45DDD-FA60-437B-AE16-23E0C5632847}">
      <dgm:prSet/>
      <dgm:spPr/>
      <dgm:t>
        <a:bodyPr/>
        <a:lstStyle/>
        <a:p>
          <a:endParaRPr lang="ru-RU"/>
        </a:p>
      </dgm:t>
    </dgm:pt>
    <dgm:pt modelId="{4553541C-53BB-40D1-A42A-6B1E36A63ABA}">
      <dgm:prSet/>
      <dgm:spPr/>
      <dgm:t>
        <a:bodyPr/>
        <a:lstStyle/>
        <a:p>
          <a:pPr rtl="0"/>
          <a:r>
            <a:rPr lang="ru-RU" dirty="0" smtClean="0"/>
            <a:t>Два вида балансиров, 2 вида  мячиков. Во время занятия  ребенок меняет балансиры и  мячи.</a:t>
          </a:r>
          <a:endParaRPr lang="ru-RU" dirty="0"/>
        </a:p>
      </dgm:t>
    </dgm:pt>
    <dgm:pt modelId="{20CF9658-D54D-4812-B755-26EF8868B358}" type="parTrans" cxnId="{2E8B189B-1EAE-4544-B258-C1EFCBB9A0C8}">
      <dgm:prSet/>
      <dgm:spPr/>
      <dgm:t>
        <a:bodyPr/>
        <a:lstStyle/>
        <a:p>
          <a:endParaRPr lang="ru-RU"/>
        </a:p>
      </dgm:t>
    </dgm:pt>
    <dgm:pt modelId="{0296134D-7477-4B94-84E5-9FCF8446CA2F}" type="sibTrans" cxnId="{2E8B189B-1EAE-4544-B258-C1EFCBB9A0C8}">
      <dgm:prSet/>
      <dgm:spPr/>
      <dgm:t>
        <a:bodyPr/>
        <a:lstStyle/>
        <a:p>
          <a:endParaRPr lang="ru-RU"/>
        </a:p>
      </dgm:t>
    </dgm:pt>
    <dgm:pt modelId="{9E2B2608-8958-4607-A4DD-258992CB0498}">
      <dgm:prSet/>
      <dgm:spPr/>
      <dgm:t>
        <a:bodyPr/>
        <a:lstStyle/>
        <a:p>
          <a:pPr rtl="0"/>
          <a:r>
            <a:rPr lang="ru-RU" dirty="0" smtClean="0"/>
            <a:t>Помимо двигательной программы  детям приходится  приспосабливаться под новые  условия балансира и вес мяча.</a:t>
          </a:r>
          <a:endParaRPr lang="ru-RU" dirty="0"/>
        </a:p>
      </dgm:t>
    </dgm:pt>
    <dgm:pt modelId="{FF58408C-8EEA-47B8-B843-92A2C02B07AF}" type="parTrans" cxnId="{EEF92922-48A8-48BB-9300-F42284EBE9B4}">
      <dgm:prSet/>
      <dgm:spPr/>
      <dgm:t>
        <a:bodyPr/>
        <a:lstStyle/>
        <a:p>
          <a:endParaRPr lang="ru-RU"/>
        </a:p>
      </dgm:t>
    </dgm:pt>
    <dgm:pt modelId="{5C34A82B-A3A5-4BCB-A495-7AAC86DA57FC}" type="sibTrans" cxnId="{EEF92922-48A8-48BB-9300-F42284EBE9B4}">
      <dgm:prSet/>
      <dgm:spPr/>
      <dgm:t>
        <a:bodyPr/>
        <a:lstStyle/>
        <a:p>
          <a:endParaRPr lang="ru-RU"/>
        </a:p>
      </dgm:t>
    </dgm:pt>
    <dgm:pt modelId="{405D3A88-5FFE-4324-B69A-E944C9C6CEB9}">
      <dgm:prSet/>
      <dgm:spPr/>
      <dgm:t>
        <a:bodyPr/>
        <a:lstStyle/>
        <a:p>
          <a:pPr rtl="0"/>
          <a:r>
            <a:rPr lang="ru-RU" dirty="0" smtClean="0"/>
            <a:t>Цель упражнения – развитие  внимания, моторики,  координации движения,  тренировка функции моторного  планирования.</a:t>
          </a:r>
          <a:endParaRPr lang="ru-RU" dirty="0"/>
        </a:p>
      </dgm:t>
    </dgm:pt>
    <dgm:pt modelId="{44F87AC1-3456-4D1F-9258-B8CF2F703AAC}" type="parTrans" cxnId="{66B4C968-9E14-401B-9801-E87503464BA6}">
      <dgm:prSet/>
      <dgm:spPr/>
      <dgm:t>
        <a:bodyPr/>
        <a:lstStyle/>
        <a:p>
          <a:endParaRPr lang="ru-RU"/>
        </a:p>
      </dgm:t>
    </dgm:pt>
    <dgm:pt modelId="{84C53FA7-F803-4C20-903C-E872BE1223A5}" type="sibTrans" cxnId="{66B4C968-9E14-401B-9801-E87503464BA6}">
      <dgm:prSet/>
      <dgm:spPr/>
      <dgm:t>
        <a:bodyPr/>
        <a:lstStyle/>
        <a:p>
          <a:endParaRPr lang="ru-RU"/>
        </a:p>
      </dgm:t>
    </dgm:pt>
    <dgm:pt modelId="{77088BB2-672F-46E9-9BEA-C74DE842D0EA}">
      <dgm:prSet/>
      <dgm:spPr/>
      <dgm:t>
        <a:bodyPr/>
        <a:lstStyle/>
        <a:p>
          <a:pPr rtl="0"/>
          <a:endParaRPr lang="ru-RU" dirty="0"/>
        </a:p>
      </dgm:t>
    </dgm:pt>
    <dgm:pt modelId="{57877061-3DC8-4892-B0AF-8A76AAB233F7}" type="parTrans" cxnId="{C66081E5-94FA-40ED-ABC9-324EE6A8C77B}">
      <dgm:prSet/>
      <dgm:spPr/>
      <dgm:t>
        <a:bodyPr/>
        <a:lstStyle/>
        <a:p>
          <a:endParaRPr lang="ru-RU"/>
        </a:p>
      </dgm:t>
    </dgm:pt>
    <dgm:pt modelId="{4B72DB6E-AE0E-4BAA-8463-04B8E74F9D23}" type="sibTrans" cxnId="{C66081E5-94FA-40ED-ABC9-324EE6A8C77B}">
      <dgm:prSet/>
      <dgm:spPr/>
      <dgm:t>
        <a:bodyPr/>
        <a:lstStyle/>
        <a:p>
          <a:endParaRPr lang="ru-RU"/>
        </a:p>
      </dgm:t>
    </dgm:pt>
    <dgm:pt modelId="{5D50ECCB-F025-49C1-8CC6-824E8E6767BA}" type="pres">
      <dgm:prSet presAssocID="{278FD5DF-4127-4DFC-99C7-B8178F14C1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DB3A5-E411-4599-850B-63CEACA81F0F}" type="pres">
      <dgm:prSet presAssocID="{B2DB149F-BE70-43BC-9A61-0D5FF6C244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D8DB9-97A8-40E8-A160-EE9FDF2167C6}" type="pres">
      <dgm:prSet presAssocID="{405B7739-2467-4D60-A7C9-74BE232E679B}" presName="spacer" presStyleCnt="0"/>
      <dgm:spPr/>
    </dgm:pt>
    <dgm:pt modelId="{AAA56F20-7049-4E4F-9945-6CFDFD7C3106}" type="pres">
      <dgm:prSet presAssocID="{4553541C-53BB-40D1-A42A-6B1E36A63A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AC437-4A70-424F-B593-5AC430C20AB9}" type="pres">
      <dgm:prSet presAssocID="{0296134D-7477-4B94-84E5-9FCF8446CA2F}" presName="spacer" presStyleCnt="0"/>
      <dgm:spPr/>
    </dgm:pt>
    <dgm:pt modelId="{7A88B2F1-CDFE-4B60-90F5-FDADE1C87950}" type="pres">
      <dgm:prSet presAssocID="{9E2B2608-8958-4607-A4DD-258992CB04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6D75D-F36D-4C8C-9531-3DADB57D7654}" type="pres">
      <dgm:prSet presAssocID="{5C34A82B-A3A5-4BCB-A495-7AAC86DA57FC}" presName="spacer" presStyleCnt="0"/>
      <dgm:spPr/>
    </dgm:pt>
    <dgm:pt modelId="{64D73FD5-645C-4F66-9F07-0F2C4E764953}" type="pres">
      <dgm:prSet presAssocID="{405D3A88-5FFE-4324-B69A-E944C9C6CE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AAC5E-0F0F-470F-A33B-5A52F0D60EB5}" type="pres">
      <dgm:prSet presAssocID="{405D3A88-5FFE-4324-B69A-E944C9C6CEB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3C5EA-55A8-435D-950E-C61DB59D0CA4}" type="presOf" srcId="{77088BB2-672F-46E9-9BEA-C74DE842D0EA}" destId="{9D3AAC5E-0F0F-470F-A33B-5A52F0D60EB5}" srcOrd="0" destOrd="0" presId="urn:microsoft.com/office/officeart/2005/8/layout/vList2"/>
    <dgm:cxn modelId="{8EC45DDD-FA60-437B-AE16-23E0C5632847}" srcId="{278FD5DF-4127-4DFC-99C7-B8178F14C1A3}" destId="{B2DB149F-BE70-43BC-9A61-0D5FF6C244E2}" srcOrd="0" destOrd="0" parTransId="{661F6E94-1964-4760-BB93-581C9E6E86D3}" sibTransId="{405B7739-2467-4D60-A7C9-74BE232E679B}"/>
    <dgm:cxn modelId="{2E8B189B-1EAE-4544-B258-C1EFCBB9A0C8}" srcId="{278FD5DF-4127-4DFC-99C7-B8178F14C1A3}" destId="{4553541C-53BB-40D1-A42A-6B1E36A63ABA}" srcOrd="1" destOrd="0" parTransId="{20CF9658-D54D-4812-B755-26EF8868B358}" sibTransId="{0296134D-7477-4B94-84E5-9FCF8446CA2F}"/>
    <dgm:cxn modelId="{F5D203E9-73DE-42DF-84F4-DD1345F21321}" type="presOf" srcId="{9E2B2608-8958-4607-A4DD-258992CB0498}" destId="{7A88B2F1-CDFE-4B60-90F5-FDADE1C87950}" srcOrd="0" destOrd="0" presId="urn:microsoft.com/office/officeart/2005/8/layout/vList2"/>
    <dgm:cxn modelId="{FCFFB23B-DE72-48DA-BE87-843BC4346A6D}" type="presOf" srcId="{278FD5DF-4127-4DFC-99C7-B8178F14C1A3}" destId="{5D50ECCB-F025-49C1-8CC6-824E8E6767BA}" srcOrd="0" destOrd="0" presId="urn:microsoft.com/office/officeart/2005/8/layout/vList2"/>
    <dgm:cxn modelId="{9C6AEAD6-C1AF-4F8F-A1C9-F219E53DE38A}" type="presOf" srcId="{B2DB149F-BE70-43BC-9A61-0D5FF6C244E2}" destId="{4D4DB3A5-E411-4599-850B-63CEACA81F0F}" srcOrd="0" destOrd="0" presId="urn:microsoft.com/office/officeart/2005/8/layout/vList2"/>
    <dgm:cxn modelId="{64A62D06-305D-4D11-A2F1-DF3923CB0E94}" type="presOf" srcId="{405D3A88-5FFE-4324-B69A-E944C9C6CEB9}" destId="{64D73FD5-645C-4F66-9F07-0F2C4E764953}" srcOrd="0" destOrd="0" presId="urn:microsoft.com/office/officeart/2005/8/layout/vList2"/>
    <dgm:cxn modelId="{495F5E38-E73C-4598-A6FF-7497EA5AFEA3}" type="presOf" srcId="{4553541C-53BB-40D1-A42A-6B1E36A63ABA}" destId="{AAA56F20-7049-4E4F-9945-6CFDFD7C3106}" srcOrd="0" destOrd="0" presId="urn:microsoft.com/office/officeart/2005/8/layout/vList2"/>
    <dgm:cxn modelId="{EEF92922-48A8-48BB-9300-F42284EBE9B4}" srcId="{278FD5DF-4127-4DFC-99C7-B8178F14C1A3}" destId="{9E2B2608-8958-4607-A4DD-258992CB0498}" srcOrd="2" destOrd="0" parTransId="{FF58408C-8EEA-47B8-B843-92A2C02B07AF}" sibTransId="{5C34A82B-A3A5-4BCB-A495-7AAC86DA57FC}"/>
    <dgm:cxn modelId="{C66081E5-94FA-40ED-ABC9-324EE6A8C77B}" srcId="{405D3A88-5FFE-4324-B69A-E944C9C6CEB9}" destId="{77088BB2-672F-46E9-9BEA-C74DE842D0EA}" srcOrd="0" destOrd="0" parTransId="{57877061-3DC8-4892-B0AF-8A76AAB233F7}" sibTransId="{4B72DB6E-AE0E-4BAA-8463-04B8E74F9D23}"/>
    <dgm:cxn modelId="{66B4C968-9E14-401B-9801-E87503464BA6}" srcId="{278FD5DF-4127-4DFC-99C7-B8178F14C1A3}" destId="{405D3A88-5FFE-4324-B69A-E944C9C6CEB9}" srcOrd="3" destOrd="0" parTransId="{44F87AC1-3456-4D1F-9258-B8CF2F703AAC}" sibTransId="{84C53FA7-F803-4C20-903C-E872BE1223A5}"/>
    <dgm:cxn modelId="{83F926BC-E389-4A36-923C-BC83CC3ED2F9}" type="presParOf" srcId="{5D50ECCB-F025-49C1-8CC6-824E8E6767BA}" destId="{4D4DB3A5-E411-4599-850B-63CEACA81F0F}" srcOrd="0" destOrd="0" presId="urn:microsoft.com/office/officeart/2005/8/layout/vList2"/>
    <dgm:cxn modelId="{C7AD7317-E0D8-4A43-BE6A-8098991DA5FE}" type="presParOf" srcId="{5D50ECCB-F025-49C1-8CC6-824E8E6767BA}" destId="{87CD8DB9-97A8-40E8-A160-EE9FDF2167C6}" srcOrd="1" destOrd="0" presId="urn:microsoft.com/office/officeart/2005/8/layout/vList2"/>
    <dgm:cxn modelId="{18BC6B31-4170-4A73-9F9E-BE495F0571A3}" type="presParOf" srcId="{5D50ECCB-F025-49C1-8CC6-824E8E6767BA}" destId="{AAA56F20-7049-4E4F-9945-6CFDFD7C3106}" srcOrd="2" destOrd="0" presId="urn:microsoft.com/office/officeart/2005/8/layout/vList2"/>
    <dgm:cxn modelId="{086C46AF-75EC-4796-AF1F-CC7710946B5E}" type="presParOf" srcId="{5D50ECCB-F025-49C1-8CC6-824E8E6767BA}" destId="{84EAC437-4A70-424F-B593-5AC430C20AB9}" srcOrd="3" destOrd="0" presId="urn:microsoft.com/office/officeart/2005/8/layout/vList2"/>
    <dgm:cxn modelId="{3B10D600-8C4C-4842-AF45-2A578C552513}" type="presParOf" srcId="{5D50ECCB-F025-49C1-8CC6-824E8E6767BA}" destId="{7A88B2F1-CDFE-4B60-90F5-FDADE1C87950}" srcOrd="4" destOrd="0" presId="urn:microsoft.com/office/officeart/2005/8/layout/vList2"/>
    <dgm:cxn modelId="{1D3C8883-1524-4605-883E-A3A07F755105}" type="presParOf" srcId="{5D50ECCB-F025-49C1-8CC6-824E8E6767BA}" destId="{CF06D75D-F36D-4C8C-9531-3DADB57D7654}" srcOrd="5" destOrd="0" presId="urn:microsoft.com/office/officeart/2005/8/layout/vList2"/>
    <dgm:cxn modelId="{7C45CBE7-90F3-4B21-A686-1F85FE78351F}" type="presParOf" srcId="{5D50ECCB-F025-49C1-8CC6-824E8E6767BA}" destId="{64D73FD5-645C-4F66-9F07-0F2C4E764953}" srcOrd="6" destOrd="0" presId="urn:microsoft.com/office/officeart/2005/8/layout/vList2"/>
    <dgm:cxn modelId="{2F517E11-FAC7-40C4-B10F-9A46262833B1}" type="presParOf" srcId="{5D50ECCB-F025-49C1-8CC6-824E8E6767BA}" destId="{9D3AAC5E-0F0F-470F-A33B-5A52F0D60EB5}" srcOrd="7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25317-834C-4158-A8C3-33293BBDBC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CEFB2E-B64D-4832-9888-677D19F582F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effectLst>
          <a:softEdge rad="317500"/>
        </a:effectLst>
      </dgm:spPr>
      <dgm:t>
        <a:bodyPr/>
        <a:lstStyle/>
        <a:p>
          <a:pPr algn="ctr" rtl="0"/>
          <a:r>
            <a:rPr lang="ru-RU" b="0" baseline="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Выводы</a:t>
          </a:r>
          <a:endParaRPr lang="ru-RU" b="0" baseline="0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E4F558EB-DB6E-4D88-B4EE-93DBC54EB789}" type="parTrans" cxnId="{F2EC3AFE-B5A9-43CF-A5C7-DFB63275B0F4}">
      <dgm:prSet/>
      <dgm:spPr/>
      <dgm:t>
        <a:bodyPr/>
        <a:lstStyle/>
        <a:p>
          <a:endParaRPr lang="ru-RU"/>
        </a:p>
      </dgm:t>
    </dgm:pt>
    <dgm:pt modelId="{22E652C2-541F-45C8-BB60-EF41932B0B1B}" type="sibTrans" cxnId="{F2EC3AFE-B5A9-43CF-A5C7-DFB63275B0F4}">
      <dgm:prSet/>
      <dgm:spPr/>
      <dgm:t>
        <a:bodyPr/>
        <a:lstStyle/>
        <a:p>
          <a:endParaRPr lang="ru-RU"/>
        </a:p>
      </dgm:t>
    </dgm:pt>
    <dgm:pt modelId="{396E9B85-443C-4C85-9040-5E35B25352D6}" type="pres">
      <dgm:prSet presAssocID="{26125317-834C-4158-A8C3-33293BBDBC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7AD6C-E4E1-418D-B918-E08237C37619}" type="pres">
      <dgm:prSet presAssocID="{22CEFB2E-B64D-4832-9888-677D19F582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C3AFE-B5A9-43CF-A5C7-DFB63275B0F4}" srcId="{26125317-834C-4158-A8C3-33293BBDBC2E}" destId="{22CEFB2E-B64D-4832-9888-677D19F582FD}" srcOrd="0" destOrd="0" parTransId="{E4F558EB-DB6E-4D88-B4EE-93DBC54EB789}" sibTransId="{22E652C2-541F-45C8-BB60-EF41932B0B1B}"/>
    <dgm:cxn modelId="{28F71811-573D-4EE7-A0FF-64D35E8F409A}" type="presOf" srcId="{26125317-834C-4158-A8C3-33293BBDBC2E}" destId="{396E9B85-443C-4C85-9040-5E35B25352D6}" srcOrd="0" destOrd="0" presId="urn:microsoft.com/office/officeart/2005/8/layout/vList2"/>
    <dgm:cxn modelId="{B5CC2391-1E1D-4A21-BB79-AC359133461C}" type="presOf" srcId="{22CEFB2E-B64D-4832-9888-677D19F582FD}" destId="{A997AD6C-E4E1-418D-B918-E08237C37619}" srcOrd="0" destOrd="0" presId="urn:microsoft.com/office/officeart/2005/8/layout/vList2"/>
    <dgm:cxn modelId="{D1D6E6FF-2301-4DD3-AFAB-0C6048FA6BB5}" type="presParOf" srcId="{396E9B85-443C-4C85-9040-5E35B25352D6}" destId="{A997AD6C-E4E1-418D-B918-E08237C37619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23B3-B30E-49D9-9D7E-4A62E5D5B0E4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0BF9B-6848-4371-93D6-65C5613E8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BF9B-6848-4371-93D6-65C5613E8F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229600" cy="2557482"/>
          </a:xfrm>
        </p:spPr>
        <p:txBody>
          <a:bodyPr>
            <a:normAutofit/>
          </a:bodyPr>
          <a:lstStyle/>
          <a:p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«Использование современных </a:t>
            </a:r>
            <a:r>
              <a:rPr lang="ru-R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эффективных </a:t>
            </a:r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методов </a:t>
            </a:r>
            <a:r>
              <a:rPr lang="ru-R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и </a:t>
            </a:r>
            <a:r>
              <a:rPr lang="ru-RU" sz="3600" b="0" spc="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</a:t>
            </a:r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приемов </a:t>
            </a:r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учителя дефектолога</a:t>
            </a:r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</a:t>
            </a:r>
            <a:r>
              <a:rPr lang="ru-RU" sz="3600" b="0" spc="-10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</a:t>
            </a:r>
            <a:r>
              <a:rPr lang="ru-R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в</a:t>
            </a:r>
            <a:r>
              <a:rPr lang="ru-RU" sz="3600" b="0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</a:t>
            </a:r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обучении детей</a:t>
            </a:r>
            <a:r>
              <a:rPr lang="ru-RU" sz="3600" b="0" spc="-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</a:t>
            </a:r>
            <a:r>
              <a:rPr lang="ru-R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с</a:t>
            </a:r>
            <a:r>
              <a:rPr lang="ru-RU" sz="3600" b="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 </a:t>
            </a:r>
            <a:r>
              <a:rPr lang="ru-RU" sz="3600" b="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ТМНР, РАС</a:t>
            </a:r>
            <a:r>
              <a:rPr lang="ru-RU" sz="3600" b="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rebuchet MS"/>
              </a:rPr>
              <a:t>»</a:t>
            </a:r>
            <a:endParaRPr lang="ru-RU" sz="3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000504"/>
            <a:ext cx="6400800" cy="1752600"/>
          </a:xfrm>
        </p:spPr>
        <p:txBody>
          <a:bodyPr/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выполнил</a:t>
            </a:r>
            <a:r>
              <a:rPr lang="ru-RU" b="1" spc="-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 </a:t>
            </a:r>
            <a:r>
              <a:rPr lang="ru-RU" b="1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учитель О.И</a:t>
            </a:r>
            <a:r>
              <a:rPr lang="ru-RU" b="1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 </a:t>
            </a:r>
            <a:r>
              <a:rPr lang="ru-RU" b="1" spc="-5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Кретова</a:t>
            </a:r>
            <a:r>
              <a:rPr lang="ru-RU" b="1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Segoe UI Light" pitchFamily="34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ГКОУ</a:t>
            </a:r>
            <a:r>
              <a:rPr lang="ru-RU" b="1" spc="-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 </a:t>
            </a:r>
            <a:r>
              <a:rPr lang="ru-RU" b="1" spc="-5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школы-интернат</a:t>
            </a:r>
            <a:r>
              <a:rPr lang="ru-RU" b="1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№</a:t>
            </a:r>
            <a:r>
              <a:rPr lang="ru-RU" b="1" spc="-2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2</a:t>
            </a:r>
            <a:r>
              <a:rPr lang="ru-RU" b="1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 </a:t>
            </a:r>
            <a:r>
              <a:rPr lang="ru-RU" b="1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itchFamily="34" charset="0"/>
                <a:cs typeface="Trebuchet MS"/>
              </a:rPr>
              <a:t>г.Сочи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Segoe UI Light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0" spc="-5" dirty="0" smtClean="0">
                <a:solidFill>
                  <a:schemeClr val="bg1"/>
                </a:solidFill>
                <a:latin typeface="Impact" pitchFamily="34" charset="0"/>
              </a:rPr>
              <a:t>Беговая</a:t>
            </a:r>
            <a:r>
              <a:rPr lang="ru-RU" sz="4000" b="0" spc="-5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4000" b="0" spc="-10" dirty="0" smtClean="0">
                <a:solidFill>
                  <a:schemeClr val="bg1"/>
                </a:solidFill>
                <a:latin typeface="Impact" pitchFamily="34" charset="0"/>
              </a:rPr>
              <a:t>дорожка</a:t>
            </a:r>
            <a:endParaRPr lang="ru-RU" sz="40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929354"/>
          </a:xfr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12700" marR="248285">
              <a:lnSpc>
                <a:spcPct val="120000"/>
              </a:lnSpc>
              <a:spcBef>
                <a:spcPts val="535"/>
              </a:spcBef>
              <a:buFont typeface="Wingdings" pitchFamily="2" charset="2"/>
              <a:buChar char="v"/>
              <a:tabLst>
                <a:tab pos="7228840" algn="l"/>
              </a:tabLst>
            </a:pP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Беговая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дорожка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–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это необходимый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универсальный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инструмент</a:t>
            </a:r>
            <a:r>
              <a:rPr lang="en-US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коррекции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реабилитации. Ходьба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дорожке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это моторика, внимание,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координация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движения,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межполушарное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взаимодействие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8000" spc="-2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все,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что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эти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связано.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Беговая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дорожка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создает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условия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извне,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под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которые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необходимо </a:t>
            </a:r>
            <a:r>
              <a:rPr lang="ru-RU" sz="8000" spc="-52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подстраиваться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нервной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системе.</a:t>
            </a:r>
            <a:endParaRPr lang="ru-RU" sz="8000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12700" marR="194310" algn="just">
              <a:lnSpc>
                <a:spcPts val="1730"/>
              </a:lnSpc>
              <a:spcBef>
                <a:spcPts val="1270"/>
              </a:spcBef>
              <a:buFont typeface="Wingdings" pitchFamily="2" charset="2"/>
              <a:buChar char="v"/>
            </a:pP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беговой дорожке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нельзя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заснуть,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остановиться,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расслабиться,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что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очень </a:t>
            </a:r>
            <a:r>
              <a:rPr lang="ru-RU" sz="8000" spc="-53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подходит для работы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детьми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особенностями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внимания,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том числе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работе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детьми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РАС.</a:t>
            </a:r>
            <a:endParaRPr lang="en-US" sz="8000" spc="-5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12700" marR="194310" algn="just">
              <a:lnSpc>
                <a:spcPts val="1730"/>
              </a:lnSpc>
              <a:spcBef>
                <a:spcPts val="1270"/>
              </a:spcBef>
              <a:buFont typeface="Wingdings" pitchFamily="2" charset="2"/>
              <a:buChar char="v"/>
            </a:pP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Ребенку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приходится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подстраиваться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адаптироваться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под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условия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дорожки.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Ребенку необходимо контролировать темп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своих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движений, концентрировать </a:t>
            </a:r>
            <a:r>
              <a:rPr lang="ru-RU" sz="8000" spc="-53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внимание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над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происходящим.</a:t>
            </a:r>
            <a:r>
              <a:rPr lang="ru-RU" sz="8000" spc="-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После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освоения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возможности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ходьбы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бега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(в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том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числе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задом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наперед,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приставными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шагами)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беговую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дорожку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можно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использовать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в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процессе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выполнения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когнитивных</a:t>
            </a:r>
            <a:r>
              <a:rPr lang="ru-RU" sz="8000" spc="-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заданий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(собирание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кубиков,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err="1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пазлов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,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конструкторов,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выполнять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задания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письмо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чтение),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что </a:t>
            </a:r>
            <a:r>
              <a:rPr lang="ru-RU" sz="8000" spc="-52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включает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работу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максимальное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количество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мозговых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зон</a:t>
            </a:r>
            <a:r>
              <a:rPr lang="ru-RU" sz="8000" spc="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(как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уровне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коры, так 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подкорки), необходимых для продуктивной </a:t>
            </a:r>
            <a:r>
              <a:rPr lang="ru-RU" sz="8000" spc="-1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работы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головного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мозга.</a:t>
            </a:r>
            <a:r>
              <a:rPr lang="ru-RU" sz="8000" spc="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Данные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зоны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начинают</a:t>
            </a:r>
            <a:r>
              <a:rPr lang="ru-RU" sz="8000" spc="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активно</a:t>
            </a:r>
            <a:r>
              <a:rPr lang="ru-RU" sz="8000" spc="2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взаимодействовать</a:t>
            </a:r>
            <a:r>
              <a:rPr lang="ru-RU" sz="80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0" spc="-1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обмениваясь </a:t>
            </a:r>
            <a:r>
              <a:rPr lang="ru-RU" sz="8000" spc="-5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информацией.</a:t>
            </a:r>
            <a:endParaRPr lang="ru-RU" sz="8000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8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3143240" cy="43351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ject 5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86116" y="214290"/>
            <a:ext cx="2786082" cy="4286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0107" y="1785926"/>
            <a:ext cx="2913893" cy="435771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pPr marL="6985">
              <a:spcBef>
                <a:spcPts val="100"/>
              </a:spcBef>
            </a:pPr>
            <a:r>
              <a:rPr lang="ru-RU" sz="3200" b="0" dirty="0" err="1" smtClean="0">
                <a:solidFill>
                  <a:srgbClr val="FF0000"/>
                </a:solidFill>
                <a:latin typeface="Impact" pitchFamily="34" charset="0"/>
                <a:cs typeface="Trebuchet MS"/>
              </a:rPr>
              <a:t>Тейпирование</a:t>
            </a:r>
            <a:endParaRPr lang="ru-RU" sz="3200" b="0" dirty="0">
              <a:solidFill>
                <a:srgbClr val="FF0000"/>
              </a:solidFill>
              <a:latin typeface="Impact" pitchFamily="34" charset="0"/>
              <a:cs typeface="Trebuchet M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5572132" cy="5929354"/>
          </a:xfrm>
        </p:spPr>
        <p:txBody>
          <a:bodyPr>
            <a:noAutofit/>
          </a:bodyPr>
          <a:lstStyle/>
          <a:p>
            <a:pPr marL="451484" marR="440055" indent="2540">
              <a:lnSpc>
                <a:spcPct val="100000"/>
              </a:lnSpc>
              <a:buFont typeface="Wingdings" pitchFamily="2" charset="2"/>
              <a:buChar char="v"/>
              <a:tabLst>
                <a:tab pos="2773045" algn="l"/>
              </a:tabLst>
            </a:pPr>
            <a:r>
              <a:rPr lang="ru-RU" sz="1800" b="1" spc="-5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Тейпирование</a:t>
            </a:r>
            <a:r>
              <a:rPr lang="ru-RU" sz="1800" b="1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методика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основанная на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физиотерапевтических эффектах.</a:t>
            </a:r>
            <a:r>
              <a:rPr lang="ru-RU" sz="1800" spc="1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Процедура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заключается</a:t>
            </a:r>
            <a:r>
              <a:rPr lang="ru-RU" sz="1800" spc="-2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8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наложении</a:t>
            </a:r>
            <a:r>
              <a:rPr lang="ru-RU" sz="18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аппликаций</a:t>
            </a:r>
            <a:r>
              <a:rPr lang="ru-RU" sz="18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1800" spc="-2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кожу.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">
              <a:lnSpc>
                <a:spcPts val="2870"/>
              </a:lnSpc>
              <a:buFont typeface="Wingdings" pitchFamily="2" charset="2"/>
              <a:buChar char="v"/>
            </a:pPr>
            <a:r>
              <a:rPr lang="ru-RU" sz="1800" spc="-5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Тейпы</a:t>
            </a:r>
            <a:r>
              <a:rPr lang="ru-RU" sz="1800" spc="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успешно применяю</a:t>
            </a:r>
            <a:r>
              <a:rPr lang="ru-RU" sz="1800" spc="-2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реабилитации.</a:t>
            </a:r>
          </a:p>
          <a:p>
            <a:pPr marL="478790" marR="464820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v"/>
            </a:pP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Хочу представить </a:t>
            </a:r>
            <a:r>
              <a:rPr lang="ru-RU" sz="18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одну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аппликаций,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которая </a:t>
            </a:r>
            <a:r>
              <a:rPr lang="ru-RU" sz="1800" spc="-7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</a:t>
            </a:r>
            <a:r>
              <a:rPr lang="ru-RU" sz="18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</a:t>
            </a:r>
            <a:r>
              <a:rPr lang="ru-RU" sz="1800" spc="-4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коррекции</a:t>
            </a:r>
            <a:r>
              <a:rPr lang="ru-RU" sz="18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координации.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96619" marR="887730">
              <a:lnSpc>
                <a:spcPts val="2880"/>
              </a:lnSpc>
              <a:buFont typeface="Wingdings" pitchFamily="2" charset="2"/>
              <a:buChar char="v"/>
            </a:pPr>
            <a:r>
              <a:rPr lang="ru-RU" sz="1800" b="1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8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Улучшить</a:t>
            </a:r>
            <a:r>
              <a:rPr lang="ru-RU" sz="1800" spc="-3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межполушарные</a:t>
            </a:r>
            <a:r>
              <a:rPr lang="ru-RU" sz="1800" spc="-4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связи</a:t>
            </a:r>
            <a:r>
              <a:rPr lang="ru-RU" sz="1800" spc="-5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800" spc="-7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координацию.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">
              <a:lnSpc>
                <a:spcPts val="2760"/>
              </a:lnSpc>
              <a:buFont typeface="Wingdings" pitchFamily="2" charset="2"/>
              <a:buChar char="v"/>
            </a:pP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Данная</a:t>
            </a:r>
            <a:r>
              <a:rPr lang="ru-RU" sz="19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</a:t>
            </a:r>
            <a:r>
              <a:rPr lang="ru-RU" sz="19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направлена</a:t>
            </a:r>
            <a:r>
              <a:rPr lang="ru-RU" sz="19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19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улучшение</a:t>
            </a:r>
            <a:r>
              <a:rPr lang="en-US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межполушарного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взаимодействия. Она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</a:t>
            </a:r>
            <a:r>
              <a:rPr lang="ru-RU" sz="1900" spc="-1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улучшить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взаимосвязь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правой</a:t>
            </a:r>
            <a:r>
              <a:rPr lang="ru-RU" sz="1900" spc="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900" spc="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левой </a:t>
            </a:r>
            <a:r>
              <a:rPr lang="ru-RU" sz="1900" spc="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половины</a:t>
            </a:r>
            <a:r>
              <a:rPr lang="ru-RU" sz="1900" spc="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тела.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Аппликация</a:t>
            </a:r>
            <a:r>
              <a:rPr lang="ru-RU" sz="1900" spc="-1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</a:t>
            </a:r>
            <a:r>
              <a:rPr lang="ru-RU" sz="19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</a:t>
            </a:r>
            <a:r>
              <a:rPr lang="ru-RU" sz="1900" spc="2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новому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ощутить </a:t>
            </a:r>
            <a:r>
              <a:rPr lang="ru-RU" sz="19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свое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тело, </a:t>
            </a:r>
            <a:r>
              <a:rPr lang="ru-RU" sz="19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правило после </a:t>
            </a:r>
            <a:r>
              <a:rPr lang="ru-RU" sz="1900" spc="-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нее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некоторые </a:t>
            </a:r>
            <a:r>
              <a:rPr lang="ru-RU" sz="1900" spc="-71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навыки,</a:t>
            </a:r>
            <a:r>
              <a:rPr lang="ru-RU" sz="1900" spc="7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которые</a:t>
            </a:r>
            <a:r>
              <a:rPr lang="ru-RU" sz="1900" spc="8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никак</a:t>
            </a:r>
            <a:r>
              <a:rPr lang="ru-RU" sz="1900" spc="8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</a:t>
            </a:r>
            <a:r>
              <a:rPr lang="ru-RU" sz="1900" spc="8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могли</a:t>
            </a:r>
            <a:r>
              <a:rPr lang="ru-RU" sz="1900" spc="4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усвоиться,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spc="-5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начинают</a:t>
            </a:r>
            <a:r>
              <a:rPr lang="ru-RU" sz="1900" spc="-2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получаться.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6215074" y="928670"/>
            <a:ext cx="2714644" cy="5565257"/>
            <a:chOff x="7650500" y="350521"/>
            <a:chExt cx="3049774" cy="7115313"/>
          </a:xfrm>
        </p:grpSpPr>
        <p:sp>
          <p:nvSpPr>
            <p:cNvPr id="6" name="object 4"/>
            <p:cNvSpPr/>
            <p:nvPr/>
          </p:nvSpPr>
          <p:spPr>
            <a:xfrm>
              <a:off x="10396753" y="1002797"/>
              <a:ext cx="295910" cy="502920"/>
            </a:xfrm>
            <a:custGeom>
              <a:avLst/>
              <a:gdLst/>
              <a:ahLst/>
              <a:cxnLst/>
              <a:rect l="l" t="t" r="r" b="b"/>
              <a:pathLst>
                <a:path w="295909" h="502919">
                  <a:moveTo>
                    <a:pt x="295656" y="0"/>
                  </a:moveTo>
                  <a:lnTo>
                    <a:pt x="234696" y="0"/>
                  </a:lnTo>
                  <a:lnTo>
                    <a:pt x="0" y="0"/>
                  </a:lnTo>
                  <a:lnTo>
                    <a:pt x="0" y="249936"/>
                  </a:lnTo>
                  <a:lnTo>
                    <a:pt x="0" y="502920"/>
                  </a:lnTo>
                  <a:lnTo>
                    <a:pt x="115824" y="502920"/>
                  </a:lnTo>
                  <a:lnTo>
                    <a:pt x="115824" y="249936"/>
                  </a:lnTo>
                  <a:lnTo>
                    <a:pt x="234696" y="249936"/>
                  </a:lnTo>
                  <a:lnTo>
                    <a:pt x="295656" y="249936"/>
                  </a:lnTo>
                  <a:lnTo>
                    <a:pt x="29565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0512580" y="1252731"/>
              <a:ext cx="180340" cy="253365"/>
            </a:xfrm>
            <a:custGeom>
              <a:avLst/>
              <a:gdLst/>
              <a:ahLst/>
              <a:cxnLst/>
              <a:rect l="l" t="t" r="r" b="b"/>
              <a:pathLst>
                <a:path w="180340" h="253365">
                  <a:moveTo>
                    <a:pt x="17983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79832" y="252984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0396755" y="1505716"/>
              <a:ext cx="116205" cy="250190"/>
            </a:xfrm>
            <a:custGeom>
              <a:avLst/>
              <a:gdLst/>
              <a:ahLst/>
              <a:cxnLst/>
              <a:rect l="l" t="t" r="r" b="b"/>
              <a:pathLst>
                <a:path w="116204" h="250189">
                  <a:moveTo>
                    <a:pt x="115824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15824" y="249936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0512580" y="1505716"/>
              <a:ext cx="180340" cy="250190"/>
            </a:xfrm>
            <a:custGeom>
              <a:avLst/>
              <a:gdLst/>
              <a:ahLst/>
              <a:cxnLst/>
              <a:rect l="l" t="t" r="r" b="b"/>
              <a:pathLst>
                <a:path w="180340" h="250189">
                  <a:moveTo>
                    <a:pt x="179832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79832" y="249936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0396755" y="1755652"/>
              <a:ext cx="116205" cy="250190"/>
            </a:xfrm>
            <a:custGeom>
              <a:avLst/>
              <a:gdLst/>
              <a:ahLst/>
              <a:cxnLst/>
              <a:rect l="l" t="t" r="r" b="b"/>
              <a:pathLst>
                <a:path w="116204" h="250189">
                  <a:moveTo>
                    <a:pt x="115824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15824" y="249936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0512580" y="1755652"/>
              <a:ext cx="180340" cy="250190"/>
            </a:xfrm>
            <a:custGeom>
              <a:avLst/>
              <a:gdLst/>
              <a:ahLst/>
              <a:cxnLst/>
              <a:rect l="l" t="t" r="r" b="b"/>
              <a:pathLst>
                <a:path w="180340" h="250189">
                  <a:moveTo>
                    <a:pt x="179832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79832" y="249936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0396755" y="2005589"/>
              <a:ext cx="116205" cy="253365"/>
            </a:xfrm>
            <a:custGeom>
              <a:avLst/>
              <a:gdLst/>
              <a:ahLst/>
              <a:cxnLst/>
              <a:rect l="l" t="t" r="r" b="b"/>
              <a:pathLst>
                <a:path w="116204" h="253364">
                  <a:moveTo>
                    <a:pt x="115824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15824" y="252984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0512580" y="2005589"/>
              <a:ext cx="180340" cy="253365"/>
            </a:xfrm>
            <a:custGeom>
              <a:avLst/>
              <a:gdLst/>
              <a:ahLst/>
              <a:cxnLst/>
              <a:rect l="l" t="t" r="r" b="b"/>
              <a:pathLst>
                <a:path w="180340" h="253364">
                  <a:moveTo>
                    <a:pt x="17983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79832" y="252984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396755" y="2258574"/>
              <a:ext cx="116205" cy="250190"/>
            </a:xfrm>
            <a:custGeom>
              <a:avLst/>
              <a:gdLst/>
              <a:ahLst/>
              <a:cxnLst/>
              <a:rect l="l" t="t" r="r" b="b"/>
              <a:pathLst>
                <a:path w="116204" h="250189">
                  <a:moveTo>
                    <a:pt x="115824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15824" y="249936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0512580" y="2258574"/>
              <a:ext cx="180340" cy="250190"/>
            </a:xfrm>
            <a:custGeom>
              <a:avLst/>
              <a:gdLst/>
              <a:ahLst/>
              <a:cxnLst/>
              <a:rect l="l" t="t" r="r" b="b"/>
              <a:pathLst>
                <a:path w="180340" h="250189">
                  <a:moveTo>
                    <a:pt x="179832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79832" y="249936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0396755" y="2508510"/>
              <a:ext cx="116205" cy="253365"/>
            </a:xfrm>
            <a:custGeom>
              <a:avLst/>
              <a:gdLst/>
              <a:ahLst/>
              <a:cxnLst/>
              <a:rect l="l" t="t" r="r" b="b"/>
              <a:pathLst>
                <a:path w="116204" h="253364">
                  <a:moveTo>
                    <a:pt x="115824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15824" y="252984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0512580" y="2508510"/>
              <a:ext cx="180340" cy="253365"/>
            </a:xfrm>
            <a:custGeom>
              <a:avLst/>
              <a:gdLst/>
              <a:ahLst/>
              <a:cxnLst/>
              <a:rect l="l" t="t" r="r" b="b"/>
              <a:pathLst>
                <a:path w="180340" h="253364">
                  <a:moveTo>
                    <a:pt x="17983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79832" y="252984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0396755" y="2761495"/>
              <a:ext cx="116205" cy="250190"/>
            </a:xfrm>
            <a:custGeom>
              <a:avLst/>
              <a:gdLst/>
              <a:ahLst/>
              <a:cxnLst/>
              <a:rect l="l" t="t" r="r" b="b"/>
              <a:pathLst>
                <a:path w="116204" h="250189">
                  <a:moveTo>
                    <a:pt x="115824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15824" y="249936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0512580" y="2761495"/>
              <a:ext cx="180340" cy="250190"/>
            </a:xfrm>
            <a:custGeom>
              <a:avLst/>
              <a:gdLst/>
              <a:ahLst/>
              <a:cxnLst/>
              <a:rect l="l" t="t" r="r" b="b"/>
              <a:pathLst>
                <a:path w="180340" h="250189">
                  <a:moveTo>
                    <a:pt x="179832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79832" y="249936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396755" y="3011432"/>
              <a:ext cx="116205" cy="182880"/>
            </a:xfrm>
            <a:custGeom>
              <a:avLst/>
              <a:gdLst/>
              <a:ahLst/>
              <a:cxnLst/>
              <a:rect l="l" t="t" r="r" b="b"/>
              <a:pathLst>
                <a:path w="116204" h="182880">
                  <a:moveTo>
                    <a:pt x="115824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15824" y="182880"/>
                  </a:lnTo>
                  <a:lnTo>
                    <a:pt x="115824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10512580" y="3011432"/>
              <a:ext cx="180340" cy="182880"/>
            </a:xfrm>
            <a:custGeom>
              <a:avLst/>
              <a:gdLst/>
              <a:ahLst/>
              <a:cxnLst/>
              <a:rect l="l" t="t" r="r" b="b"/>
              <a:pathLst>
                <a:path w="180340" h="182880">
                  <a:moveTo>
                    <a:pt x="179832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79832" y="182880"/>
                  </a:lnTo>
                  <a:lnTo>
                    <a:pt x="17983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10512580" y="1002794"/>
              <a:ext cx="119380" cy="2192020"/>
            </a:xfrm>
            <a:custGeom>
              <a:avLst/>
              <a:gdLst/>
              <a:ahLst/>
              <a:cxnLst/>
              <a:rect l="l" t="t" r="r" b="b"/>
              <a:pathLst>
                <a:path w="119379" h="2192020">
                  <a:moveTo>
                    <a:pt x="0" y="0"/>
                  </a:moveTo>
                  <a:lnTo>
                    <a:pt x="0" y="2191517"/>
                  </a:lnTo>
                </a:path>
                <a:path w="119379" h="2192020">
                  <a:moveTo>
                    <a:pt x="118872" y="0"/>
                  </a:moveTo>
                  <a:lnTo>
                    <a:pt x="118872" y="2191517"/>
                  </a:lnTo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0396753" y="1232921"/>
              <a:ext cx="295910" cy="1784985"/>
            </a:xfrm>
            <a:custGeom>
              <a:avLst/>
              <a:gdLst/>
              <a:ahLst/>
              <a:cxnLst/>
              <a:rect l="l" t="t" r="r" b="b"/>
              <a:pathLst>
                <a:path w="295909" h="1784985">
                  <a:moveTo>
                    <a:pt x="295656" y="1772424"/>
                  </a:moveTo>
                  <a:lnTo>
                    <a:pt x="0" y="1772424"/>
                  </a:lnTo>
                  <a:lnTo>
                    <a:pt x="0" y="1784616"/>
                  </a:lnTo>
                  <a:lnTo>
                    <a:pt x="295656" y="1784616"/>
                  </a:lnTo>
                  <a:lnTo>
                    <a:pt x="295656" y="1772424"/>
                  </a:lnTo>
                  <a:close/>
                </a:path>
                <a:path w="295909" h="1784985">
                  <a:moveTo>
                    <a:pt x="295656" y="1522488"/>
                  </a:moveTo>
                  <a:lnTo>
                    <a:pt x="0" y="1522488"/>
                  </a:lnTo>
                  <a:lnTo>
                    <a:pt x="0" y="1534680"/>
                  </a:lnTo>
                  <a:lnTo>
                    <a:pt x="295656" y="1534680"/>
                  </a:lnTo>
                  <a:lnTo>
                    <a:pt x="295656" y="1522488"/>
                  </a:lnTo>
                  <a:close/>
                </a:path>
                <a:path w="295909" h="1784985">
                  <a:moveTo>
                    <a:pt x="295656" y="1269504"/>
                  </a:moveTo>
                  <a:lnTo>
                    <a:pt x="0" y="1269504"/>
                  </a:lnTo>
                  <a:lnTo>
                    <a:pt x="0" y="1281696"/>
                  </a:lnTo>
                  <a:lnTo>
                    <a:pt x="295656" y="1281696"/>
                  </a:lnTo>
                  <a:lnTo>
                    <a:pt x="295656" y="1269504"/>
                  </a:lnTo>
                  <a:close/>
                </a:path>
                <a:path w="295909" h="1784985">
                  <a:moveTo>
                    <a:pt x="295656" y="1019556"/>
                  </a:moveTo>
                  <a:lnTo>
                    <a:pt x="0" y="1019556"/>
                  </a:lnTo>
                  <a:lnTo>
                    <a:pt x="0" y="1031748"/>
                  </a:lnTo>
                  <a:lnTo>
                    <a:pt x="295656" y="1031748"/>
                  </a:lnTo>
                  <a:lnTo>
                    <a:pt x="295656" y="1019556"/>
                  </a:lnTo>
                  <a:close/>
                </a:path>
                <a:path w="295909" h="1784985">
                  <a:moveTo>
                    <a:pt x="295656" y="766572"/>
                  </a:moveTo>
                  <a:lnTo>
                    <a:pt x="0" y="766572"/>
                  </a:lnTo>
                  <a:lnTo>
                    <a:pt x="0" y="778764"/>
                  </a:lnTo>
                  <a:lnTo>
                    <a:pt x="295656" y="778764"/>
                  </a:lnTo>
                  <a:lnTo>
                    <a:pt x="295656" y="766572"/>
                  </a:lnTo>
                  <a:close/>
                </a:path>
                <a:path w="295909" h="1784985">
                  <a:moveTo>
                    <a:pt x="295656" y="516636"/>
                  </a:moveTo>
                  <a:lnTo>
                    <a:pt x="0" y="516636"/>
                  </a:lnTo>
                  <a:lnTo>
                    <a:pt x="0" y="528828"/>
                  </a:lnTo>
                  <a:lnTo>
                    <a:pt x="295656" y="528828"/>
                  </a:lnTo>
                  <a:lnTo>
                    <a:pt x="295656" y="516636"/>
                  </a:lnTo>
                  <a:close/>
                </a:path>
                <a:path w="295909" h="1784985">
                  <a:moveTo>
                    <a:pt x="295656" y="266700"/>
                  </a:moveTo>
                  <a:lnTo>
                    <a:pt x="0" y="266700"/>
                  </a:lnTo>
                  <a:lnTo>
                    <a:pt x="0" y="278892"/>
                  </a:lnTo>
                  <a:lnTo>
                    <a:pt x="295656" y="278892"/>
                  </a:lnTo>
                  <a:lnTo>
                    <a:pt x="295656" y="266700"/>
                  </a:lnTo>
                  <a:close/>
                </a:path>
                <a:path w="295909" h="1784985">
                  <a:moveTo>
                    <a:pt x="295656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295656" y="39624"/>
                  </a:lnTo>
                  <a:lnTo>
                    <a:pt x="29565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0396755" y="1002794"/>
              <a:ext cx="0" cy="2192020"/>
            </a:xfrm>
            <a:custGeom>
              <a:avLst/>
              <a:gdLst/>
              <a:ahLst/>
              <a:cxnLst/>
              <a:rect l="l" t="t" r="r" b="b"/>
              <a:pathLst>
                <a:path h="2192020">
                  <a:moveTo>
                    <a:pt x="0" y="0"/>
                  </a:moveTo>
                  <a:lnTo>
                    <a:pt x="0" y="2191517"/>
                  </a:lnTo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0396753" y="996701"/>
              <a:ext cx="295910" cy="2204085"/>
            </a:xfrm>
            <a:custGeom>
              <a:avLst/>
              <a:gdLst/>
              <a:ahLst/>
              <a:cxnLst/>
              <a:rect l="l" t="t" r="r" b="b"/>
              <a:pathLst>
                <a:path w="295909" h="2204085">
                  <a:moveTo>
                    <a:pt x="295656" y="2191524"/>
                  </a:moveTo>
                  <a:lnTo>
                    <a:pt x="0" y="2191524"/>
                  </a:lnTo>
                  <a:lnTo>
                    <a:pt x="0" y="2203716"/>
                  </a:lnTo>
                  <a:lnTo>
                    <a:pt x="295656" y="2203716"/>
                  </a:lnTo>
                  <a:lnTo>
                    <a:pt x="295656" y="2191524"/>
                  </a:lnTo>
                  <a:close/>
                </a:path>
                <a:path w="295909" h="2204085">
                  <a:moveTo>
                    <a:pt x="29565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95656" y="12192"/>
                  </a:lnTo>
                  <a:lnTo>
                    <a:pt x="29565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0500" y="350521"/>
              <a:ext cx="3041910" cy="39319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27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500" y="4551939"/>
              <a:ext cx="3049774" cy="29138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0" spc="-5" dirty="0" smtClean="0">
                <a:solidFill>
                  <a:schemeClr val="bg1"/>
                </a:solidFill>
                <a:latin typeface="Impact" pitchFamily="34" charset="0"/>
              </a:rPr>
              <a:t>Координационная</a:t>
            </a:r>
            <a:r>
              <a:rPr lang="ru-RU" sz="3200" b="0" spc="-5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3200" b="0" spc="-5" dirty="0" smtClean="0">
                <a:solidFill>
                  <a:schemeClr val="bg1"/>
                </a:solidFill>
                <a:latin typeface="Impact" pitchFamily="34" charset="0"/>
              </a:rPr>
              <a:t>лестница</a:t>
            </a:r>
            <a:endParaRPr lang="ru-RU" sz="32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5857916" cy="607220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7310" marR="294005" indent="34290">
              <a:lnSpc>
                <a:spcPct val="100000"/>
              </a:lnSpc>
              <a:spcBef>
                <a:spcPts val="90"/>
              </a:spcBef>
              <a:buFont typeface="Wingdings" pitchFamily="2" charset="2"/>
              <a:buChar char="v"/>
            </a:pP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Этот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тренажер</a:t>
            </a:r>
            <a:r>
              <a:rPr lang="ru-RU" sz="1700" b="1" spc="7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представляет</a:t>
            </a:r>
            <a:r>
              <a:rPr lang="ru-RU" sz="1700" b="1" spc="6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собой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имитацию</a:t>
            </a:r>
            <a:r>
              <a:rPr lang="ru-RU" sz="1700" b="1" spc="5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горизонтальной </a:t>
            </a:r>
            <a:r>
              <a:rPr lang="ru-RU" sz="1700" b="1" spc="-5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л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естницы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</a:t>
            </a:r>
            <a:endParaRPr lang="ru-RU" sz="1700" b="1" dirty="0" smtClean="0">
              <a:solidFill>
                <a:schemeClr val="bg1">
                  <a:lumMod val="10000"/>
                </a:schemeClr>
              </a:solidFill>
              <a:latin typeface="Dotum" pitchFamily="34" charset="-127"/>
              <a:ea typeface="Dotum" pitchFamily="34" charset="-127"/>
              <a:cs typeface="Trebuchet MS"/>
            </a:endParaRPr>
          </a:p>
          <a:p>
            <a:pPr marL="12700" marR="5080" indent="76835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700" b="1" spc="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Для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детей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с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речевыми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нарушениями</a:t>
            </a:r>
            <a:r>
              <a:rPr lang="ru-RU" sz="1700" b="1" spc="7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характерно</a:t>
            </a:r>
            <a:r>
              <a:rPr lang="ru-RU" sz="1700" b="1" spc="7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нарушение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к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рупной</a:t>
            </a:r>
            <a:r>
              <a:rPr lang="ru-RU" sz="1700" b="1" spc="9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и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3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мелкой</a:t>
            </a:r>
            <a:r>
              <a:rPr lang="ru-RU" sz="1700" b="1" spc="5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моторики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координации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движения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Одни</a:t>
            </a:r>
            <a:r>
              <a:rPr lang="ru-RU" sz="1700" b="1" spc="8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дети </a:t>
            </a:r>
            <a:r>
              <a:rPr lang="ru-RU" sz="1700" b="1" spc="-5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15" dirty="0" err="1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г</a:t>
            </a:r>
            <a:r>
              <a:rPr lang="ru-RU" sz="1700" b="1" spc="-20" dirty="0" err="1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иперактивные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другие</a:t>
            </a:r>
            <a:r>
              <a:rPr lang="ru-RU" sz="1700" b="1" spc="7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вялые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</a:t>
            </a:r>
          </a:p>
          <a:p>
            <a:pPr marL="59055" marR="875030" indent="27305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700" b="1" spc="-3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Чем</a:t>
            </a:r>
            <a:r>
              <a:rPr lang="ru-RU" sz="1700" b="1" spc="8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выше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двигательная</a:t>
            </a:r>
            <a:r>
              <a:rPr lang="ru-RU" sz="1700" b="1" spc="10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активность</a:t>
            </a:r>
            <a:r>
              <a:rPr lang="ru-RU" sz="1700" b="1" spc="5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ребенка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тем</a:t>
            </a:r>
            <a:r>
              <a:rPr lang="ru-RU" sz="1700" b="1" spc="8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лучше </a:t>
            </a:r>
            <a:r>
              <a:rPr lang="ru-RU" sz="1700" b="1" spc="-5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р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азвивается</a:t>
            </a:r>
            <a:r>
              <a:rPr lang="ru-RU" sz="1700" b="1" spc="9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его</a:t>
            </a:r>
            <a:r>
              <a:rPr lang="ru-RU" sz="1700" b="1" spc="7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речь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</a:t>
            </a:r>
            <a:endParaRPr lang="ru-RU" sz="1700" b="1" dirty="0" smtClean="0">
              <a:solidFill>
                <a:schemeClr val="bg1">
                  <a:lumMod val="10000"/>
                </a:schemeClr>
              </a:solidFill>
              <a:latin typeface="Dotum" pitchFamily="34" charset="-127"/>
              <a:ea typeface="Dotum" pitchFamily="34" charset="-127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 pitchFamily="2" charset="2"/>
              <a:buChar char="v"/>
            </a:pPr>
            <a:endParaRPr lang="ru-RU" sz="1700" b="1" dirty="0" smtClean="0">
              <a:solidFill>
                <a:schemeClr val="bg1">
                  <a:lumMod val="10000"/>
                </a:schemeClr>
              </a:solidFill>
              <a:latin typeface="Dotum" pitchFamily="34" charset="-127"/>
              <a:ea typeface="Dotum" pitchFamily="34" charset="-127"/>
              <a:cs typeface="Trebuchet MS"/>
            </a:endParaRPr>
          </a:p>
          <a:p>
            <a:pPr marL="36195" marR="95250" indent="52705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Хочется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остановить</a:t>
            </a:r>
            <a:r>
              <a:rPr lang="ru-RU" sz="1700" b="1" spc="6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свое</a:t>
            </a:r>
            <a:r>
              <a:rPr lang="ru-RU" sz="1700" b="1" spc="9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внимание</a:t>
            </a:r>
            <a:r>
              <a:rPr lang="ru-RU" sz="1700" b="1" spc="7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на</a:t>
            </a:r>
            <a:r>
              <a:rPr lang="ru-RU" sz="1700" b="1" spc="5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координации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К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оординация</a:t>
            </a:r>
            <a:r>
              <a:rPr lang="ru-RU" sz="1700" b="1" spc="1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–</a:t>
            </a:r>
            <a:r>
              <a:rPr lang="ru-RU" sz="1700" b="1" spc="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это</a:t>
            </a:r>
            <a:r>
              <a:rPr lang="ru-RU" sz="1700" b="1" spc="7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способность</a:t>
            </a:r>
            <a:r>
              <a:rPr lang="ru-RU" sz="1700" b="1" spc="7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ребенка</a:t>
            </a:r>
            <a:r>
              <a:rPr lang="ru-RU" sz="1700" b="1" spc="7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согласовать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движение </a:t>
            </a:r>
            <a:r>
              <a:rPr lang="ru-RU" sz="1700" b="1" spc="-5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т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ела</a:t>
            </a:r>
            <a:r>
              <a:rPr lang="ru-RU" sz="1700" b="1" spc="5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с</a:t>
            </a:r>
            <a:r>
              <a:rPr lang="ru-RU" sz="1700" b="1" spc="8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решением</a:t>
            </a:r>
            <a:r>
              <a:rPr lang="ru-RU" sz="1700" b="1" spc="8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3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конкретных</a:t>
            </a:r>
            <a:r>
              <a:rPr lang="ru-RU" sz="1700" b="1" spc="8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задач</a:t>
            </a:r>
            <a:r>
              <a:rPr lang="ru-RU" sz="1700" b="1" spc="-2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</a:t>
            </a:r>
            <a:endParaRPr lang="ru-RU" sz="1700" b="1" dirty="0" smtClean="0">
              <a:solidFill>
                <a:schemeClr val="bg1">
                  <a:lumMod val="10000"/>
                </a:schemeClr>
              </a:solidFill>
              <a:latin typeface="Dotum" pitchFamily="34" charset="-127"/>
              <a:ea typeface="Dotum" pitchFamily="34" charset="-127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 pitchFamily="2" charset="2"/>
              <a:buChar char="v"/>
            </a:pPr>
            <a:endParaRPr lang="ru-RU" sz="1700" b="1" dirty="0" smtClean="0">
              <a:solidFill>
                <a:schemeClr val="bg1">
                  <a:lumMod val="10000"/>
                </a:schemeClr>
              </a:solidFill>
              <a:latin typeface="Dotum" pitchFamily="34" charset="-127"/>
              <a:ea typeface="Dotum" pitchFamily="34" charset="-127"/>
              <a:cs typeface="Trebuchet MS"/>
            </a:endParaRPr>
          </a:p>
          <a:p>
            <a:pPr marL="36195" marR="823594" indent="31115">
              <a:lnSpc>
                <a:spcPct val="100000"/>
              </a:lnSpc>
              <a:buFont typeface="Wingdings" pitchFamily="2" charset="2"/>
              <a:buChar char="v"/>
              <a:tabLst>
                <a:tab pos="3376295" algn="l"/>
              </a:tabLst>
            </a:pP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Координационная</a:t>
            </a:r>
            <a:r>
              <a:rPr lang="ru-RU" sz="1700" b="1" spc="1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лестница	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-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это</a:t>
            </a:r>
            <a:r>
              <a:rPr lang="ru-RU" sz="1700" b="1" spc="10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удобный</a:t>
            </a:r>
            <a:r>
              <a:rPr lang="ru-RU" sz="1700" b="1" spc="5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и</a:t>
            </a:r>
            <a:r>
              <a:rPr lang="ru-RU" sz="1700" b="1" spc="3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компактный </a:t>
            </a:r>
            <a:r>
              <a:rPr lang="ru-RU" sz="1700" b="1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тренажер </a:t>
            </a:r>
            <a:r>
              <a:rPr lang="ru-RU" sz="1700" b="1" spc="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для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выполнения</a:t>
            </a:r>
            <a:r>
              <a:rPr lang="ru-RU" sz="1700" b="1" spc="8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упражнений</a:t>
            </a:r>
            <a:r>
              <a:rPr lang="ru-RU" sz="1700" b="1" spc="5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на</a:t>
            </a:r>
            <a:r>
              <a:rPr lang="ru-RU" sz="1700" b="1" spc="7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координацию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 </a:t>
            </a:r>
            <a:r>
              <a:rPr lang="ru-RU" sz="1700" b="1" spc="-59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р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азвитие</a:t>
            </a:r>
            <a:r>
              <a:rPr lang="ru-RU" sz="1700" b="1" spc="8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ловкости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маневренности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выносливости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. 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К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оординационная</a:t>
            </a:r>
            <a:r>
              <a:rPr lang="ru-RU" sz="1700" b="1" spc="10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лестница</a:t>
            </a:r>
            <a:r>
              <a:rPr lang="ru-RU" sz="1700" b="1" spc="7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помогает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ориентироваться</a:t>
            </a:r>
            <a:r>
              <a:rPr lang="ru-RU" sz="1700" b="1" spc="6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в 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п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ространстве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 </a:t>
            </a:r>
            <a:r>
              <a:rPr lang="ru-RU" sz="1700" b="1" spc="-2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осознать </a:t>
            </a:r>
            <a:r>
              <a:rPr lang="ru-RU" sz="1700" b="1" spc="-9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как</a:t>
            </a:r>
            <a:r>
              <a:rPr lang="ru-RU" sz="1700" b="1" spc="-8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правильно 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ходить</a:t>
            </a:r>
            <a:r>
              <a:rPr lang="ru-RU" sz="1700" b="1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 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прыгать</a:t>
            </a:r>
            <a:r>
              <a:rPr lang="ru-RU" sz="1700" b="1" spc="-10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, </a:t>
            </a:r>
            <a:r>
              <a:rPr lang="ru-RU" sz="1700" b="1" spc="-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Trebuchet MS"/>
              </a:rPr>
              <a:t> б</a:t>
            </a:r>
            <a:r>
              <a:rPr lang="ru-RU" sz="1700" b="1" spc="-15" dirty="0" smtClean="0">
                <a:solidFill>
                  <a:schemeClr val="bg1">
                    <a:lumMod val="10000"/>
                  </a:schemeClr>
                </a:solidFill>
                <a:latin typeface="Dotum" pitchFamily="34" charset="-127"/>
                <a:ea typeface="Dotum" pitchFamily="34" charset="-127"/>
                <a:cs typeface="Microsoft Sans Serif"/>
              </a:rPr>
              <a:t>егать</a:t>
            </a:r>
            <a:endParaRPr lang="ru-RU" sz="1700" b="1" spc="-5" dirty="0" smtClean="0">
              <a:solidFill>
                <a:schemeClr val="bg1">
                  <a:lumMod val="10000"/>
                </a:schemeClr>
              </a:solidFill>
              <a:latin typeface="Dotum" pitchFamily="34" charset="-127"/>
              <a:ea typeface="Dotum" pitchFamily="34" charset="-127"/>
              <a:cs typeface="Microsoft Sans Serif"/>
            </a:endParaRPr>
          </a:p>
        </p:txBody>
      </p:sp>
      <p:pic>
        <p:nvPicPr>
          <p:cNvPr id="5" name="object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074" y="714356"/>
            <a:ext cx="2616240" cy="61436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2714644" cy="4071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3000396" cy="40719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64" y="1714488"/>
            <a:ext cx="2571736" cy="42148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spc="5" dirty="0" smtClean="0">
                <a:solidFill>
                  <a:srgbClr val="FF0000"/>
                </a:solidFill>
                <a:latin typeface="Impact" pitchFamily="34" charset="0"/>
              </a:rPr>
              <a:t>Схемы</a:t>
            </a:r>
            <a:r>
              <a:rPr lang="ru-RU" sz="3600" b="0" spc="-5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b="0" spc="-5" dirty="0" smtClean="0">
                <a:solidFill>
                  <a:srgbClr val="FF0000"/>
                </a:solidFill>
                <a:latin typeface="Impact" pitchFamily="34" charset="0"/>
              </a:rPr>
              <a:t>упражнений</a:t>
            </a:r>
            <a:r>
              <a:rPr lang="ru-RU" sz="3600" b="0" spc="-4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b="0" dirty="0" smtClean="0">
                <a:solidFill>
                  <a:srgbClr val="FF0000"/>
                </a:solidFill>
                <a:latin typeface="Impact" pitchFamily="34" charset="0"/>
              </a:rPr>
              <a:t>на</a:t>
            </a:r>
            <a:r>
              <a:rPr lang="ru-RU" sz="3600" b="0" spc="-15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b="0" spc="-5" dirty="0" smtClean="0">
                <a:solidFill>
                  <a:srgbClr val="FF0000"/>
                </a:solidFill>
                <a:latin typeface="Impact" pitchFamily="34" charset="0"/>
              </a:rPr>
              <a:t>координационной</a:t>
            </a:r>
            <a:r>
              <a:rPr lang="ru-RU" sz="3600" b="0" spc="-1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b="0" dirty="0" smtClean="0">
                <a:solidFill>
                  <a:srgbClr val="FF0000"/>
                </a:solidFill>
                <a:latin typeface="Impact" pitchFamily="34" charset="0"/>
              </a:rPr>
              <a:t>лестнице</a:t>
            </a:r>
            <a:endParaRPr lang="ru-RU" sz="3600" b="0" dirty="0">
              <a:solidFill>
                <a:srgbClr val="FF0000"/>
              </a:solidFill>
              <a:latin typeface="Impact" pitchFamily="34" charset="0"/>
            </a:endParaRPr>
          </a:p>
        </p:txBody>
      </p:sp>
      <p:grpSp>
        <p:nvGrpSpPr>
          <p:cNvPr id="4" name="object 3"/>
          <p:cNvGrpSpPr>
            <a:grpSpLocks noGrp="1"/>
          </p:cNvGrpSpPr>
          <p:nvPr>
            <p:ph idx="1"/>
          </p:nvPr>
        </p:nvGrpSpPr>
        <p:grpSpPr>
          <a:xfrm>
            <a:off x="428596" y="2000241"/>
            <a:ext cx="5029619" cy="4143404"/>
            <a:chOff x="-397455" y="1877573"/>
            <a:chExt cx="6995739" cy="4848251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7455" y="1877573"/>
              <a:ext cx="2980911" cy="4848251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003" y="1961163"/>
              <a:ext cx="3319281" cy="4754892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7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198" y="2071678"/>
            <a:ext cx="2658600" cy="4000321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0" dirty="0" err="1" smtClean="0">
                <a:solidFill>
                  <a:schemeClr val="bg1"/>
                </a:solidFill>
                <a:latin typeface="Impact" pitchFamily="34" charset="0"/>
              </a:rPr>
              <a:t>Нейроковрик</a:t>
            </a:r>
            <a:endParaRPr lang="ru-RU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" y="785794"/>
            <a:ext cx="5972188" cy="58579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Отлично подойдет для использования на уроках, переменах, логопедических занятий. </a:t>
            </a:r>
          </a:p>
          <a:p>
            <a:pPr marL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 способствует развитию переключения внимания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 развивает межполушарное взаимодействие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-развивает память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-развивает крупную моторику, координации движений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-развивает баланс, пространственную ориентировку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развивает мышление, согласованность действий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-снимает напряжение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-поднимает настроение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-развивает вестибулярный аппарат</a:t>
            </a:r>
          </a:p>
          <a:p>
            <a:pPr marL="0">
              <a:buNone/>
            </a:pPr>
            <a:endParaRPr lang="ru-RU" sz="2000" dirty="0" smtClean="0">
              <a:solidFill>
                <a:schemeClr val="bg1">
                  <a:lumMod val="25000"/>
                </a:schemeClr>
              </a:solidFill>
              <a:latin typeface="Candara" pitchFamily="34" charset="0"/>
            </a:endParaRPr>
          </a:p>
          <a:p>
            <a:pPr marL="0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Candara" pitchFamily="34" charset="0"/>
              </a:rPr>
              <a:t>Задача детей прыжком менять положение рук и ног,  верно выбирая нужную руку или ногу и ставя их на нужный след.</a:t>
            </a:r>
            <a:endParaRPr lang="ru-RU" sz="2000" dirty="0">
              <a:solidFill>
                <a:schemeClr val="bg1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 descr="C:\Users\Lenovo\Desktop\170517301629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6"/>
            <a:ext cx="2857488" cy="57864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Интегрированное  использование методов и приемов позволяет учителю-дефектологу  оказывать эффективную помощь 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обучщающимся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с ТМНР и РАС и индивидуализировать  ее с учетом особенностей обучающихся, целей, задач и направленности обучения.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229600" cy="1771648"/>
          </a:xfrm>
        </p:spPr>
        <p:txBody>
          <a:bodyPr>
            <a:normAutofit fontScale="90000"/>
          </a:bodyPr>
          <a:lstStyle/>
          <a:p>
            <a:r>
              <a:rPr lang="ru-RU" sz="6000" b="0" spc="-5" dirty="0" smtClean="0">
                <a:solidFill>
                  <a:srgbClr val="FF0000"/>
                </a:solidFill>
                <a:latin typeface="Impact" pitchFamily="34" charset="0"/>
              </a:rPr>
              <a:t>БЛАГОДАРЮ</a:t>
            </a:r>
            <a:r>
              <a:rPr lang="ru-RU" sz="6000" b="0" spc="-6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6000" b="0" dirty="0" smtClean="0">
                <a:solidFill>
                  <a:srgbClr val="FF0000"/>
                </a:solidFill>
                <a:latin typeface="Impact" pitchFamily="34" charset="0"/>
              </a:rPr>
              <a:t>ЗА </a:t>
            </a:r>
            <a:r>
              <a:rPr lang="ru-RU" sz="6000" b="0" spc="-161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6000" b="0" spc="-5" dirty="0" smtClean="0">
                <a:solidFill>
                  <a:srgbClr val="FF0000"/>
                </a:solidFill>
                <a:latin typeface="Impact" pitchFamily="34" charset="0"/>
              </a:rPr>
              <a:t>ВНИМАНИЕ</a:t>
            </a:r>
            <a:endParaRPr lang="ru-RU" sz="6000" b="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95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-15" dirty="0" smtClean="0">
                <a:solidFill>
                  <a:srgbClr val="FF0000"/>
                </a:solidFill>
                <a:latin typeface="Impact" pitchFamily="34" charset="0"/>
              </a:rPr>
              <a:t>Доска</a:t>
            </a:r>
            <a:r>
              <a:rPr lang="ru-RU" sz="4400" spc="-35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4400" spc="-5" dirty="0" err="1" smtClean="0">
                <a:solidFill>
                  <a:srgbClr val="FF0000"/>
                </a:solidFill>
                <a:latin typeface="Impact" pitchFamily="34" charset="0"/>
              </a:rPr>
              <a:t>Бильгоу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object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3477490" cy="45259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ject 4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4754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6556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Балансировочная</a:t>
            </a:r>
            <a:r>
              <a:rPr lang="ru-RU" sz="2400" spc="-2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40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доска</a:t>
            </a:r>
            <a:r>
              <a:rPr lang="ru-RU" sz="2400" spc="2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400" spc="-10" dirty="0" err="1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Бильгоу</a:t>
            </a:r>
            <a:r>
              <a:rPr lang="ru-RU" sz="2400" spc="-10" dirty="0" smtClean="0">
                <a:solidFill>
                  <a:schemeClr val="tx1">
                    <a:lumMod val="50000"/>
                  </a:schemeClr>
                </a:solidFill>
                <a:latin typeface="Impact" pitchFamily="34" charset="0"/>
                <a:cs typeface="Trebuchet MS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14423"/>
            <a:ext cx="4614866" cy="485778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ru-RU" sz="2000" spc="-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Вариантов</a:t>
            </a:r>
            <a:r>
              <a:rPr lang="ru-RU" sz="2000" spc="18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использования</a:t>
            </a:r>
            <a:r>
              <a:rPr lang="ru-RU" sz="2000" spc="17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балансировочной</a:t>
            </a:r>
            <a:r>
              <a:rPr lang="en-US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доски намного больше, чем пишут.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нн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2000" spc="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2000" spc="-2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2000" spc="-2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000" spc="2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sz="2000" spc="-2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зан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ия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достаточно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редки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нагрузить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ребенка по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максимуму, но </a:t>
            </a:r>
            <a:r>
              <a:rPr lang="ru-RU" sz="2000" spc="-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2000" spc="-7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этом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щадящем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режиме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 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переутомления.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Некоторые</a:t>
            </a:r>
            <a:r>
              <a:rPr lang="ru-RU" sz="2000" spc="7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упражнения </a:t>
            </a:r>
            <a:r>
              <a:rPr lang="ru-RU" sz="2000" spc="-7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задания дети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делают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лучше именно на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доске, </a:t>
            </a:r>
            <a:r>
              <a:rPr lang="ru-RU" sz="2000" spc="-1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lang="ru-RU" sz="2000" spc="-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возрастает </a:t>
            </a:r>
            <a:r>
              <a:rPr lang="ru-RU" sz="2000" spc="-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необходимость концентрации</a:t>
            </a:r>
            <a:r>
              <a:rPr lang="ru-RU" sz="2000" spc="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внимания.</a:t>
            </a:r>
            <a:r>
              <a:rPr lang="ru-RU" sz="2000" spc="3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</a:t>
            </a:r>
            <a:r>
              <a:rPr lang="ru-RU" sz="2000" spc="1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</a:t>
            </a:r>
            <a:r>
              <a:rPr lang="ru-RU" sz="2000" spc="65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spc="-10" dirty="0" smtClean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доска помогает ограничить область перемещения, структурирует  пространство занятий.</a:t>
            </a:r>
          </a:p>
          <a:p>
            <a:endParaRPr lang="ru-RU" dirty="0" smtClean="0">
              <a:solidFill>
                <a:srgbClr val="000000"/>
              </a:solidFill>
              <a:latin typeface="+mj-lt"/>
              <a:cs typeface="Trebuchet MS"/>
            </a:endParaRPr>
          </a:p>
          <a:p>
            <a:endParaRPr lang="ru-RU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object 10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428604"/>
            <a:ext cx="3840038" cy="58531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0" spc="-5" dirty="0" smtClean="0">
                <a:solidFill>
                  <a:schemeClr val="bg1"/>
                </a:solidFill>
                <a:latin typeface="Impact" pitchFamily="34" charset="0"/>
              </a:rPr>
              <a:t>Фрагмент занятия на</a:t>
            </a:r>
            <a:r>
              <a:rPr lang="ru-RU" sz="4400" b="0" spc="-35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4400" b="0" dirty="0" smtClean="0">
                <a:solidFill>
                  <a:schemeClr val="bg1"/>
                </a:solidFill>
                <a:latin typeface="Impact" pitchFamily="34" charset="0"/>
              </a:rPr>
              <a:t>балансирах</a:t>
            </a:r>
            <a:endParaRPr lang="ru-RU" b="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ject 3"/>
          <p:cNvPicPr>
            <a:picLocks noGrp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" y="1571613"/>
            <a:ext cx="4038600" cy="435771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spc="-15" dirty="0" smtClean="0">
                <a:solidFill>
                  <a:schemeClr val="bg1"/>
                </a:solidFill>
                <a:latin typeface="Impact" pitchFamily="34" charset="0"/>
              </a:rPr>
              <a:t>Вариант</a:t>
            </a:r>
            <a:r>
              <a:rPr lang="ru-RU" sz="3600" b="0" spc="-5" dirty="0" smtClean="0">
                <a:solidFill>
                  <a:schemeClr val="bg1"/>
                </a:solidFill>
                <a:latin typeface="Impact" pitchFamily="34" charset="0"/>
              </a:rPr>
              <a:t> занятия </a:t>
            </a:r>
            <a:r>
              <a:rPr lang="ru-RU" sz="3600" b="0" spc="-10" dirty="0" smtClean="0">
                <a:solidFill>
                  <a:schemeClr val="bg1"/>
                </a:solidFill>
                <a:latin typeface="Impact" pitchFamily="34" charset="0"/>
              </a:rPr>
              <a:t>на</a:t>
            </a:r>
            <a:r>
              <a:rPr lang="ru-RU" sz="3600" b="0" spc="-3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3600" b="0" spc="-5" dirty="0" smtClean="0">
                <a:solidFill>
                  <a:schemeClr val="bg1"/>
                </a:solidFill>
                <a:latin typeface="Impact" pitchFamily="34" charset="0"/>
              </a:rPr>
              <a:t>балансировочной</a:t>
            </a:r>
            <a:r>
              <a:rPr lang="ru-RU" sz="3600" b="0" spc="-35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3600" b="0" spc="-5" dirty="0" smtClean="0">
                <a:solidFill>
                  <a:schemeClr val="bg1"/>
                </a:solidFill>
                <a:latin typeface="Impact" pitchFamily="34" charset="0"/>
              </a:rPr>
              <a:t>доске</a:t>
            </a:r>
            <a:endParaRPr lang="ru-RU" sz="36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357431"/>
            <a:ext cx="4257676" cy="28575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spc="-5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Развиваем моторику, </a:t>
            </a:r>
            <a:r>
              <a:rPr lang="ru-RU" sz="2800" spc="-830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внимание, </a:t>
            </a:r>
            <a:r>
              <a:rPr lang="ru-RU" sz="2800" spc="5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 </a:t>
            </a:r>
            <a:r>
              <a:rPr lang="ru-RU" sz="2800" spc="-5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произвольный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 </a:t>
            </a:r>
            <a:r>
              <a:rPr lang="ru-RU" sz="2800" spc="-5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контроль, мышление, </a:t>
            </a:r>
            <a:r>
              <a:rPr lang="ru-RU" sz="2800" spc="-835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 </a:t>
            </a:r>
            <a:r>
              <a:rPr lang="ru-RU" sz="2800" spc="-5" dirty="0" smtClean="0">
                <a:solidFill>
                  <a:schemeClr val="bg2">
                    <a:lumMod val="50000"/>
                  </a:schemeClr>
                </a:solidFill>
                <a:latin typeface="Trebuchet MS"/>
                <a:ea typeface="SimSun-ExtB" pitchFamily="49" charset="-122"/>
                <a:cs typeface="Trebuchet MS"/>
              </a:rPr>
              <a:t>речь.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rebuchet MS"/>
              <a:ea typeface="SimSun-ExtB" pitchFamily="49" charset="-122"/>
              <a:cs typeface="Trebuchet MS"/>
            </a:endParaRPr>
          </a:p>
        </p:txBody>
      </p:sp>
      <p:pic>
        <p:nvPicPr>
          <p:cNvPr id="5" name="object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038600" cy="354823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Т</a:t>
            </a:r>
            <a:r>
              <a:rPr lang="ru-RU" sz="3600" b="0" spc="-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р</a:t>
            </a:r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е</a:t>
            </a:r>
            <a:r>
              <a:rPr lang="ru-RU" sz="3600" b="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н</a:t>
            </a:r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и</a:t>
            </a:r>
            <a:r>
              <a:rPr lang="ru-RU" sz="3600" b="0" spc="-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р</a:t>
            </a:r>
            <a:r>
              <a:rPr lang="ru-RU" sz="3600" b="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овк</a:t>
            </a:r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а</a:t>
            </a:r>
            <a:r>
              <a:rPr lang="ru-RU" sz="3600" b="0" spc="-1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 </a:t>
            </a:r>
            <a:r>
              <a:rPr lang="ru-RU" sz="3600" b="0" spc="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ш</a:t>
            </a:r>
            <a:r>
              <a:rPr lang="ru-RU" sz="3600" b="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ко</a:t>
            </a:r>
            <a:r>
              <a:rPr lang="ru-RU" sz="3600" b="0" spc="1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л</a:t>
            </a:r>
            <a:r>
              <a:rPr lang="ru-RU" sz="3600" b="0" spc="-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ь</a:t>
            </a:r>
            <a:r>
              <a:rPr lang="ru-RU" sz="3600" b="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но-з</a:t>
            </a:r>
            <a:r>
              <a:rPr lang="ru-RU" sz="3600" b="0" spc="-3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н</a:t>
            </a:r>
            <a:r>
              <a:rPr lang="ru-RU" sz="3600" b="0" spc="1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а</a:t>
            </a:r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чи</a:t>
            </a:r>
            <a:r>
              <a:rPr lang="ru-RU" sz="3600" b="0" spc="-3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м</a:t>
            </a:r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ых	</a:t>
            </a:r>
            <a:r>
              <a:rPr lang="ru-RU" sz="3600" b="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з</a:t>
            </a:r>
            <a:r>
              <a:rPr lang="ru-RU" sz="3600" b="0" spc="-3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н</a:t>
            </a:r>
            <a:r>
              <a:rPr lang="ru-RU" sz="3600" b="0" spc="1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а</a:t>
            </a:r>
            <a:r>
              <a:rPr lang="ru-RU" sz="3600" b="0" spc="-5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н</a:t>
            </a:r>
            <a:r>
              <a:rPr lang="ru-RU" sz="3600" b="0" spc="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и</a:t>
            </a:r>
            <a:r>
              <a:rPr lang="ru-RU" sz="36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й.</a:t>
            </a:r>
            <a:endParaRPr lang="ru-RU" sz="3600" b="0" dirty="0">
              <a:solidFill>
                <a:schemeClr val="tx2">
                  <a:lumMod val="20000"/>
                  <a:lumOff val="8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258204" cy="107157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pc="-5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Совмещение методов</a:t>
            </a:r>
            <a:r>
              <a:rPr lang="ru-RU" spc="15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 </a:t>
            </a:r>
            <a:r>
              <a:rPr lang="ru-RU" spc="-5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психомоторной</a:t>
            </a:r>
            <a:r>
              <a:rPr lang="ru-RU" spc="10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коррекции</a:t>
            </a:r>
            <a:r>
              <a:rPr lang="ru-RU" spc="-15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и</a:t>
            </a:r>
            <a:r>
              <a:rPr lang="ru-RU" spc="10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 </a:t>
            </a:r>
            <a:r>
              <a:rPr lang="ru-RU" spc="-5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дефектологических</a:t>
            </a:r>
            <a:r>
              <a:rPr lang="ru-RU" spc="10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 </a:t>
            </a:r>
            <a:r>
              <a:rPr lang="ru-RU" spc="-5" dirty="0" smtClean="0">
                <a:solidFill>
                  <a:schemeClr val="bg1">
                    <a:lumMod val="25000"/>
                  </a:schemeClr>
                </a:solidFill>
                <a:latin typeface="Trebuchet MS"/>
                <a:cs typeface="Shruti" pitchFamily="34" charset="0"/>
              </a:rPr>
              <a:t>методик.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rebuchet MS"/>
              <a:cs typeface="Shruti" pitchFamily="34" charset="0"/>
            </a:endParaRPr>
          </a:p>
        </p:txBody>
      </p:sp>
      <p:pic>
        <p:nvPicPr>
          <p:cNvPr id="7" name="object 4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786058"/>
            <a:ext cx="3672159" cy="37639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МЗО</a:t>
            </a:r>
            <a:r>
              <a:rPr lang="ru-RU" sz="3600" b="0" spc="-1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3600" b="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(метод</a:t>
            </a:r>
            <a:r>
              <a:rPr lang="ru-RU" sz="3600" b="0" spc="-1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3600" b="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замещающего</a:t>
            </a:r>
            <a:r>
              <a:rPr lang="ru-RU" sz="3600" b="0" spc="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3600" b="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онтогенеза):</a:t>
            </a:r>
            <a:endParaRPr lang="ru-RU" sz="36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МЗО – это </a:t>
            </a:r>
            <a:r>
              <a:rPr lang="ru-RU" sz="2400" dirty="0" err="1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коррекционно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развивающий комплекс, позволяющий подтянуть запаздывающие в своем развитии функции головного мозга через двигательные упражнения.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F3F3F"/>
              </a:solidFill>
              <a:latin typeface="Verdana" pitchFamily="34" charset="0"/>
              <a:ea typeface="Verdana" pitchFamily="34" charset="0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F3F3F"/>
              </a:solidFill>
              <a:latin typeface="Verdana" pitchFamily="34" charset="0"/>
              <a:ea typeface="Verdana" pitchFamily="34" charset="0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Суть 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метода заключается 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в попытке оптимизации </a:t>
            </a:r>
            <a:r>
              <a:rPr lang="ru-RU" sz="2400" spc="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п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роцессов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межполушарного</a:t>
            </a:r>
            <a:r>
              <a:rPr lang="ru-RU" sz="2400" spc="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взаимодействия, </a:t>
            </a:r>
            <a:r>
              <a:rPr lang="ru-RU" sz="2400" spc="-83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в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ключение в 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работу 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зон 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мозга, необходимых 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для </a:t>
            </a:r>
            <a:r>
              <a:rPr lang="ru-RU" sz="2400" spc="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п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родуктивной когнитивной деятельности, 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а так 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же 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н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алаживание </a:t>
            </a:r>
            <a:r>
              <a:rPr lang="ru-RU" sz="2400" spc="-1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внутри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мозговых </a:t>
            </a:r>
            <a:r>
              <a:rPr lang="ru-RU" sz="2400" spc="-1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связей </a:t>
            </a:r>
            <a:r>
              <a:rPr lang="ru-RU" sz="2400" spc="-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между 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этими </a:t>
            </a:r>
            <a:r>
              <a:rPr lang="ru-RU" sz="2400" spc="5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 з</a:t>
            </a:r>
            <a:r>
              <a:rPr lang="ru-RU" sz="2400" dirty="0" smtClean="0">
                <a:solidFill>
                  <a:srgbClr val="3F3F3F"/>
                </a:solidFill>
                <a:latin typeface="Verdana" pitchFamily="34" charset="0"/>
                <a:ea typeface="Verdana" pitchFamily="34" charset="0"/>
                <a:cs typeface="Arabic Typesetting" pitchFamily="66" charset="-78"/>
              </a:rPr>
              <a:t>онами.</a:t>
            </a:r>
            <a:endParaRPr lang="ru-RU" sz="2400" dirty="0" smtClean="0">
              <a:latin typeface="Verdana" pitchFamily="34" charset="0"/>
              <a:ea typeface="Verdana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Autofit/>
          </a:bodyPr>
          <a:lstStyle/>
          <a:p>
            <a:r>
              <a:rPr lang="ru-RU" sz="280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Пример</a:t>
            </a:r>
            <a:r>
              <a:rPr lang="ru-RU" sz="2800" spc="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80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упражнения</a:t>
            </a:r>
            <a:r>
              <a:rPr lang="ru-RU" sz="2800" spc="1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из</a:t>
            </a:r>
            <a:r>
              <a:rPr lang="ru-RU" sz="2800" spc="-1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МЗО</a:t>
            </a:r>
            <a:r>
              <a:rPr lang="ru-RU" sz="2800" spc="-1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(метод</a:t>
            </a:r>
            <a:r>
              <a:rPr lang="ru-RU" sz="2800" spc="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80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замещающего</a:t>
            </a:r>
            <a:r>
              <a:rPr lang="ru-RU" sz="2800" spc="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 </a:t>
            </a:r>
            <a:r>
              <a:rPr lang="ru-RU" sz="2800" spc="-5" dirty="0" smtClean="0">
                <a:solidFill>
                  <a:schemeClr val="bg1"/>
                </a:solidFill>
                <a:latin typeface="Impact" pitchFamily="34" charset="0"/>
                <a:cs typeface="Trebuchet MS"/>
              </a:rPr>
              <a:t>онтогенеза).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Более широкое название психомоторная коррекция.</a:t>
            </a:r>
          </a:p>
          <a:p>
            <a:endParaRPr lang="ru-RU" sz="1800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Суть метода заключается в попытке оптимизации процессов межполушарного взаимодействия,  включения в работу  зон  мозга,  необходимых для  продуктивно когнитивной  деятельности,  а так же налаживание внутри мозговых связей между этими зонами.</a:t>
            </a:r>
            <a:endParaRPr lang="ru-RU" sz="1800" dirty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ject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857364"/>
            <a:ext cx="2428892" cy="43577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3702" y="1857364"/>
            <a:ext cx="2357454" cy="435771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F9F6EC"/>
      </a:dk1>
      <a:lt1>
        <a:srgbClr val="827029"/>
      </a:lt1>
      <a:dk2>
        <a:srgbClr val="A18C34"/>
      </a:dk2>
      <a:lt2>
        <a:srgbClr val="E1D5A3"/>
      </a:lt2>
      <a:accent1>
        <a:srgbClr val="CEB966"/>
      </a:accent1>
      <a:accent2>
        <a:srgbClr val="AE9638"/>
      </a:accent2>
      <a:accent3>
        <a:srgbClr val="E1D5A3"/>
      </a:accent3>
      <a:accent4>
        <a:srgbClr val="E1D5A3"/>
      </a:accent4>
      <a:accent5>
        <a:srgbClr val="AE9638"/>
      </a:accent5>
      <a:accent6>
        <a:srgbClr val="E1D5A3"/>
      </a:accent6>
      <a:hlink>
        <a:srgbClr val="AE9638"/>
      </a:hlink>
      <a:folHlink>
        <a:srgbClr val="E1D5A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720</Words>
  <PresentationFormat>Экран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«Использование современных  эффективных методов и  приемов учителя дефектолога  в обучении детей с ТМНР, РАС»</vt:lpstr>
      <vt:lpstr>Слайд 2</vt:lpstr>
      <vt:lpstr>Доска Бильгоу</vt:lpstr>
      <vt:lpstr>Балансировочная доска Бильгоу.</vt:lpstr>
      <vt:lpstr>Фрагмент занятия на балансирах</vt:lpstr>
      <vt:lpstr>Вариант занятия на балансировочной доске</vt:lpstr>
      <vt:lpstr>Тренировка школьно-значимых знаний.</vt:lpstr>
      <vt:lpstr>МЗО (метод замещающего онтогенеза):</vt:lpstr>
      <vt:lpstr>Пример упражнения из МЗО (метод замещающего онтогенеза).</vt:lpstr>
      <vt:lpstr>Беговая дорожка</vt:lpstr>
      <vt:lpstr>Слайд 11</vt:lpstr>
      <vt:lpstr>Тейпирование</vt:lpstr>
      <vt:lpstr>Координационная лестница</vt:lpstr>
      <vt:lpstr>Слайд 14</vt:lpstr>
      <vt:lpstr>Схемы упражнений на координационной лестнице</vt:lpstr>
      <vt:lpstr>Нейроковрик</vt:lpstr>
      <vt:lpstr>Слайд 17</vt:lpstr>
      <vt:lpstr>БЛАГОДАРЮ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современных  эффективных методов и  приемов учителя дефектолога  в обучении детей с ТМНР, РАС»</dc:title>
  <dc:creator>Lenovo</dc:creator>
  <cp:lastModifiedBy>Lenovo</cp:lastModifiedBy>
  <cp:revision>56</cp:revision>
  <dcterms:created xsi:type="dcterms:W3CDTF">2024-01-13T15:37:51Z</dcterms:created>
  <dcterms:modified xsi:type="dcterms:W3CDTF">2024-01-17T09:58:33Z</dcterms:modified>
</cp:coreProperties>
</file>