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96" r:id="rId3"/>
    <p:sldId id="297" r:id="rId4"/>
    <p:sldId id="298" r:id="rId5"/>
    <p:sldId id="299" r:id="rId6"/>
    <p:sldId id="318" r:id="rId7"/>
    <p:sldId id="330" r:id="rId8"/>
    <p:sldId id="328" r:id="rId9"/>
    <p:sldId id="301" r:id="rId10"/>
    <p:sldId id="300" r:id="rId11"/>
    <p:sldId id="302" r:id="rId12"/>
    <p:sldId id="362" r:id="rId13"/>
    <p:sldId id="357" r:id="rId14"/>
    <p:sldId id="363" r:id="rId15"/>
    <p:sldId id="358" r:id="rId16"/>
    <p:sldId id="331" r:id="rId17"/>
    <p:sldId id="364" r:id="rId18"/>
    <p:sldId id="365" r:id="rId19"/>
    <p:sldId id="355" r:id="rId20"/>
    <p:sldId id="340" r:id="rId21"/>
    <p:sldId id="350" r:id="rId22"/>
    <p:sldId id="308" r:id="rId23"/>
    <p:sldId id="317" r:id="rId24"/>
  </p:sldIdLst>
  <p:sldSz cx="12192000" cy="6858000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tags" Target="tags/tag1.xml" /><Relationship Id="rId26" Type="http://schemas.openxmlformats.org/officeDocument/2006/relationships/presProps" Target="presProps.xml" /><Relationship Id="rId27" Type="http://schemas.openxmlformats.org/officeDocument/2006/relationships/viewProps" Target="viewProps.xml" /><Relationship Id="rId28" Type="http://schemas.openxmlformats.org/officeDocument/2006/relationships/theme" Target="theme/theme1.xml" /><Relationship Id="rId29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331E0-5EC7-4BFF-9AC2-165E356E9BF3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3F213-4FF6-4976-8494-704CC73BA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72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C901C5E-9B76-48D1-A59E-A9E26C1D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42BB-4563-45D5-8727-883D489FEAB0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040BA62-F984-4223-843D-AC77D3ED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3F2F06-25F1-4375-9DB5-B8D1595C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62E51-10FA-47DF-9382-407BECC02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2359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85B9F-6577-4EFB-8B80-AE0542D6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2F1BE6-7613-48C5-98D1-56B394914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B19BB-C342-4C54-BC50-5E1E02160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42BB-4563-45D5-8727-883D489FEAB0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28845D-F508-42FD-A62B-BE418A147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7BC64A-E813-47CE-9EAB-89152C8DE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62E51-10FA-47DF-9382-407BECC02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26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6.jpeg" /><Relationship Id="rId4" Type="http://schemas.openxmlformats.org/officeDocument/2006/relationships/image" Target="../media/image7.jpeg" /><Relationship Id="rId5" Type="http://schemas.openxmlformats.org/officeDocument/2006/relationships/image" Target="../media/image8.jpeg" /><Relationship Id="rId6" Type="http://schemas.openxmlformats.org/officeDocument/2006/relationships/image" Target="../media/image9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10.jpeg" /><Relationship Id="rId4" Type="http://schemas.openxmlformats.org/officeDocument/2006/relationships/image" Target="../media/image11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19.jpeg" /><Relationship Id="rId2" Type="http://schemas.openxmlformats.org/officeDocument/2006/relationships/image" Target="../media/image1.jpeg" /><Relationship Id="rId3" Type="http://schemas.openxmlformats.org/officeDocument/2006/relationships/image" Target="../media/image12.jpeg" /><Relationship Id="rId4" Type="http://schemas.openxmlformats.org/officeDocument/2006/relationships/image" Target="../media/image13.jpeg" /><Relationship Id="rId5" Type="http://schemas.openxmlformats.org/officeDocument/2006/relationships/image" Target="../media/image14.jpeg" /><Relationship Id="rId6" Type="http://schemas.openxmlformats.org/officeDocument/2006/relationships/image" Target="../media/image15.jpeg" /><Relationship Id="rId7" Type="http://schemas.openxmlformats.org/officeDocument/2006/relationships/image" Target="../media/image16.jpeg" /><Relationship Id="rId8" Type="http://schemas.openxmlformats.org/officeDocument/2006/relationships/image" Target="../media/image17.jpeg" /><Relationship Id="rId9" Type="http://schemas.openxmlformats.org/officeDocument/2006/relationships/image" Target="../media/image18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0.jpeg" /><Relationship Id="rId4" Type="http://schemas.openxmlformats.org/officeDocument/2006/relationships/image" Target="../media/image21.jpeg" /><Relationship Id="rId5" Type="http://schemas.openxmlformats.org/officeDocument/2006/relationships/image" Target="../media/image22.jpeg" /><Relationship Id="rId6" Type="http://schemas.openxmlformats.org/officeDocument/2006/relationships/image" Target="../media/image23.jpeg" /><Relationship Id="rId7" Type="http://schemas.openxmlformats.org/officeDocument/2006/relationships/image" Target="../media/image24.jpeg" /><Relationship Id="rId8" Type="http://schemas.openxmlformats.org/officeDocument/2006/relationships/image" Target="../media/image25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8508BC8-7AA6-4F43-B3BD-989414230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276"/>
            <a:ext cx="12192000" cy="6916552"/>
          </a:xfrm>
          <a:prstGeom prst="rect">
            <a:avLst/>
          </a:prstGeom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7586BF50-CF28-423F-8AFD-5C0A7A8DD975}"/>
              </a:ext>
            </a:extLst>
          </p:cNvPr>
          <p:cNvSpPr txBox="1"/>
          <p:nvPr/>
        </p:nvSpPr>
        <p:spPr>
          <a:xfrm>
            <a:off x="581758" y="2433271"/>
            <a:ext cx="11028484" cy="24220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>
                <a:solidFill>
                  <a:srgbClr val="FFC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развивающей речевой среды в начальных классах</a:t>
            </a:r>
            <a:endParaRPr lang="ru-RU" sz="4800">
              <a:solidFill>
                <a:srgbClr val="FFC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AF0A42-7684-406D-8A7F-FCD3A36F38B1}"/>
              </a:ext>
            </a:extLst>
          </p:cNvPr>
          <p:cNvSpPr txBox="1"/>
          <p:nvPr/>
        </p:nvSpPr>
        <p:spPr>
          <a:xfrm>
            <a:off x="1422400" y="347662"/>
            <a:ext cx="89103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chemeClr val="bg1">
                    <a:lumMod val="9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Государственное казенное образовательное учреждение </a:t>
            </a:r>
          </a:p>
          <a:p>
            <a:pPr algn="ctr"/>
            <a:r>
              <a:rPr lang="ru-RU" sz="2000">
                <a:solidFill>
                  <a:schemeClr val="bg1">
                    <a:lumMod val="9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 – интернат № 2 города-курорта Сочи</a:t>
            </a:r>
            <a:endParaRPr lang="ru-RU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DDC46F-249A-4897-AF0A-ACDFD27791ED}"/>
              </a:ext>
            </a:extLst>
          </p:cNvPr>
          <p:cNvSpPr txBox="1"/>
          <p:nvPr/>
        </p:nvSpPr>
        <p:spPr>
          <a:xfrm>
            <a:off x="5527040" y="5814814"/>
            <a:ext cx="641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>
                <a:solidFill>
                  <a:schemeClr val="bg1">
                    <a:lumMod val="95000"/>
                  </a:schemeClr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Логопед: Сухина Галина Владимировна</a:t>
            </a:r>
            <a:endParaRPr lang="ru-RU" sz="200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0124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426720" y="1507777"/>
            <a:ext cx="1133856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Играет важную роль в овладении детьми навыками разговорной диалогической речи. Театрализованная деятельность — это самый распространенный вид творчества. Применение театрализованной деятельности как образовательного инструмента расширяет возможности обучения детей, позволяет надолго удерживать внимание ребенка. Занятия театральной деятельностью учат ребенка точно формулировать свои мысли, чувствовать и познавать окружающий мир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BDFBAC-6C1B-4D63-B72F-48F45AD25F8D}"/>
              </a:ext>
            </a:extLst>
          </p:cNvPr>
          <p:cNvSpPr txBox="1"/>
          <p:nvPr/>
        </p:nvSpPr>
        <p:spPr>
          <a:xfrm>
            <a:off x="3007360" y="558759"/>
            <a:ext cx="61772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Театральный центр</a:t>
            </a:r>
          </a:p>
        </p:txBody>
      </p:sp>
    </p:spTree>
    <p:extLst>
      <p:ext uri="{BB962C8B-B14F-4D97-AF65-F5344CB8AC3E}">
        <p14:creationId xmlns:p14="http://schemas.microsoft.com/office/powerpoint/2010/main" val="429305309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275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968544" y="1824841"/>
            <a:ext cx="781304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Кукольный театр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Пальчиковый театр 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Настольный театр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Теневой театр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Перчаточный театр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40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Театр на магнитах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69127-F303-48F7-9277-AD62F33F0CFD}"/>
              </a:ext>
            </a:extLst>
          </p:cNvPr>
          <p:cNvSpPr txBox="1"/>
          <p:nvPr/>
        </p:nvSpPr>
        <p:spPr>
          <a:xfrm>
            <a:off x="2013995" y="580920"/>
            <a:ext cx="87388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>
                <a:solidFill>
                  <a:srgbClr val="FFC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Виды кукольного</a:t>
            </a:r>
            <a:r>
              <a:rPr lang="ru-RU" sz="18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>
                <a:solidFill>
                  <a:srgbClr val="FFC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театра</a:t>
            </a:r>
          </a:p>
        </p:txBody>
      </p:sp>
    </p:spTree>
    <p:extLst>
      <p:ext uri="{BB962C8B-B14F-4D97-AF65-F5344CB8AC3E}">
        <p14:creationId xmlns:p14="http://schemas.microsoft.com/office/powerpoint/2010/main" val="133078239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A3F2E7D-5C0A-4D6E-A856-2D51DD3D2442}"/>
              </a:ext>
            </a:extLst>
          </p:cNvPr>
          <p:cNvSpPr/>
          <p:nvPr/>
        </p:nvSpPr>
        <p:spPr>
          <a:xfrm>
            <a:off x="4266166" y="3093717"/>
            <a:ext cx="390144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Театральная деятельность</a:t>
            </a:r>
            <a:endParaRPr lang="ru-RU" sz="3600"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23F395F-F79F-4332-B1B1-B3D3854DA126}"/>
              </a:ext>
            </a:extLst>
          </p:cNvPr>
          <p:cNvSpPr/>
          <p:nvPr/>
        </p:nvSpPr>
        <p:spPr>
          <a:xfrm>
            <a:off x="589280" y="1285240"/>
            <a:ext cx="333248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Работа над звуковой культурой речи</a:t>
            </a:r>
          </a:p>
          <a:p>
            <a:pPr algn="ctr"/>
            <a:r>
              <a:rPr lang="ru-RU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(дикция, артикуляция)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081BA1B-CB3B-4588-9693-500E89EDF9FA}"/>
              </a:ext>
            </a:extLst>
          </p:cNvPr>
          <p:cNvSpPr/>
          <p:nvPr/>
        </p:nvSpPr>
        <p:spPr>
          <a:xfrm>
            <a:off x="589279" y="4800600"/>
            <a:ext cx="3292239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Этюды, речевые упражнения</a:t>
            </a:r>
          </a:p>
          <a:p>
            <a:pPr algn="ctr"/>
            <a:r>
              <a:rPr lang="ru-RU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(интонация, выразительность)</a:t>
            </a:r>
            <a:endParaRPr lang="ru-RU">
              <a:latin typeface="Arial Black" panose="020b0a040201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E4ACD2-B6D0-4B42-818B-C43FCFE00C85}"/>
              </a:ext>
            </a:extLst>
          </p:cNvPr>
          <p:cNvSpPr/>
          <p:nvPr/>
        </p:nvSpPr>
        <p:spPr>
          <a:xfrm>
            <a:off x="8697469" y="4312977"/>
            <a:ext cx="2850914" cy="209461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Инсценирование</a:t>
            </a:r>
          </a:p>
          <a:p>
            <a:pPr algn="ctr"/>
            <a:r>
              <a:rPr lang="ru-RU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(сказки, рассказы)</a:t>
            </a:r>
          </a:p>
          <a:p>
            <a:pPr algn="ctr"/>
            <a:r>
              <a:rPr lang="ru-RU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(изготовление декораций, музыкальное оформление)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F72AF0-4377-4E7B-82E0-B1313D06039F}"/>
              </a:ext>
            </a:extLst>
          </p:cNvPr>
          <p:cNvSpPr/>
          <p:nvPr/>
        </p:nvSpPr>
        <p:spPr>
          <a:xfrm>
            <a:off x="8632463" y="1054985"/>
            <a:ext cx="291592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Знакомство с литературными произведениями</a:t>
            </a:r>
          </a:p>
        </p:txBody>
      </p:sp>
      <p:sp>
        <p:nvSpPr>
          <p:cNvPr id="29" name="Стрелка: изогнутая вправо 28">
            <a:extLst>
              <a:ext uri="{FF2B5EF4-FFF2-40B4-BE49-F238E27FC236}">
                <a16:creationId xmlns:a16="http://schemas.microsoft.com/office/drawing/2014/main" id="{C6B93BC4-5BB5-484D-AF51-319DB9B9C8BF}"/>
              </a:ext>
            </a:extLst>
          </p:cNvPr>
          <p:cNvSpPr/>
          <p:nvPr/>
        </p:nvSpPr>
        <p:spPr>
          <a:xfrm rot="5400000" flipV="1">
            <a:off x="5487905" y="104139"/>
            <a:ext cx="1691642" cy="3901440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Стрелка: изогнутая вправо 31">
            <a:extLst>
              <a:ext uri="{FF2B5EF4-FFF2-40B4-BE49-F238E27FC236}">
                <a16:creationId xmlns:a16="http://schemas.microsoft.com/office/drawing/2014/main" id="{75269669-64D7-4241-94FB-5569F6DE68B6}"/>
              </a:ext>
            </a:extLst>
          </p:cNvPr>
          <p:cNvSpPr/>
          <p:nvPr/>
        </p:nvSpPr>
        <p:spPr>
          <a:xfrm rot="5400000" flipH="1" flipV="1">
            <a:off x="5605781" y="3657598"/>
            <a:ext cx="1584958" cy="3901440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трелка: изогнутая вправо 32">
            <a:extLst>
              <a:ext uri="{FF2B5EF4-FFF2-40B4-BE49-F238E27FC236}">
                <a16:creationId xmlns:a16="http://schemas.microsoft.com/office/drawing/2014/main" id="{4603BA62-7BC5-4931-BE49-9868E16B1D51}"/>
              </a:ext>
            </a:extLst>
          </p:cNvPr>
          <p:cNvSpPr/>
          <p:nvPr/>
        </p:nvSpPr>
        <p:spPr>
          <a:xfrm flipH="1">
            <a:off x="9159476" y="2585720"/>
            <a:ext cx="2278380" cy="1584959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Стрелка: изогнутая вправо 33">
            <a:extLst>
              <a:ext uri="{FF2B5EF4-FFF2-40B4-BE49-F238E27FC236}">
                <a16:creationId xmlns:a16="http://schemas.microsoft.com/office/drawing/2014/main" id="{04E838B3-C755-4720-83A1-41D3578991A9}"/>
              </a:ext>
            </a:extLst>
          </p:cNvPr>
          <p:cNvSpPr/>
          <p:nvPr/>
        </p:nvSpPr>
        <p:spPr>
          <a:xfrm>
            <a:off x="924560" y="2900680"/>
            <a:ext cx="2242421" cy="1584959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D912FC-1205-4FE5-9383-55FFFAF81F2B}"/>
              </a:ext>
            </a:extLst>
          </p:cNvPr>
          <p:cNvSpPr txBox="1"/>
          <p:nvPr/>
        </p:nvSpPr>
        <p:spPr>
          <a:xfrm>
            <a:off x="924560" y="291217"/>
            <a:ext cx="11135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>
                <a:solidFill>
                  <a:schemeClr val="accent4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театральной деятельности</a:t>
            </a:r>
            <a:endParaRPr lang="ru-RU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12647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365760" y="1350206"/>
            <a:ext cx="1149096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Развивает творческие способности,</a:t>
            </a:r>
            <a:b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содействуют эстетическому воспитанию.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Развивают ловкость, умение управлять своими движениями.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Развивает концентрацию внимания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Развитие пространственной ориентации.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Действуя с различными картинками, у ребенка развивается мелкая моторика рук, что способствует успешному и эффективному развитию речи</a:t>
            </a:r>
            <a:endParaRPr lang="ru-RU" sz="320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9403CC-F3EE-4E2C-9A59-BD9E5C01AB4F}"/>
              </a:ext>
            </a:extLst>
          </p:cNvPr>
          <p:cNvSpPr txBox="1"/>
          <p:nvPr/>
        </p:nvSpPr>
        <p:spPr>
          <a:xfrm>
            <a:off x="1197980" y="491036"/>
            <a:ext cx="9670648" cy="86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Театр картинок (на магнитах)</a:t>
            </a:r>
          </a:p>
          <a:p>
            <a:pPr algn="ctr"/>
            <a:endParaRPr lang="ru-RU" sz="1050">
              <a:solidFill>
                <a:schemeClr val="accent2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5155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67FE3D-95CA-4FE7-9F6A-51C8A5578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530" y="1454020"/>
            <a:ext cx="9618939" cy="50077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82FA0B-4FF7-46C4-BA02-297D16576B82}"/>
              </a:ext>
            </a:extLst>
          </p:cNvPr>
          <p:cNvSpPr txBox="1"/>
          <p:nvPr/>
        </p:nvSpPr>
        <p:spPr>
          <a:xfrm>
            <a:off x="1700509" y="552504"/>
            <a:ext cx="9204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 картинок (на магнитах)</a:t>
            </a:r>
          </a:p>
        </p:txBody>
      </p:sp>
    </p:spTree>
    <p:extLst>
      <p:ext uri="{BB962C8B-B14F-4D97-AF65-F5344CB8AC3E}">
        <p14:creationId xmlns:p14="http://schemas.microsoft.com/office/powerpoint/2010/main" val="3010522774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6957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0" y="252869"/>
            <a:ext cx="11780083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Теневой театр</a:t>
            </a:r>
          </a:p>
          <a:p>
            <a:pPr algn="ctr"/>
            <a:r>
              <a:rPr lang="ru-RU" sz="32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Играет огромную роль в развитии выразительности и естественности речи детей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1D741B-F751-4979-9FA0-D95235F6B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53" y="2063125"/>
            <a:ext cx="8797447" cy="443830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C217780-FA81-45D7-AAE6-ABD3580F9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3600" y="2063125"/>
            <a:ext cx="1908967" cy="21753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1EFD59D-8AC2-4A2C-86E5-41C177269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53600" y="4373880"/>
            <a:ext cx="1908967" cy="212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67538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2662177" y="559672"/>
            <a:ext cx="66996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Теневой театр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D9665A-D12B-4D60-8920-744F25DE0D05}"/>
              </a:ext>
            </a:extLst>
          </p:cNvPr>
          <p:cNvSpPr txBox="1"/>
          <p:nvPr/>
        </p:nvSpPr>
        <p:spPr>
          <a:xfrm>
            <a:off x="307603" y="1415900"/>
            <a:ext cx="115680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Игры с тенью развивают воображение.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Получение различных силуэтов персонажей путем складывания пальцев определенным образом может быть полезным для развития ловкости рук, согласованности движений, а также для развития моторики и речи ребенка.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Текстовое сопровождение стимулирует речевую культуру детей</a:t>
            </a:r>
            <a:endParaRPr lang="ru-RU" sz="180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11711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974E6DE-183A-449A-BE02-6D74112452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47" y="340506"/>
            <a:ext cx="4524674" cy="195004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C227F54-6459-4933-A0EC-93542EFDAA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078" y="3382358"/>
            <a:ext cx="5119485" cy="301752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FB7325F-72E9-493D-84F7-58E3C63C11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646" y="2415583"/>
            <a:ext cx="4524674" cy="193355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311281-91C2-4515-9636-8BEDF4ECD4FE}"/>
              </a:ext>
            </a:extLst>
          </p:cNvPr>
          <p:cNvSpPr txBox="1"/>
          <p:nvPr/>
        </p:nvSpPr>
        <p:spPr>
          <a:xfrm>
            <a:off x="5725428" y="0"/>
            <a:ext cx="6116320" cy="302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rtl="0"/>
            <a:r>
              <a:rPr lang="ru-RU" sz="5400" b="0" i="0" u="none" strike="noStrike" baseline="-25000">
                <a:solidFill>
                  <a:srgbClr val="FFC000"/>
                </a:solidFill>
                <a:latin typeface="Arial Black" panose="020b0a04020102020204" pitchFamily="34" charset="0"/>
              </a:rPr>
              <a:t>Театр кукол</a:t>
            </a:r>
          </a:p>
          <a:p>
            <a:pPr marR="0" algn="l" rtl="0"/>
            <a:endParaRPr lang="ru-RU" sz="3200" baseline="-25000">
              <a:solidFill>
                <a:schemeClr val="bg2"/>
              </a:solidFill>
              <a:latin typeface="Arial Black" panose="020b0a04020102020204" pitchFamily="34" charset="0"/>
            </a:endParaRPr>
          </a:p>
          <a:p>
            <a:pPr marR="0" algn="l" rtl="0"/>
            <a:r>
              <a:rPr lang="ru-RU" sz="4000" b="0" i="0" u="none" strike="noStrike" baseline="-25000">
                <a:solidFill>
                  <a:schemeClr val="bg2"/>
                </a:solidFill>
                <a:latin typeface="Arial Black" panose="020b0a04020102020204" pitchFamily="34" charset="0"/>
              </a:rPr>
              <a:t>Через куклу дети говорят о своих переживаниях, тревогах и радостях, поскольку полностью отождествляют себя с ней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C25226-A6BD-46FE-A06E-A1DFC4AB3F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646" y="4446424"/>
            <a:ext cx="4524674" cy="207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6802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7F305D-76D1-470A-8243-B4C15A57E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90" y="436880"/>
            <a:ext cx="3988726" cy="603396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436A1B3-94FA-464C-8CA3-998DBF211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2283" y="3291840"/>
            <a:ext cx="7068211" cy="31489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B0C357-B594-4AC6-A855-B4BD6CA1892B}"/>
              </a:ext>
            </a:extLst>
          </p:cNvPr>
          <p:cNvSpPr txBox="1"/>
          <p:nvPr/>
        </p:nvSpPr>
        <p:spPr>
          <a:xfrm>
            <a:off x="5127723" y="1022588"/>
            <a:ext cx="61772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Куклы своими руками</a:t>
            </a:r>
          </a:p>
        </p:txBody>
      </p:sp>
    </p:spTree>
    <p:extLst>
      <p:ext uri="{BB962C8B-B14F-4D97-AF65-F5344CB8AC3E}">
        <p14:creationId xmlns:p14="http://schemas.microsoft.com/office/powerpoint/2010/main" val="289924850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197A98E-E790-4FCC-887A-7A2986C33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10568">
            <a:off x="5596682" y="3960481"/>
            <a:ext cx="1538810" cy="254879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210CDBA-227E-4291-864D-40B7CA6AC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05575">
            <a:off x="5810598" y="1062983"/>
            <a:ext cx="1558239" cy="267835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DA6D81D-A761-4F5C-A481-589EDA8A49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0289">
            <a:off x="3318441" y="3927302"/>
            <a:ext cx="1583131" cy="2506973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49CFB4D5-16F6-404F-AD27-62B21B8F43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0853" y="3711070"/>
            <a:ext cx="3678020" cy="26469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23AAE1D-3AB1-47DF-BEF2-D88162EF32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18416" y="643583"/>
            <a:ext cx="3702894" cy="282639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41B6D4-4CDF-4515-B0A5-32922CF195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97147" y="1277220"/>
            <a:ext cx="2570008" cy="24807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09B9547-8CB1-4046-AAB1-B2C325A3A89A}"/>
              </a:ext>
            </a:extLst>
          </p:cNvPr>
          <p:cNvSpPr txBox="1"/>
          <p:nvPr/>
        </p:nvSpPr>
        <p:spPr>
          <a:xfrm>
            <a:off x="1333143" y="4127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Куклы своими руками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AC2110B-29FF-4074-BBDB-65C3B43104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83682">
            <a:off x="648885" y="1077288"/>
            <a:ext cx="1463985" cy="276184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BE6B7DC7-40B0-477D-991E-74E0F88FEE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196376">
            <a:off x="925447" y="4041337"/>
            <a:ext cx="1646527" cy="249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88376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3A1A56-9C56-4AAB-AFE4-0CAD18391585}"/>
              </a:ext>
            </a:extLst>
          </p:cNvPr>
          <p:cNvSpPr txBox="1"/>
          <p:nvPr/>
        </p:nvSpPr>
        <p:spPr>
          <a:xfrm>
            <a:off x="3939540" y="395020"/>
            <a:ext cx="44627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000">
              <a:solidFill>
                <a:srgbClr val="FFC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6AF51F-B76C-400A-9F13-67F02DA10D75}"/>
              </a:ext>
            </a:extLst>
          </p:cNvPr>
          <p:cNvSpPr txBox="1"/>
          <p:nvPr/>
        </p:nvSpPr>
        <p:spPr>
          <a:xfrm>
            <a:off x="833120" y="1200001"/>
            <a:ext cx="1095248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0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Проблема нарушений речи у школьников </a:t>
            </a: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—</a:t>
            </a:r>
            <a:r>
              <a:rPr lang="ru-RU" sz="2800" b="0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 одна из самых актуальных на сегодняшний день, поскольку овладение навыками письма и чтения на этапе начального обучения превращаются в средство дальнейшего получения знаний обучающимися. К сожалению, количество детей с трудностями обучения чтению, письму и нарушениями устной и письменной речи увеличивается год от года. По заключению ПМПК: ежегодно у 72% детей</a:t>
            </a: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 </a:t>
            </a:r>
            <a:r>
              <a:rPr lang="ru-RU" sz="2800" b="0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диагностируются речевые трудности, из них, 51% — системное недоразвитие речи, 20% — общее недоразвитие речи</a:t>
            </a:r>
          </a:p>
        </p:txBody>
      </p:sp>
    </p:spTree>
    <p:extLst>
      <p:ext uri="{BB962C8B-B14F-4D97-AF65-F5344CB8AC3E}">
        <p14:creationId xmlns:p14="http://schemas.microsoft.com/office/powerpoint/2010/main" val="484575477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0971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C832E-0592-4D69-8E78-56CE24B4A814}"/>
              </a:ext>
            </a:extLst>
          </p:cNvPr>
          <p:cNvSpPr txBox="1"/>
          <p:nvPr/>
        </p:nvSpPr>
        <p:spPr>
          <a:xfrm>
            <a:off x="1239510" y="97409"/>
            <a:ext cx="94691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chemeClr val="accent4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Рождественские каникулы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18CCE96-D2C2-4B0A-AC6D-FD5524BCD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275" y="1031412"/>
            <a:ext cx="3230573" cy="2714633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7A84E00-CFD0-41A8-AF05-A6FCD4392F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284" y="4542380"/>
            <a:ext cx="3375611" cy="182812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1837523-AA4F-4CD8-B286-CDB9AE5BB8D8}"/>
              </a:ext>
            </a:extLst>
          </p:cNvPr>
          <p:cNvSpPr txBox="1"/>
          <p:nvPr/>
        </p:nvSpPr>
        <p:spPr>
          <a:xfrm>
            <a:off x="8242093" y="2796064"/>
            <a:ext cx="2653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«Капризка»</a:t>
            </a:r>
            <a:endParaRPr lang="ru-RU" sz="2400">
              <a:solidFill>
                <a:schemeClr val="bg2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74C446-BDC0-48B9-AE64-F2B50EA969C8}"/>
              </a:ext>
            </a:extLst>
          </p:cNvPr>
          <p:cNvSpPr txBox="1"/>
          <p:nvPr/>
        </p:nvSpPr>
        <p:spPr>
          <a:xfrm>
            <a:off x="605680" y="4111370"/>
            <a:ext cx="2844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«Гуси-лебеди»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EE36345D-CA8F-493A-9046-718FA06A5B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4891" y="3270286"/>
            <a:ext cx="4467433" cy="3164092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966954F0-CE98-45AE-9D59-90AAB593F5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0154" y="940464"/>
            <a:ext cx="4415971" cy="195546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42DE0A98-96CC-4C12-9A69-9B9D6E1BB3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9369" y="4198279"/>
            <a:ext cx="3256386" cy="183934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8F2ED626-B09F-4B0A-B308-CE1FBDCF1B48}"/>
              </a:ext>
            </a:extLst>
          </p:cNvPr>
          <p:cNvSpPr txBox="1"/>
          <p:nvPr/>
        </p:nvSpPr>
        <p:spPr>
          <a:xfrm>
            <a:off x="2871372" y="6115040"/>
            <a:ext cx="51949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«Заюшкина избушка»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A92E37-7D9D-46B6-95E0-0C893ECC9E83}"/>
              </a:ext>
            </a:extLst>
          </p:cNvPr>
          <p:cNvSpPr txBox="1"/>
          <p:nvPr/>
        </p:nvSpPr>
        <p:spPr>
          <a:xfrm>
            <a:off x="3913745" y="3746045"/>
            <a:ext cx="2844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«Этюд утро»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DC7C4736-EC37-4860-9C84-2E19482C6C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9062" y="1918194"/>
            <a:ext cx="3352079" cy="211949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1CE3EF7-1F68-4068-B34A-6294B60EC2AD}"/>
              </a:ext>
            </a:extLst>
          </p:cNvPr>
          <p:cNvSpPr txBox="1"/>
          <p:nvPr/>
        </p:nvSpPr>
        <p:spPr>
          <a:xfrm>
            <a:off x="813527" y="1210308"/>
            <a:ext cx="24631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>
                <a:solidFill>
                  <a:schemeClr val="bg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«Хорошо, когда мама рядом»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825003471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366E55-12D2-4C79-B9C6-EAEFB429D590}"/>
              </a:ext>
            </a:extLst>
          </p:cNvPr>
          <p:cNvSpPr txBox="1"/>
          <p:nvPr/>
        </p:nvSpPr>
        <p:spPr>
          <a:xfrm>
            <a:off x="568960" y="713939"/>
            <a:ext cx="1105408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latin typeface="Arial Black" panose="020b0a04020102020204" pitchFamily="34" charset="0"/>
              </a:rPr>
              <a:t>Заключение</a:t>
            </a:r>
          </a:p>
          <a:p>
            <a:endParaRPr lang="ru-RU" sz="2800">
              <a:solidFill>
                <a:schemeClr val="bg2"/>
              </a:solidFill>
              <a:latin typeface="Arial Black" panose="020b0a04020102020204" pitchFamily="34" charset="0"/>
            </a:endParaRPr>
          </a:p>
          <a:p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Правильно организованная развивающая речевая среда создаёт возможности для преодоления недостатков в речевом развитии и позволяет ребёнку закреплять свои способности не только в образовательной но и в свободной деятельности, стимулирует развитие самостоятельности, формирует чувство уверенности в себе, а значит, способствует гармоничному развитию личности.</a:t>
            </a:r>
          </a:p>
        </p:txBody>
      </p:sp>
    </p:spTree>
    <p:extLst>
      <p:ext uri="{BB962C8B-B14F-4D97-AF65-F5344CB8AC3E}">
        <p14:creationId xmlns:p14="http://schemas.microsoft.com/office/powerpoint/2010/main" val="579989760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C5C332-9670-4177-8C6D-814929576DC9}"/>
              </a:ext>
            </a:extLst>
          </p:cNvPr>
          <p:cNvSpPr txBox="1"/>
          <p:nvPr/>
        </p:nvSpPr>
        <p:spPr>
          <a:xfrm>
            <a:off x="1178560" y="2766814"/>
            <a:ext cx="9702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0948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134F9B-3DE9-419E-ACA7-7CB84E1B0FA3}"/>
              </a:ext>
            </a:extLst>
          </p:cNvPr>
          <p:cNvSpPr txBox="1"/>
          <p:nvPr/>
        </p:nvSpPr>
        <p:spPr>
          <a:xfrm>
            <a:off x="1417320" y="496223"/>
            <a:ext cx="86461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0" i="0">
                <a:solidFill>
                  <a:srgbClr val="FFC000"/>
                </a:solidFill>
                <a:effectLst/>
                <a:latin typeface="Arial Black" panose="020b0a04020102020204" pitchFamily="34" charset="0"/>
              </a:rPr>
              <a:t>Развивающая речевая среда</a:t>
            </a:r>
            <a:endParaRPr lang="ru-RU" sz="4000">
              <a:solidFill>
                <a:srgbClr val="FFC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5AC937-2578-4CBB-A9C7-DCCA606BD716}"/>
              </a:ext>
            </a:extLst>
          </p:cNvPr>
          <p:cNvSpPr txBox="1"/>
          <p:nvPr/>
        </p:nvSpPr>
        <p:spPr>
          <a:xfrm>
            <a:off x="508000" y="1418242"/>
            <a:ext cx="11176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0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Речевая развивающая среда — это </a:t>
            </a:r>
            <a:r>
              <a:rPr lang="ru-RU" sz="3200" b="1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особым образом организованное окружение, наиболее эффективно влияющее на развитие разных сторон речи каждого ребенка</a:t>
            </a:r>
            <a:endParaRPr lang="ru-RU" sz="320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AD897-2F5C-4845-A370-A781C9D0598B}"/>
              </a:ext>
            </a:extLst>
          </p:cNvPr>
          <p:cNvSpPr txBox="1"/>
          <p:nvPr/>
        </p:nvSpPr>
        <p:spPr>
          <a:xfrm>
            <a:off x="284480" y="3764845"/>
            <a:ext cx="1162304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latin typeface="Arial Black" panose="020b0a04020102020204" pitchFamily="34" charset="0"/>
              </a:rPr>
              <a:t>Цель построения речевой среды</a:t>
            </a:r>
          </a:p>
          <a:p>
            <a:endParaRPr lang="ru-RU" sz="2400">
              <a:solidFill>
                <a:schemeClr val="bg2"/>
              </a:solidFill>
              <a:latin typeface="Arial Black" panose="020b0a04020102020204" pitchFamily="34" charset="0"/>
            </a:endParaRPr>
          </a:p>
          <a:p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Насыщение окружающей среды компонентами, обеспечивающими развитие речи обучающегося</a:t>
            </a:r>
            <a:endParaRPr lang="ru-RU" sz="1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0545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7EDD15-9127-402E-A884-6172D097593D}"/>
              </a:ext>
            </a:extLst>
          </p:cNvPr>
          <p:cNvSpPr txBox="1"/>
          <p:nvPr/>
        </p:nvSpPr>
        <p:spPr>
          <a:xfrm>
            <a:off x="579120" y="494715"/>
            <a:ext cx="110337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>
                <a:solidFill>
                  <a:srgbClr val="FFC000"/>
                </a:solidFill>
                <a:effectLst/>
                <a:latin typeface="Arial Black" panose="020b0a04020102020204" pitchFamily="34" charset="0"/>
              </a:rPr>
              <a:t>Требования к развивающей</a:t>
            </a:r>
            <a:br>
              <a:rPr lang="ru-RU" sz="4000" b="1">
                <a:solidFill>
                  <a:srgbClr val="FFC000"/>
                </a:solidFill>
                <a:effectLst/>
                <a:latin typeface="Arial Black" panose="020b0a04020102020204" pitchFamily="34" charset="0"/>
              </a:rPr>
            </a:br>
            <a:r>
              <a:rPr lang="ru-RU" sz="4000" b="1">
                <a:solidFill>
                  <a:srgbClr val="FFC000"/>
                </a:solidFill>
                <a:effectLst/>
                <a:latin typeface="Arial Black" panose="020b0a04020102020204" pitchFamily="34" charset="0"/>
              </a:rPr>
              <a:t> речевой среде</a:t>
            </a:r>
            <a:endParaRPr lang="ru-RU" sz="400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7BA5DD-F25E-4693-B49C-2566D608B8D8}"/>
              </a:ext>
            </a:extLst>
          </p:cNvPr>
          <p:cNvSpPr txBox="1"/>
          <p:nvPr/>
        </p:nvSpPr>
        <p:spPr>
          <a:xfrm>
            <a:off x="1056640" y="1977589"/>
            <a:ext cx="10078720" cy="4137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Насыщенность среды</a:t>
            </a:r>
          </a:p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 err="1">
                <a:solidFill>
                  <a:schemeClr val="bg2"/>
                </a:solidFill>
                <a:latin typeface="Arial Black" panose="020b0a04020102020204" pitchFamily="34" charset="0"/>
              </a:rPr>
              <a:t>Трансформируемость пространства</a:t>
            </a:r>
          </a:p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 err="1">
                <a:solidFill>
                  <a:schemeClr val="bg2"/>
                </a:solidFill>
                <a:latin typeface="Arial Black" panose="020b0a04020102020204" pitchFamily="34" charset="0"/>
              </a:rPr>
              <a:t>Полифункциональность материалов</a:t>
            </a:r>
          </a:p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Вариативность среды</a:t>
            </a:r>
          </a:p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Доступность среды</a:t>
            </a:r>
          </a:p>
          <a:p>
            <a:pPr marL="914400" indent="-457200">
              <a:spcBef>
                <a:spcPts val="750"/>
              </a:spcBef>
              <a:spcAft>
                <a:spcPts val="9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Безопасность</a:t>
            </a:r>
          </a:p>
        </p:txBody>
      </p:sp>
    </p:spTree>
    <p:extLst>
      <p:ext uri="{BB962C8B-B14F-4D97-AF65-F5344CB8AC3E}">
        <p14:creationId xmlns:p14="http://schemas.microsoft.com/office/powerpoint/2010/main" val="151678041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A6C615-7671-4594-B4B8-3FF0B52529BE}"/>
              </a:ext>
            </a:extLst>
          </p:cNvPr>
          <p:cNvSpPr txBox="1"/>
          <p:nvPr/>
        </p:nvSpPr>
        <p:spPr>
          <a:xfrm>
            <a:off x="182880" y="711811"/>
            <a:ext cx="118262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составляющие</a:t>
            </a:r>
            <a:b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речевой развивающей среды</a:t>
            </a:r>
            <a:endParaRPr lang="ru-RU" sz="400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26CAD1-5BE2-4010-B9AF-3FA239AB9C87}"/>
              </a:ext>
            </a:extLst>
          </p:cNvPr>
          <p:cNvSpPr txBox="1"/>
          <p:nvPr/>
        </p:nvSpPr>
        <p:spPr>
          <a:xfrm>
            <a:off x="182880" y="2298982"/>
            <a:ext cx="11541760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97585" indent="-457200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Речь педагога</a:t>
            </a:r>
          </a:p>
          <a:p>
            <a:pPr marL="997585" indent="-457200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 и приемы руководства развитием разных сторон речи детей</a:t>
            </a:r>
          </a:p>
          <a:p>
            <a:pPr marL="997585" indent="-457200">
              <a:spcAft>
                <a:spcPts val="800"/>
              </a:spcAft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3200" b="0" i="0">
                <a:solidFill>
                  <a:schemeClr val="bg2"/>
                </a:solidFill>
                <a:effectLst/>
                <a:latin typeface="Arial Black" panose="020b0a04020102020204" pitchFamily="34" charset="0"/>
              </a:rPr>
              <a:t>Специальное оборудование </a:t>
            </a:r>
            <a:r>
              <a:rPr lang="ru-RU" sz="3200">
                <a:solidFill>
                  <a:schemeClr val="bg2"/>
                </a:solidFill>
                <a:latin typeface="Arial Black" panose="020b0a04020102020204" pitchFamily="34" charset="0"/>
              </a:rPr>
              <a:t>в соответствии с возрастными и индивидуальными особенностями детей</a:t>
            </a:r>
            <a:endParaRPr lang="ru-RU" sz="3200" b="0" i="0">
              <a:solidFill>
                <a:schemeClr val="bg2"/>
              </a:solidFill>
              <a:effectLst/>
              <a:latin typeface="Arial Black" panose="020b0a04020102020204" pitchFamily="34" charset="0"/>
            </a:endParaRPr>
          </a:p>
          <a:p>
            <a:pPr marL="997585" indent="-457200"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ru-RU" sz="320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1823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86" y="10158"/>
            <a:ext cx="12192000" cy="6858000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A3F2E7D-5C0A-4D6E-A856-2D51DD3D2442}"/>
              </a:ext>
            </a:extLst>
          </p:cNvPr>
          <p:cNvSpPr/>
          <p:nvPr/>
        </p:nvSpPr>
        <p:spPr>
          <a:xfrm>
            <a:off x="4266166" y="3093717"/>
            <a:ext cx="390144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РЕЧЕВАЯ СРЕДА</a:t>
            </a:r>
            <a:endParaRPr lang="ru-RU" sz="3600"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23F395F-F79F-4332-B1B1-B3D3854DA126}"/>
              </a:ext>
            </a:extLst>
          </p:cNvPr>
          <p:cNvSpPr/>
          <p:nvPr/>
        </p:nvSpPr>
        <p:spPr>
          <a:xfrm>
            <a:off x="589280" y="1285240"/>
            <a:ext cx="333248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Центр сенсорно-моторного развития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081BA1B-CB3B-4588-9693-500E89EDF9FA}"/>
              </a:ext>
            </a:extLst>
          </p:cNvPr>
          <p:cNvSpPr/>
          <p:nvPr/>
        </p:nvSpPr>
        <p:spPr>
          <a:xfrm>
            <a:off x="589279" y="4800600"/>
            <a:ext cx="3292239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Театральный центр</a:t>
            </a:r>
            <a:endParaRPr lang="ru-RU" sz="2000">
              <a:latin typeface="Arial Black" panose="020b0a040201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3E4ACD2-B6D0-4B42-818B-C43FCFE00C85}"/>
              </a:ext>
            </a:extLst>
          </p:cNvPr>
          <p:cNvSpPr/>
          <p:nvPr/>
        </p:nvSpPr>
        <p:spPr>
          <a:xfrm>
            <a:off x="8717280" y="1285240"/>
            <a:ext cx="291592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Центр речевого развития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8F72AF0-4377-4E7B-82E0-B1313D06039F}"/>
              </a:ext>
            </a:extLst>
          </p:cNvPr>
          <p:cNvSpPr/>
          <p:nvPr/>
        </p:nvSpPr>
        <p:spPr>
          <a:xfrm>
            <a:off x="8717280" y="4800600"/>
            <a:ext cx="2915920" cy="130048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Книжный центр</a:t>
            </a:r>
          </a:p>
        </p:txBody>
      </p:sp>
      <p:sp>
        <p:nvSpPr>
          <p:cNvPr id="29" name="Стрелка: изогнутая вправо 28">
            <a:extLst>
              <a:ext uri="{FF2B5EF4-FFF2-40B4-BE49-F238E27FC236}">
                <a16:creationId xmlns:a16="http://schemas.microsoft.com/office/drawing/2014/main" id="{C6B93BC4-5BB5-484D-AF51-319DB9B9C8BF}"/>
              </a:ext>
            </a:extLst>
          </p:cNvPr>
          <p:cNvSpPr/>
          <p:nvPr/>
        </p:nvSpPr>
        <p:spPr>
          <a:xfrm rot="5400000" flipV="1">
            <a:off x="5487905" y="104139"/>
            <a:ext cx="1691642" cy="3901440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Стрелка: изогнутая вправо 31">
            <a:extLst>
              <a:ext uri="{FF2B5EF4-FFF2-40B4-BE49-F238E27FC236}">
                <a16:creationId xmlns:a16="http://schemas.microsoft.com/office/drawing/2014/main" id="{75269669-64D7-4241-94FB-5569F6DE68B6}"/>
              </a:ext>
            </a:extLst>
          </p:cNvPr>
          <p:cNvSpPr/>
          <p:nvPr/>
        </p:nvSpPr>
        <p:spPr>
          <a:xfrm rot="5400000" flipH="1" flipV="1">
            <a:off x="5605781" y="3657598"/>
            <a:ext cx="1584958" cy="3901440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трелка: изогнутая вправо 32">
            <a:extLst>
              <a:ext uri="{FF2B5EF4-FFF2-40B4-BE49-F238E27FC236}">
                <a16:creationId xmlns:a16="http://schemas.microsoft.com/office/drawing/2014/main" id="{4603BA62-7BC5-4931-BE49-9868E16B1D51}"/>
              </a:ext>
            </a:extLst>
          </p:cNvPr>
          <p:cNvSpPr/>
          <p:nvPr/>
        </p:nvSpPr>
        <p:spPr>
          <a:xfrm flipH="1">
            <a:off x="9212580" y="2900680"/>
            <a:ext cx="2278380" cy="1584959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Стрелка: изогнутая вправо 33">
            <a:extLst>
              <a:ext uri="{FF2B5EF4-FFF2-40B4-BE49-F238E27FC236}">
                <a16:creationId xmlns:a16="http://schemas.microsoft.com/office/drawing/2014/main" id="{04E838B3-C755-4720-83A1-41D3578991A9}"/>
              </a:ext>
            </a:extLst>
          </p:cNvPr>
          <p:cNvSpPr/>
          <p:nvPr/>
        </p:nvSpPr>
        <p:spPr>
          <a:xfrm>
            <a:off x="924560" y="2900680"/>
            <a:ext cx="2242421" cy="1584959"/>
          </a:xfrm>
          <a:prstGeom prst="curvedRightArrow">
            <a:avLst/>
          </a:prstGeom>
          <a:solidFill>
            <a:srgbClr val="00B0F0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D912FC-1205-4FE5-9383-55FFFAF81F2B}"/>
              </a:ext>
            </a:extLst>
          </p:cNvPr>
          <p:cNvSpPr txBox="1"/>
          <p:nvPr/>
        </p:nvSpPr>
        <p:spPr>
          <a:xfrm>
            <a:off x="924560" y="291217"/>
            <a:ext cx="11135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>
                <a:solidFill>
                  <a:schemeClr val="accent4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предметной речевой среды</a:t>
            </a:r>
            <a:endParaRPr lang="ru-RU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8759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EA949E-6252-4FBC-9CCD-735AD9ED4A87}"/>
              </a:ext>
            </a:extLst>
          </p:cNvPr>
          <p:cNvSpPr txBox="1"/>
          <p:nvPr/>
        </p:nvSpPr>
        <p:spPr>
          <a:xfrm>
            <a:off x="604520" y="752257"/>
            <a:ext cx="1127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>
                <a:solidFill>
                  <a:srgbClr val="FFC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 сенсорно-моторного развития</a:t>
            </a:r>
            <a:endParaRPr lang="ru-RU" sz="400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89CF1E-DD39-41B6-894B-16A046CDB267}"/>
              </a:ext>
            </a:extLst>
          </p:cNvPr>
          <p:cNvSpPr txBox="1"/>
          <p:nvPr/>
        </p:nvSpPr>
        <p:spPr>
          <a:xfrm>
            <a:off x="386080" y="2073870"/>
            <a:ext cx="117144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>
                <a:solidFill>
                  <a:srgbClr val="92D050"/>
                </a:solidFill>
                <a:latin typeface="Arial Black" panose="020b0a04020102020204" pitchFamily="34" charset="0"/>
              </a:rPr>
              <a:t>Сенсорное развитие развивает все виды восприятия: </a:t>
            </a: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зрительное, слуховое, тактильно-двигательное, обонятельное, вкусовое, способствует развитию мыслительных процессов. А также </a:t>
            </a:r>
            <a:r>
              <a:rPr lang="ru-RU" sz="2800">
                <a:solidFill>
                  <a:srgbClr val="92D050"/>
                </a:solidFill>
                <a:latin typeface="Arial Black" panose="020b0a04020102020204" pitchFamily="34" charset="0"/>
              </a:rPr>
              <a:t>стимулирует развитие всех сторон речи: </a:t>
            </a: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разговорной, фразовой, диалогической, способствует обогащению и расширению словаря ребенка (массажеры, вкладыши, шнуровки, столбики, мозаика, эспандеры и т. д.). </a:t>
            </a:r>
            <a:endParaRPr lang="ru-RU" sz="320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629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B02CA7-1932-47F0-B150-F0EC92202495}"/>
              </a:ext>
            </a:extLst>
          </p:cNvPr>
          <p:cNvSpPr txBox="1"/>
          <p:nvPr/>
        </p:nvSpPr>
        <p:spPr>
          <a:xfrm>
            <a:off x="581660" y="382524"/>
            <a:ext cx="10642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0" i="0" u="none" strike="noStrike" baseline="-25000">
                <a:solidFill>
                  <a:srgbClr val="FFC000"/>
                </a:solidFill>
                <a:latin typeface="Arial Black" panose="020b0a04020102020204" pitchFamily="34" charset="0"/>
              </a:rPr>
              <a:t>В основу речевого центра входит </a:t>
            </a:r>
          </a:p>
          <a:p>
            <a:pPr algn="ctr"/>
            <a:r>
              <a:rPr lang="ru-RU" sz="4800" baseline="-25000">
                <a:solidFill>
                  <a:srgbClr val="FFC000"/>
                </a:solidFill>
                <a:latin typeface="Arial Black" panose="020b0a04020102020204" pitchFamily="34" charset="0"/>
              </a:rPr>
              <a:t>и</a:t>
            </a:r>
            <a:r>
              <a:rPr lang="ru-RU" sz="4800" b="0" i="0" u="none" strike="noStrike" baseline="-25000">
                <a:solidFill>
                  <a:srgbClr val="FFC000"/>
                </a:solidFill>
                <a:latin typeface="Arial Black" panose="020b0a04020102020204" pitchFamily="34" charset="0"/>
              </a:rPr>
              <a:t>гровой и дидактический материал  направленный на развитие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EA5F5-D52D-4CD2-8F72-E43C80A36C1A}"/>
              </a:ext>
            </a:extLst>
          </p:cNvPr>
          <p:cNvSpPr txBox="1"/>
          <p:nvPr/>
        </p:nvSpPr>
        <p:spPr>
          <a:xfrm>
            <a:off x="1016000" y="2256983"/>
            <a:ext cx="109728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Артикуляционной моторики.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Пособия для развития дыхания.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Пособия для развития мелкой моторики.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Материал по звукоподражанию.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Индивидуальные пособия для звукобуквенного анализа.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Игры и пособия по автоматизации звуков.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Игры по лексике и грамматике.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Материал по грамоте</a:t>
            </a:r>
          </a:p>
        </p:txBody>
      </p:sp>
    </p:spTree>
    <p:extLst>
      <p:ext uri="{BB962C8B-B14F-4D97-AF65-F5344CB8AC3E}">
        <p14:creationId xmlns:p14="http://schemas.microsoft.com/office/powerpoint/2010/main" val="625402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0FB4804-C7CA-498C-8DA4-A7B90F20D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F33531-4B3F-494B-9DC2-F1E83850F59C}"/>
              </a:ext>
            </a:extLst>
          </p:cNvPr>
          <p:cNvSpPr txBox="1"/>
          <p:nvPr/>
        </p:nvSpPr>
        <p:spPr>
          <a:xfrm>
            <a:off x="3622040" y="571173"/>
            <a:ext cx="49479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Книжный центр</a:t>
            </a:r>
            <a:endParaRPr lang="ru-RU" sz="400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DF267-C811-4E3D-972E-18C8E6FED6BE}"/>
              </a:ext>
            </a:extLst>
          </p:cNvPr>
          <p:cNvSpPr txBox="1"/>
          <p:nvPr/>
        </p:nvSpPr>
        <p:spPr>
          <a:xfrm>
            <a:off x="447040" y="1850231"/>
            <a:ext cx="114706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Знакомит с книгой.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Обогащает художественно-литературный опыт детей, расширяет словарный запас.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Развивает умение правильно строить высказывание, пересказывать текст, составлять описательные и творческие рассказы.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ru-RU" sz="2800">
                <a:solidFill>
                  <a:schemeClr val="bg2"/>
                </a:solidFill>
                <a:latin typeface="Arial Black" panose="020b0a04020102020204" pitchFamily="34" charset="0"/>
              </a:rPr>
              <a:t>Способствует созданию психологически комфортных условий в соответствии с возрастными и индивидуальными особенностями детей</a:t>
            </a:r>
            <a:endParaRPr lang="ru-RU" sz="2800">
              <a:solidFill>
                <a:schemeClr val="bg2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77305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Facet</Template>
  <Company/>
  <PresentationFormat>Широкоэкранный</PresentationFormat>
  <Paragraphs>89</Paragraphs>
  <Slides>22</Slides>
  <Notes>0</Notes>
  <TotalTime>1460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29">
      <vt:lpstr>Arial</vt:lpstr>
      <vt:lpstr>Calibri Light</vt:lpstr>
      <vt:lpstr>Calibri</vt:lpstr>
      <vt:lpstr>Arial Black</vt:lpstr>
      <vt:lpstr>Times New Roman</vt:lpstr>
      <vt:lpstr>Wingdings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GAL1NOCHKA</dc:creator>
  <cp:lastModifiedBy>GAL1NOCHKA</cp:lastModifiedBy>
  <cp:revision>131</cp:revision>
  <dcterms:created xsi:type="dcterms:W3CDTF">2024-03-05T07:06:58Z</dcterms:created>
  <dcterms:modified xsi:type="dcterms:W3CDTF">2024-03-21T12:39:38Z</dcterms:modified>
</cp:coreProperties>
</file>