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6" r:id="rId4"/>
    <p:sldId id="260" r:id="rId5"/>
    <p:sldId id="257" r:id="rId6"/>
    <p:sldId id="265" r:id="rId7"/>
    <p:sldId id="264" r:id="rId8"/>
    <p:sldId id="268" r:id="rId9"/>
    <p:sldId id="270" r:id="rId10"/>
    <p:sldId id="269" r:id="rId11"/>
    <p:sldId id="271" r:id="rId12"/>
    <p:sldId id="272" r:id="rId13"/>
    <p:sldId id="267" r:id="rId14"/>
    <p:sldId id="273" r:id="rId15"/>
    <p:sldId id="274" r:id="rId16"/>
    <p:sldId id="275" r:id="rId17"/>
    <p:sldId id="276" r:id="rId18"/>
    <p:sldId id="278" r:id="rId19"/>
    <p:sldId id="277"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0B0F64E7-B889-4C10-BAB5-7372B799D6A0}" type="datetimeFigureOut">
              <a:rPr lang="ru-RU"/>
              <a:pPr>
                <a:defRPr/>
              </a:pPr>
              <a:t>01.03.2023</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4F10DA77-F409-421D-B692-9D214C1F8E8D}"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A9B3A51-D1F8-46D3-A5D2-5CAD3E1CEBDE}" type="datetimeFigureOut">
              <a:rPr lang="ru-RU"/>
              <a:pPr>
                <a:defRPr/>
              </a:pPr>
              <a:t>01.03.2023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3908808-760D-4694-9E9D-0CC546CC27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4E6609B-A8A2-46B1-8B35-1EA459277670}" type="datetimeFigureOut">
              <a:rPr lang="ru-RU"/>
              <a:pPr>
                <a:defRPr/>
              </a:pPr>
              <a:t>01.03.2023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54210C3-D657-4BC9-BEAF-82B37D30854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EA5BBBB-174B-4F3C-B45B-17EB61F337CD}" type="datetimeFigureOut">
              <a:rPr lang="ru-RU"/>
              <a:pPr>
                <a:defRPr/>
              </a:pPr>
              <a:t>01.03.2023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AD6F1D1-ACBF-4004-BA44-F8E13850916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C8B9967-4628-4718-8FCA-66EC52D1D8E0}" type="datetimeFigureOut">
              <a:rPr lang="ru-RU"/>
              <a:pPr>
                <a:defRPr/>
              </a:pPr>
              <a:t>01.03.2023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A17AFF6-A5C6-4BEE-BD43-17B953C043D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8045196-1711-42C4-8C5E-977D69276D5D}" type="datetimeFigureOut">
              <a:rPr lang="ru-RU"/>
              <a:pPr>
                <a:defRPr/>
              </a:pPr>
              <a:t>01.03.2023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F2AFFD2F-C4FB-439C-B1AA-18313A7F721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79D82415-DDE5-4D0B-BF88-CAD4154207B0}" type="datetimeFigureOut">
              <a:rPr lang="ru-RU"/>
              <a:pPr>
                <a:defRPr/>
              </a:pPr>
              <a:t>01.03.2023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3838B160-2BBD-40AA-AFD4-FCE4F21BD47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3CB03FF-C9F3-4176-964D-0C9B1AF5B4B0}" type="datetimeFigureOut">
              <a:rPr lang="ru-RU"/>
              <a:pPr>
                <a:defRPr/>
              </a:pPr>
              <a:t>01.03.2023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6AA01EF1-8F48-4702-A09D-DF5F4CCD2F1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635C6322-6EA2-4B2E-B338-E9D183855D75}" type="datetimeFigureOut">
              <a:rPr lang="ru-RU"/>
              <a:pPr>
                <a:defRPr/>
              </a:pPr>
              <a:t>01.03.2023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F7E68E36-4A90-410A-B828-5CE150482F5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FFD9AE3-D3B2-4A1E-8457-204E8D10C5D9}" type="datetimeFigureOut">
              <a:rPr lang="ru-RU"/>
              <a:pPr>
                <a:defRPr/>
              </a:pPr>
              <a:t>01.03.2023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C138A6D-EAD7-44DE-BBB3-AC087543296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3A39BD9D-461A-4CF3-BE96-E63D420E7A67}" type="datetimeFigureOut">
              <a:rPr lang="ru-RU"/>
              <a:pPr>
                <a:defRPr/>
              </a:pPr>
              <a:t>01.03.2023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B72C6DC0-FD6D-4745-9417-F6900BBE6D5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841A98B-B9B4-46F0-AC32-DF637359AA3A}" type="datetimeFigureOut">
              <a:rPr lang="ru-RU"/>
              <a:pPr>
                <a:defRPr/>
              </a:pPr>
              <a:t>01.03.2023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5D0B3EE1-09A1-47C3-8135-7BCCD99317B2}"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6349" y="2066181"/>
            <a:ext cx="7992888" cy="2448272"/>
          </a:xfrm>
        </p:spPr>
        <p:txBody>
          <a:bodyPr>
            <a:noAutofit/>
            <a:scene3d>
              <a:camera prst="orthographicFront"/>
              <a:lightRig rig="soft" dir="t">
                <a:rot lat="0" lon="0" rev="10800000"/>
              </a:lightRig>
            </a:scene3d>
            <a:sp3d>
              <a:bevelT w="27940" h="12700"/>
              <a:contourClr>
                <a:srgbClr val="DDDDDD"/>
              </a:contourClr>
            </a:sp3d>
          </a:bodyPr>
          <a:lstStyle/>
          <a:p>
            <a:pPr algn="ctr" fontAlgn="auto">
              <a:spcAft>
                <a:spcPts val="0"/>
              </a:spcAft>
              <a:defRPr/>
            </a:pPr>
            <a:r>
              <a:rPr lang="ru-RU" sz="4000" dirty="0">
                <a:solidFill>
                  <a:schemeClr val="tx1"/>
                </a:solidFill>
                <a:effectLst/>
                <a:latin typeface="Times New Roman" panose="02020603050405020304" pitchFamily="18" charset="0"/>
                <a:cs typeface="Times New Roman" panose="02020603050405020304" pitchFamily="18" charset="0"/>
              </a:rPr>
              <a:t>Духовно-нравственное воспитание как один из аспектов социализации детей с ОВЗ</a:t>
            </a:r>
          </a:p>
        </p:txBody>
      </p:sp>
      <p:sp>
        <p:nvSpPr>
          <p:cNvPr id="13314" name="Подзаголовок 2"/>
          <p:cNvSpPr>
            <a:spLocks noGrp="1"/>
          </p:cNvSpPr>
          <p:nvPr>
            <p:ph type="subTitle" idx="1"/>
          </p:nvPr>
        </p:nvSpPr>
        <p:spPr>
          <a:xfrm>
            <a:off x="1071563" y="5229225"/>
            <a:ext cx="7854950" cy="1309688"/>
          </a:xfrm>
        </p:spPr>
        <p:txBody>
          <a:bodyPr/>
          <a:lstStyle/>
          <a:p>
            <a:pPr marR="0" algn="ctr"/>
            <a:r>
              <a:rPr lang="ru-RU" sz="2800" smtClean="0">
                <a:latin typeface="Times New Roman" pitchFamily="18" charset="0"/>
                <a:cs typeface="Times New Roman" pitchFamily="18" charset="0"/>
              </a:rPr>
              <a:t>Подготовила:</a:t>
            </a:r>
          </a:p>
          <a:p>
            <a:pPr marR="0" algn="ctr"/>
            <a:r>
              <a:rPr lang="ru-RU" sz="2800" smtClean="0">
                <a:latin typeface="Times New Roman" pitchFamily="18" charset="0"/>
                <a:cs typeface="Times New Roman" pitchFamily="18" charset="0"/>
              </a:rPr>
              <a:t>воспитатель Ковдря Т.В</a:t>
            </a:r>
            <a:r>
              <a:rPr lang="ru-RU" smtClean="0">
                <a:latin typeface="Times New Roman" pitchFamily="18" charset="0"/>
                <a:cs typeface="Times New Roman" pitchFamily="18" charset="0"/>
              </a:rPr>
              <a:t>.</a:t>
            </a:r>
          </a:p>
        </p:txBody>
      </p:sp>
      <p:sp>
        <p:nvSpPr>
          <p:cNvPr id="13315" name="Прямоугольник 3"/>
          <p:cNvSpPr>
            <a:spLocks noChangeArrowheads="1"/>
          </p:cNvSpPr>
          <p:nvPr/>
        </p:nvSpPr>
        <p:spPr bwMode="auto">
          <a:xfrm>
            <a:off x="614363" y="692150"/>
            <a:ext cx="7993062" cy="646113"/>
          </a:xfrm>
          <a:prstGeom prst="rect">
            <a:avLst/>
          </a:prstGeom>
          <a:noFill/>
          <a:ln w="9525">
            <a:noFill/>
            <a:miter lim="800000"/>
            <a:headEnd/>
            <a:tailEnd/>
          </a:ln>
        </p:spPr>
        <p:txBody>
          <a:bodyPr>
            <a:spAutoFit/>
          </a:bodyPr>
          <a:lstStyle/>
          <a:p>
            <a:pPr algn="ctr"/>
            <a:r>
              <a:rPr lang="ru-RU" b="1">
                <a:solidFill>
                  <a:srgbClr val="002060"/>
                </a:solidFill>
                <a:latin typeface="Century" pitchFamily="18" charset="0"/>
                <a:cs typeface="Times New Roman" pitchFamily="18" charset="0"/>
              </a:rPr>
              <a:t>Государственное казенное образовательное учреждение</a:t>
            </a:r>
          </a:p>
          <a:p>
            <a:pPr algn="ctr"/>
            <a:r>
              <a:rPr lang="ru-RU" b="1">
                <a:solidFill>
                  <a:srgbClr val="002060"/>
                </a:solidFill>
                <a:latin typeface="Century" pitchFamily="18" charset="0"/>
                <a:cs typeface="Times New Roman" pitchFamily="18" charset="0"/>
              </a:rPr>
              <a:t>школа-интернат № 2 г. Сочи Краснодарского края</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2"/>
          <p:cNvSpPr>
            <a:spLocks noChangeArrowheads="1"/>
          </p:cNvSpPr>
          <p:nvPr/>
        </p:nvSpPr>
        <p:spPr bwMode="auto">
          <a:xfrm>
            <a:off x="611188" y="1471613"/>
            <a:ext cx="7993062" cy="2308225"/>
          </a:xfrm>
          <a:prstGeom prst="rect">
            <a:avLst/>
          </a:prstGeom>
          <a:noFill/>
          <a:ln w="9525">
            <a:noFill/>
            <a:miter lim="800000"/>
            <a:headEnd/>
            <a:tailEnd/>
          </a:ln>
        </p:spPr>
        <p:txBody>
          <a:bodyPr>
            <a:spAutoFit/>
          </a:bodyPr>
          <a:lstStyle/>
          <a:p>
            <a:r>
              <a:rPr lang="ru-RU">
                <a:latin typeface="Constantia" pitchFamily="18" charset="0"/>
              </a:rPr>
              <a:t> </a:t>
            </a:r>
            <a:endParaRPr lang="ru-RU" b="1">
              <a:latin typeface="Times New Roman" pitchFamily="18" charset="0"/>
              <a:cs typeface="Times New Roman" pitchFamily="18" charset="0"/>
            </a:endParaRPr>
          </a:p>
          <a:p>
            <a:r>
              <a:rPr lang="ru-RU" b="1">
                <a:latin typeface="Times New Roman" pitchFamily="18" charset="0"/>
                <a:cs typeface="Times New Roman" pitchFamily="18" charset="0"/>
              </a:rPr>
              <a:t>3 раздел.</a:t>
            </a:r>
            <a:r>
              <a:rPr lang="ru-RU">
                <a:latin typeface="Times New Roman" pitchFamily="18" charset="0"/>
                <a:cs typeface="Times New Roman" pitchFamily="18" charset="0"/>
              </a:rPr>
              <a:t> Воспитание творческого отношения к учению, труду, жизни, к </a:t>
            </a:r>
          </a:p>
          <a:p>
            <a:r>
              <a:rPr lang="ru-RU">
                <a:latin typeface="Times New Roman" pitchFamily="18" charset="0"/>
                <a:cs typeface="Times New Roman" pitchFamily="18" charset="0"/>
              </a:rPr>
              <a:t>людям труда, формирование трудолюбия.</a:t>
            </a:r>
          </a:p>
          <a:p>
            <a:r>
              <a:rPr lang="ru-RU">
                <a:latin typeface="Times New Roman" pitchFamily="18" charset="0"/>
                <a:cs typeface="Times New Roman" pitchFamily="18" charset="0"/>
              </a:rPr>
              <a:t>Задачи: воспитание уважения к труду, к людям труда, целеустремленности, творчеству, стремления к познанию, формирование бережливости.</a:t>
            </a:r>
          </a:p>
          <a:p>
            <a:r>
              <a:rPr lang="ru-RU">
                <a:latin typeface="Times New Roman" pitchFamily="18" charset="0"/>
                <a:cs typeface="Times New Roman" pitchFamily="18" charset="0"/>
              </a:rPr>
              <a:t>По данному разделу были проведены классные часы «Мир профессий», «Путешествие в город Мастеров», «Мои обязанности в классе»; операция «Книжкина больница», смотр-конкурс «Учебнику – долгую жизнь».</a:t>
            </a:r>
          </a:p>
        </p:txBody>
      </p:sp>
      <p:sp>
        <p:nvSpPr>
          <p:cNvPr id="5" name="Заголовок 1"/>
          <p:cNvSpPr>
            <a:spLocks noGrp="1"/>
          </p:cNvSpPr>
          <p:nvPr>
            <p:ph type="title"/>
          </p:nvPr>
        </p:nvSpPr>
        <p:spPr>
          <a:xfrm>
            <a:off x="395536" y="1124744"/>
            <a:ext cx="8367464" cy="1008112"/>
          </a:xfrm>
        </p:spPr>
        <p:txBody>
          <a:bodyPr>
            <a:normAutofit fontScale="90000"/>
          </a:bodyPr>
          <a:lstStyle/>
          <a:p>
            <a:pPr fontAlgn="auto">
              <a:spcAft>
                <a:spcPts val="0"/>
              </a:spcAft>
              <a:defRPr/>
            </a:pPr>
            <a:r>
              <a:rPr lang="ru-RU" dirty="0" smtClean="0"/>
              <a:t/>
            </a:r>
            <a:br>
              <a:rPr lang="ru-RU" dirty="0" smtClean="0"/>
            </a:br>
            <a:r>
              <a:rPr lang="ru-RU" dirty="0"/>
              <a:t/>
            </a:r>
            <a:br>
              <a:rPr lang="ru-RU" dirty="0"/>
            </a:br>
            <a:r>
              <a:rPr lang="ru-RU" dirty="0" smtClean="0"/>
              <a:t/>
            </a:r>
            <a:br>
              <a:rPr lang="ru-RU" dirty="0" smtClean="0"/>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4000" b="1" dirty="0" smtClean="0">
                <a:solidFill>
                  <a:schemeClr val="accent1">
                    <a:lumMod val="75000"/>
                  </a:schemeClr>
                </a:solidFill>
                <a:latin typeface="Times New Roman" panose="02020603050405020304" pitchFamily="18" charset="0"/>
                <a:cs typeface="Times New Roman" panose="02020603050405020304" pitchFamily="18" charset="0"/>
              </a:rPr>
              <a:t>Программа </a:t>
            </a:r>
            <a:r>
              <a:rPr lang="ru-RU" sz="4000" b="1" dirty="0">
                <a:solidFill>
                  <a:schemeClr val="accent1">
                    <a:lumMod val="75000"/>
                  </a:schemeClr>
                </a:solidFill>
                <a:latin typeface="Times New Roman" panose="02020603050405020304" pitchFamily="18" charset="0"/>
                <a:cs typeface="Times New Roman" panose="02020603050405020304" pitchFamily="18" charset="0"/>
              </a:rPr>
              <a:t>по воспитательной работе</a:t>
            </a:r>
            <a:r>
              <a:rPr lang="ru-RU" sz="4000" dirty="0">
                <a:solidFill>
                  <a:schemeClr val="accent1">
                    <a:lumMod val="75000"/>
                  </a:schemeClr>
                </a:solidFill>
                <a:latin typeface="Times New Roman" panose="02020603050405020304" pitchFamily="18" charset="0"/>
                <a:cs typeface="Times New Roman" panose="02020603050405020304" pitchFamily="18" charset="0"/>
              </a:rPr>
              <a:t> </a:t>
            </a: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Прямоугольник 2"/>
          <p:cNvSpPr>
            <a:spLocks noChangeArrowheads="1"/>
          </p:cNvSpPr>
          <p:nvPr/>
        </p:nvSpPr>
        <p:spPr bwMode="auto">
          <a:xfrm>
            <a:off x="755650" y="2205038"/>
            <a:ext cx="7848600" cy="3970337"/>
          </a:xfrm>
          <a:prstGeom prst="rect">
            <a:avLst/>
          </a:prstGeom>
          <a:noFill/>
          <a:ln w="9525">
            <a:noFill/>
            <a:miter lim="800000"/>
            <a:headEnd/>
            <a:tailEnd/>
          </a:ln>
        </p:spPr>
        <p:txBody>
          <a:bodyPr>
            <a:spAutoFit/>
          </a:bodyPr>
          <a:lstStyle/>
          <a:p>
            <a:pPr algn="just"/>
            <a:r>
              <a:rPr lang="ru-RU" b="1">
                <a:latin typeface="Times New Roman" pitchFamily="18" charset="0"/>
                <a:cs typeface="Times New Roman" pitchFamily="18" charset="0"/>
              </a:rPr>
              <a:t>4 раздел. </a:t>
            </a:r>
            <a:r>
              <a:rPr lang="ru-RU">
                <a:latin typeface="Times New Roman" pitchFamily="18" charset="0"/>
                <a:cs typeface="Times New Roman" pitchFamily="18" charset="0"/>
              </a:rPr>
              <a:t>Воспитание патриотизма, гражданственности, уважения к правам и обязанностям человека.</a:t>
            </a:r>
          </a:p>
          <a:p>
            <a:pPr algn="just"/>
            <a:r>
              <a:rPr lang="ru-RU">
                <a:latin typeface="Times New Roman" pitchFamily="18" charset="0"/>
                <a:cs typeface="Times New Roman" pitchFamily="18" charset="0"/>
              </a:rPr>
              <a:t>Задачи: воспитание любви к Родине, своему народу, формирование знаний законодательных, гражданских, правовых, о личной и национальной свободе, доверительных отношений к людям.</a:t>
            </a:r>
          </a:p>
          <a:p>
            <a:pPr algn="just"/>
            <a:r>
              <a:rPr lang="ru-RU">
                <a:latin typeface="Times New Roman" pitchFamily="18" charset="0"/>
                <a:cs typeface="Times New Roman" pitchFamily="18" charset="0"/>
              </a:rPr>
              <a:t>По данному разделу были проведены классные часы «Мои права в повседневной жизни», «День Героев Отечества», «Я - гражданин России», «День прав человека», «День воссоединения Крыма с Россией», «День Народного единства», «Символы России», «День памяти о россиянах, исполнявших служебный долг за пределами Отечества», «Что такое коррупция?», выставка-конкурс плакатов и рисунков «Терроризму-НЕТ!», интерактивная игра «Символы России»; проведение акций совместно с социальным педагогом «День правовой помощи детям», «День детского телефона доверия»; операция «Цветы – ветеранам».</a:t>
            </a:r>
          </a:p>
        </p:txBody>
      </p:sp>
      <p:sp>
        <p:nvSpPr>
          <p:cNvPr id="4" name="Заголовок 1"/>
          <p:cNvSpPr>
            <a:spLocks noGrp="1"/>
          </p:cNvSpPr>
          <p:nvPr>
            <p:ph type="title"/>
          </p:nvPr>
        </p:nvSpPr>
        <p:spPr>
          <a:xfrm>
            <a:off x="467544" y="704088"/>
            <a:ext cx="8295456" cy="1500776"/>
          </a:xfrm>
        </p:spPr>
        <p:txBody>
          <a:bodyPr>
            <a:normAutofit fontScale="90000"/>
          </a:bodyPr>
          <a:lstStyle/>
          <a:p>
            <a:pPr fontAlgn="auto">
              <a:spcAft>
                <a:spcPts val="0"/>
              </a:spcAft>
              <a:defRPr/>
            </a:pPr>
            <a:r>
              <a:rPr lang="ru-RU" dirty="0" smtClean="0"/>
              <a:t/>
            </a:r>
            <a:br>
              <a:rPr lang="ru-RU" dirty="0" smtClean="0"/>
            </a:br>
            <a:r>
              <a:rPr lang="ru-RU" dirty="0"/>
              <a:t/>
            </a:r>
            <a:br>
              <a:rPr lang="ru-RU" dirty="0"/>
            </a:br>
            <a:r>
              <a:rPr lang="ru-RU" dirty="0" smtClean="0"/>
              <a:t/>
            </a:r>
            <a:br>
              <a:rPr lang="ru-RU" dirty="0" smtClean="0"/>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4000" b="1" dirty="0" smtClean="0">
                <a:solidFill>
                  <a:schemeClr val="accent1">
                    <a:lumMod val="75000"/>
                  </a:schemeClr>
                </a:solidFill>
                <a:latin typeface="Times New Roman" panose="02020603050405020304" pitchFamily="18" charset="0"/>
                <a:cs typeface="Times New Roman" panose="02020603050405020304" pitchFamily="18" charset="0"/>
              </a:rPr>
              <a:t>Программа </a:t>
            </a:r>
            <a:r>
              <a:rPr lang="ru-RU" sz="4000" b="1" dirty="0">
                <a:solidFill>
                  <a:schemeClr val="accent1">
                    <a:lumMod val="75000"/>
                  </a:schemeClr>
                </a:solidFill>
                <a:latin typeface="Times New Roman" panose="02020603050405020304" pitchFamily="18" charset="0"/>
                <a:cs typeface="Times New Roman" panose="02020603050405020304" pitchFamily="18" charset="0"/>
              </a:rPr>
              <a:t>по воспитательной работе</a:t>
            </a:r>
            <a:r>
              <a:rPr lang="ru-RU" sz="4000" dirty="0">
                <a:solidFill>
                  <a:schemeClr val="accent1">
                    <a:lumMod val="75000"/>
                  </a:schemeClr>
                </a:solidFill>
                <a:latin typeface="Times New Roman" panose="02020603050405020304" pitchFamily="18" charset="0"/>
                <a:cs typeface="Times New Roman" panose="02020603050405020304" pitchFamily="18" charset="0"/>
              </a:rPr>
              <a:t> </a:t>
            </a: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2"/>
          <p:cNvSpPr>
            <a:spLocks noChangeArrowheads="1"/>
          </p:cNvSpPr>
          <p:nvPr/>
        </p:nvSpPr>
        <p:spPr bwMode="auto">
          <a:xfrm>
            <a:off x="611188" y="1989138"/>
            <a:ext cx="7993062" cy="3692525"/>
          </a:xfrm>
          <a:prstGeom prst="rect">
            <a:avLst/>
          </a:prstGeom>
          <a:noFill/>
          <a:ln w="9525">
            <a:noFill/>
            <a:miter lim="800000"/>
            <a:headEnd/>
            <a:tailEnd/>
          </a:ln>
        </p:spPr>
        <p:txBody>
          <a:bodyPr>
            <a:spAutoFit/>
          </a:bodyPr>
          <a:lstStyle/>
          <a:p>
            <a:pPr algn="just"/>
            <a:r>
              <a:rPr lang="ru-RU">
                <a:latin typeface="Constantia" pitchFamily="18" charset="0"/>
              </a:rPr>
              <a:t> </a:t>
            </a:r>
            <a:endParaRPr lang="ru-RU">
              <a:latin typeface="Times New Roman" pitchFamily="18" charset="0"/>
              <a:cs typeface="Times New Roman" pitchFamily="18" charset="0"/>
            </a:endParaRPr>
          </a:p>
          <a:p>
            <a:pPr algn="just"/>
            <a:r>
              <a:rPr lang="ru-RU" b="1">
                <a:latin typeface="Times New Roman" pitchFamily="18" charset="0"/>
                <a:cs typeface="Times New Roman" pitchFamily="18" charset="0"/>
              </a:rPr>
              <a:t>5 раздел. </a:t>
            </a:r>
            <a:r>
              <a:rPr lang="ru-RU">
                <a:latin typeface="Times New Roman" pitchFamily="18" charset="0"/>
                <a:cs typeface="Times New Roman" pitchFamily="18" charset="0"/>
              </a:rPr>
              <a:t>Воспитание ценностного отношения к прекрасному, формирование представлений об эстетических идеалах и ценностях.</a:t>
            </a:r>
          </a:p>
          <a:p>
            <a:pPr algn="just"/>
            <a:r>
              <a:rPr lang="ru-RU">
                <a:latin typeface="Times New Roman" pitchFamily="18" charset="0"/>
                <a:cs typeface="Times New Roman" pitchFamily="18" charset="0"/>
              </a:rPr>
              <a:t>Задачи: воспитание эстетического вкуса, развитие гармонии, красоты, духовного мира человека.</a:t>
            </a:r>
          </a:p>
          <a:p>
            <a:pPr algn="just"/>
            <a:r>
              <a:rPr lang="ru-RU">
                <a:latin typeface="Times New Roman" pitchFamily="18" charset="0"/>
                <a:cs typeface="Times New Roman" pitchFamily="18" charset="0"/>
              </a:rPr>
              <a:t>По данному разделу были проведены классные часы «Сделаем мир ярче», «Интересные вещи для дома»; выставки-конкурсы праздничных открыток к Дню Учителя, к Дню Матери, к Международному дню - 8 марта, к Дню защитника Отечества; выставка книг «Интересное вокруг нас»; операция «Мастерская глазами учащихся», «Изготовление работ – подарков для женщин (мам, бабушек)»; экскурсия к Новогодним красавицам; выставка - конкурс творческих работ, посвященных Дню города Курска; выставка-конкурс плакатов и рисунков «Пусть всегда будет солнце»</a:t>
            </a:r>
          </a:p>
        </p:txBody>
      </p:sp>
      <p:sp>
        <p:nvSpPr>
          <p:cNvPr id="4" name="Заголовок 1"/>
          <p:cNvSpPr>
            <a:spLocks noGrp="1"/>
          </p:cNvSpPr>
          <p:nvPr>
            <p:ph type="title"/>
          </p:nvPr>
        </p:nvSpPr>
        <p:spPr>
          <a:xfrm>
            <a:off x="251520" y="704088"/>
            <a:ext cx="8511480" cy="1716800"/>
          </a:xfrm>
        </p:spPr>
        <p:txBody>
          <a:bodyPr>
            <a:normAutofit fontScale="90000"/>
          </a:bodyPr>
          <a:lstStyle/>
          <a:p>
            <a:pPr fontAlgn="auto">
              <a:spcAft>
                <a:spcPts val="0"/>
              </a:spcAft>
              <a:defRPr/>
            </a:pPr>
            <a:r>
              <a:rPr lang="ru-RU" dirty="0" smtClean="0"/>
              <a:t/>
            </a:r>
            <a:br>
              <a:rPr lang="ru-RU" dirty="0" smtClean="0"/>
            </a:br>
            <a:r>
              <a:rPr lang="ru-RU" dirty="0"/>
              <a:t/>
            </a:r>
            <a:br>
              <a:rPr lang="ru-RU" dirty="0"/>
            </a:br>
            <a:r>
              <a:rPr lang="ru-RU" dirty="0" smtClean="0"/>
              <a:t/>
            </a:r>
            <a:br>
              <a:rPr lang="ru-RU" dirty="0" smtClean="0"/>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r>
            <a:br>
              <a:rPr lang="ru-RU" sz="5400" dirty="0" smtClean="0">
                <a:solidFill>
                  <a:schemeClr val="accent1">
                    <a:lumMod val="75000"/>
                  </a:schemeClr>
                </a:solidFill>
                <a:latin typeface="Times New Roman" panose="02020603050405020304" pitchFamily="18" charset="0"/>
                <a:cs typeface="Times New Roman" panose="02020603050405020304" pitchFamily="18" charset="0"/>
              </a:rPr>
            </a:br>
            <a:r>
              <a:rPr lang="ru-RU" sz="5400"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sz="4000" b="1" dirty="0" smtClean="0">
                <a:solidFill>
                  <a:schemeClr val="accent1">
                    <a:lumMod val="75000"/>
                  </a:schemeClr>
                </a:solidFill>
                <a:latin typeface="Times New Roman" panose="02020603050405020304" pitchFamily="18" charset="0"/>
                <a:cs typeface="Times New Roman" panose="02020603050405020304" pitchFamily="18" charset="0"/>
              </a:rPr>
              <a:t>Программа </a:t>
            </a:r>
            <a:r>
              <a:rPr lang="ru-RU" sz="4000" b="1" dirty="0">
                <a:solidFill>
                  <a:schemeClr val="accent1">
                    <a:lumMod val="75000"/>
                  </a:schemeClr>
                </a:solidFill>
                <a:latin typeface="Times New Roman" panose="02020603050405020304" pitchFamily="18" charset="0"/>
                <a:cs typeface="Times New Roman" panose="02020603050405020304" pitchFamily="18" charset="0"/>
              </a:rPr>
              <a:t>по воспитательной работе</a:t>
            </a:r>
            <a:r>
              <a:rPr lang="ru-RU" sz="4000" dirty="0">
                <a:solidFill>
                  <a:schemeClr val="accent1">
                    <a:lumMod val="75000"/>
                  </a:schemeClr>
                </a:solidFill>
                <a:latin typeface="Times New Roman" panose="02020603050405020304" pitchFamily="18" charset="0"/>
                <a:cs typeface="Times New Roman" panose="02020603050405020304" pitchFamily="18" charset="0"/>
              </a:rPr>
              <a:t> </a:t>
            </a:r>
            <a:r>
              <a:rPr lang="ru-RU" sz="5400" dirty="0">
                <a:solidFill>
                  <a:schemeClr val="accent1">
                    <a:lumMod val="75000"/>
                  </a:schemeClr>
                </a:solidFill>
                <a:latin typeface="Times New Roman" panose="02020603050405020304" pitchFamily="18" charset="0"/>
                <a:cs typeface="Times New Roman" panose="02020603050405020304" pitchFamily="18" charset="0"/>
              </a:rPr>
              <a:t/>
            </a:r>
            <a:br>
              <a:rPr lang="ru-RU" sz="5400" dirty="0">
                <a:solidFill>
                  <a:schemeClr val="accent1">
                    <a:lumMod val="75000"/>
                  </a:schemeClr>
                </a:solidFill>
                <a:latin typeface="Times New Roman" panose="02020603050405020304" pitchFamily="18" charset="0"/>
                <a:cs typeface="Times New Roman" panose="02020603050405020304" pitchFamily="18" charset="0"/>
              </a:rPr>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sz="3600" b="1" dirty="0" smtClean="0">
                <a:latin typeface="Times New Roman" panose="02020603050405020304" pitchFamily="18" charset="0"/>
                <a:cs typeface="Times New Roman" panose="02020603050405020304" pitchFamily="18" charset="0"/>
              </a:rPr>
              <a:t>Заключение</a:t>
            </a:r>
            <a:endParaRPr lang="ru-RU" sz="3600" b="1" dirty="0">
              <a:latin typeface="Times New Roman" panose="02020603050405020304" pitchFamily="18" charset="0"/>
              <a:cs typeface="Times New Roman" panose="02020603050405020304" pitchFamily="18" charset="0"/>
            </a:endParaRPr>
          </a:p>
        </p:txBody>
      </p:sp>
      <p:sp>
        <p:nvSpPr>
          <p:cNvPr id="25602" name="Прямоугольник 2"/>
          <p:cNvSpPr>
            <a:spLocks noChangeArrowheads="1"/>
          </p:cNvSpPr>
          <p:nvPr/>
        </p:nvSpPr>
        <p:spPr bwMode="auto">
          <a:xfrm>
            <a:off x="701675" y="2276475"/>
            <a:ext cx="7974013" cy="3170238"/>
          </a:xfrm>
          <a:prstGeom prst="rect">
            <a:avLst/>
          </a:prstGeom>
          <a:noFill/>
          <a:ln w="9525">
            <a:noFill/>
            <a:miter lim="800000"/>
            <a:headEnd/>
            <a:tailEnd/>
          </a:ln>
        </p:spPr>
        <p:txBody>
          <a:bodyPr>
            <a:spAutoFit/>
          </a:bodyPr>
          <a:lstStyle/>
          <a:p>
            <a:pPr algn="just"/>
            <a:r>
              <a:rPr lang="ru-RU" sz="2000">
                <a:latin typeface="Times New Roman" pitchFamily="18" charset="0"/>
                <a:cs typeface="Times New Roman" pitchFamily="18" charset="0"/>
              </a:rPr>
              <a:t>Роль духовно-нравственного воспитания детей с ограниченными возможностями здоровья (нарушениями интеллекта) является актуальной проблемой нашего общества, поскольку это способствует формированию духовного мира, профилактике правонарушений, созданию необходимых условий для проявления творческой индивидуальности каждого ученика. Нравственные качества такого ребенка, дают ему возможность органично вписаться в общество, расширяет возможности его дальнейшего профессионального выбора, формирует прилежание в труде, воспитывает трудолюбие и помогает плавно войти в социальную среду XXI века.</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descr="IMG-20230222-WA001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26626" name="Picture 3"/>
          <p:cNvPicPr>
            <a:picLocks noChangeAspect="1" noChangeArrowheads="1"/>
          </p:cNvPicPr>
          <p:nvPr/>
        </p:nvPicPr>
        <p:blipFill>
          <a:blip r:embed="rId2"/>
          <a:srcRect/>
          <a:stretch>
            <a:fillRect/>
          </a:stretch>
        </p:blipFill>
        <p:spPr bwMode="auto">
          <a:xfrm>
            <a:off x="484188" y="911225"/>
            <a:ext cx="7712075" cy="57832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HP-PC\Downloads\IMG-20230222-WA0012.jpg"/>
          <p:cNvPicPr>
            <a:picLocks noChangeAspect="1" noChangeArrowheads="1"/>
          </p:cNvPicPr>
          <p:nvPr/>
        </p:nvPicPr>
        <p:blipFill>
          <a:blip r:embed="rId2"/>
          <a:srcRect/>
          <a:stretch>
            <a:fillRect/>
          </a:stretch>
        </p:blipFill>
        <p:spPr bwMode="auto">
          <a:xfrm>
            <a:off x="936625" y="908050"/>
            <a:ext cx="3311525" cy="53260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1116013" y="692150"/>
            <a:ext cx="6713537" cy="6049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l="30824"/>
          <a:stretch>
            <a:fillRect/>
          </a:stretch>
        </p:blipFill>
        <p:spPr bwMode="auto">
          <a:xfrm>
            <a:off x="1476375" y="620713"/>
            <a:ext cx="6335713" cy="59674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1187450" y="765175"/>
            <a:ext cx="6823075" cy="57102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1476375" y="836613"/>
            <a:ext cx="6145213" cy="5689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3"/>
          <p:cNvSpPr>
            <a:spLocks noGrp="1"/>
          </p:cNvSpPr>
          <p:nvPr>
            <p:ph type="title"/>
          </p:nvPr>
        </p:nvSpPr>
        <p:spPr/>
        <p:txBody>
          <a:bodyPr/>
          <a:lstStyle/>
          <a:p>
            <a:pPr algn="ctr"/>
            <a:r>
              <a:rPr lang="ru-RU" sz="3600" b="1" smtClean="0">
                <a:latin typeface="Times New Roman" pitchFamily="18" charset="0"/>
                <a:cs typeface="Times New Roman" pitchFamily="18" charset="0"/>
              </a:rPr>
              <a:t>Актуальность</a:t>
            </a:r>
            <a:br>
              <a:rPr lang="ru-RU" sz="3600" b="1" smtClean="0">
                <a:latin typeface="Times New Roman" pitchFamily="18" charset="0"/>
                <a:cs typeface="Times New Roman" pitchFamily="18" charset="0"/>
              </a:rPr>
            </a:br>
            <a:endParaRPr lang="ru-RU" sz="3600" b="1" smtClean="0">
              <a:latin typeface="Times New Roman" pitchFamily="18" charset="0"/>
              <a:cs typeface="Times New Roman" pitchFamily="18" charset="0"/>
            </a:endParaRPr>
          </a:p>
        </p:txBody>
      </p:sp>
      <p:sp>
        <p:nvSpPr>
          <p:cNvPr id="14338" name="Содержимое 4"/>
          <p:cNvSpPr>
            <a:spLocks noGrp="1"/>
          </p:cNvSpPr>
          <p:nvPr>
            <p:ph idx="1"/>
          </p:nvPr>
        </p:nvSpPr>
        <p:spPr>
          <a:xfrm>
            <a:off x="468313" y="1196975"/>
            <a:ext cx="8229600" cy="5468938"/>
          </a:xfrm>
        </p:spPr>
        <p:txBody>
          <a:bodyPr/>
          <a:lstStyle/>
          <a:p>
            <a:pPr marL="0" indent="0">
              <a:buFont typeface="Wingdings 2" pitchFamily="18" charset="2"/>
              <a:buNone/>
            </a:pPr>
            <a:r>
              <a:rPr lang="ru-RU" sz="2400" smtClean="0">
                <a:latin typeface="Times New Roman" pitchFamily="18" charset="0"/>
                <a:cs typeface="Times New Roman" pitchFamily="18" charset="0"/>
              </a:rPr>
              <a:t>В современном обществе идеал современного человека – это человек деятельный и компетентный. Деятельность и компетентность зависит от знаний, но кроме «академических» знаний важны «жизненные знания», и особенно они нужны людям с ограниченными возможностями здоровья.</a:t>
            </a:r>
          </a:p>
          <a:p>
            <a:pPr marL="0" indent="0">
              <a:buFont typeface="Wingdings 2" pitchFamily="18" charset="2"/>
              <a:buNone/>
            </a:pPr>
            <a:r>
              <a:rPr lang="ru-RU" sz="2400" smtClean="0">
                <a:latin typeface="Times New Roman" pitchFamily="18" charset="0"/>
                <a:cs typeface="Times New Roman" pitchFamily="18" charset="0"/>
              </a:rPr>
              <a:t>Школа для детей с ограниченными возможностями здоровья — мощный социокультурный фактор в процессе воспитания человека. Воспитание для детей с проблемами здоровья рассматривается как целенаправленное развитие каждого растущего человека, совершенствование нравственных и творческих сил этого человека. Целенаправленное формирование личности человека предполагает её развитие в соответствии с индивидуальными физиологическими и психологическими способностями.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algn="ctr"/>
            <a:r>
              <a:rPr lang="ru-RU" sz="3600" b="1" smtClean="0">
                <a:latin typeface="Times New Roman" pitchFamily="18" charset="0"/>
                <a:cs typeface="Times New Roman" pitchFamily="18" charset="0"/>
              </a:rPr>
              <a:t>Актуальность</a:t>
            </a:r>
            <a:endParaRPr lang="ru-RU" sz="3600" smtClean="0"/>
          </a:p>
        </p:txBody>
      </p:sp>
      <p:sp>
        <p:nvSpPr>
          <p:cNvPr id="3" name="Объект 2"/>
          <p:cNvSpPr>
            <a:spLocks noGrp="1"/>
          </p:cNvSpPr>
          <p:nvPr>
            <p:ph idx="1"/>
          </p:nvPr>
        </p:nvSpPr>
        <p:spPr/>
        <p:txBody>
          <a:bodyPr>
            <a:normAutofit/>
          </a:bodyPr>
          <a:lstStyle/>
          <a:p>
            <a:pPr marL="0" indent="0" algn="just" fontAlgn="auto">
              <a:spcAft>
                <a:spcPts val="0"/>
              </a:spcAft>
              <a:buClr>
                <a:schemeClr val="accent3"/>
              </a:buClr>
              <a:buFont typeface="Wingdings 2"/>
              <a:buNone/>
              <a:defRPr/>
            </a:pPr>
            <a:r>
              <a:rPr lang="ru-RU" sz="2400" dirty="0">
                <a:latin typeface="Times New Roman" panose="02020603050405020304" pitchFamily="18" charset="0"/>
                <a:cs typeface="Times New Roman" panose="02020603050405020304" pitchFamily="18" charset="0"/>
              </a:rPr>
              <a:t>Особенно актуален этот процесс для детей с ограниченными возможностями здоровья, так как именно они находятся в наиболее сложных социальных условиях и нуждаются в воспитании таких личностных качеств, которые помогли бы им сформировать устойчивую жизненную позицию, занять равноправное место в обществе, жить полноценной духовной жизнью</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3"/>
          <p:cNvSpPr>
            <a:spLocks noGrp="1"/>
          </p:cNvSpPr>
          <p:nvPr>
            <p:ph type="title"/>
          </p:nvPr>
        </p:nvSpPr>
        <p:spPr>
          <a:xfrm>
            <a:off x="395288" y="188913"/>
            <a:ext cx="8229600" cy="1079500"/>
          </a:xfrm>
        </p:spPr>
        <p:txBody>
          <a:bodyPr/>
          <a:lstStyle/>
          <a:p>
            <a:pPr algn="ctr"/>
            <a:r>
              <a:rPr lang="ru-RU" sz="3600" b="1" smtClean="0">
                <a:latin typeface="Times New Roman" pitchFamily="18" charset="0"/>
                <a:cs typeface="Times New Roman" pitchFamily="18" charset="0"/>
              </a:rPr>
              <a:t/>
            </a:r>
            <a:br>
              <a:rPr lang="ru-RU" sz="3600" b="1" smtClean="0">
                <a:latin typeface="Times New Roman" pitchFamily="18" charset="0"/>
                <a:cs typeface="Times New Roman" pitchFamily="18" charset="0"/>
              </a:rPr>
            </a:br>
            <a:r>
              <a:rPr lang="ru-RU" sz="3600" b="1" smtClean="0">
                <a:latin typeface="Times New Roman" pitchFamily="18" charset="0"/>
                <a:cs typeface="Times New Roman" pitchFamily="18" charset="0"/>
              </a:rPr>
              <a:t/>
            </a:r>
            <a:br>
              <a:rPr lang="ru-RU" sz="3600" b="1" smtClean="0">
                <a:latin typeface="Times New Roman" pitchFamily="18" charset="0"/>
                <a:cs typeface="Times New Roman" pitchFamily="18" charset="0"/>
              </a:rPr>
            </a:br>
            <a:r>
              <a:rPr lang="ru-RU" sz="3600" b="1" smtClean="0">
                <a:latin typeface="Times New Roman" pitchFamily="18" charset="0"/>
                <a:cs typeface="Times New Roman" pitchFamily="18" charset="0"/>
              </a:rPr>
              <a:t>Принципы воспитания в коррекционной школе</a:t>
            </a:r>
            <a:endParaRPr lang="ru-RU" sz="3200" b="1" smtClean="0">
              <a:latin typeface="Times New Roman" pitchFamily="18" charset="0"/>
              <a:cs typeface="Times New Roman" pitchFamily="18" charset="0"/>
            </a:endParaRPr>
          </a:p>
        </p:txBody>
      </p:sp>
      <p:sp>
        <p:nvSpPr>
          <p:cNvPr id="5" name="Содержимое 4"/>
          <p:cNvSpPr>
            <a:spLocks noGrp="1"/>
          </p:cNvSpPr>
          <p:nvPr>
            <p:ph idx="1"/>
          </p:nvPr>
        </p:nvSpPr>
        <p:spPr>
          <a:xfrm>
            <a:off x="449263" y="1860550"/>
            <a:ext cx="8229600" cy="4389438"/>
          </a:xfrm>
        </p:spPr>
        <p:txBody>
          <a:bodyPr>
            <a:normAutofit fontScale="92500" lnSpcReduction="10000"/>
          </a:bodyPr>
          <a:lstStyle/>
          <a:p>
            <a:pPr marL="0" indent="0" fontAlgn="auto">
              <a:spcAft>
                <a:spcPts val="0"/>
              </a:spcAft>
              <a:buClr>
                <a:schemeClr val="accent3"/>
              </a:buClr>
              <a:buFont typeface="Wingdings 2"/>
              <a:buNone/>
              <a:defRPr/>
            </a:pPr>
            <a:r>
              <a:rPr lang="ru-RU" dirty="0">
                <a:latin typeface="Times New Roman" panose="02020603050405020304" pitchFamily="18" charset="0"/>
                <a:cs typeface="Times New Roman" panose="02020603050405020304" pitchFamily="18" charset="0"/>
              </a:rPr>
              <a:t>1) уважение к личности ребенка;</a:t>
            </a:r>
          </a:p>
          <a:p>
            <a:pPr marL="0" indent="0" fontAlgn="auto">
              <a:spcAft>
                <a:spcPts val="0"/>
              </a:spcAft>
              <a:buClr>
                <a:schemeClr val="accent3"/>
              </a:buClr>
              <a:buFont typeface="Wingdings 2"/>
              <a:buNone/>
              <a:defRPr/>
            </a:pPr>
            <a:r>
              <a:rPr lang="ru-RU" dirty="0">
                <a:latin typeface="Times New Roman" panose="02020603050405020304" pitchFamily="18" charset="0"/>
                <a:cs typeface="Times New Roman" panose="02020603050405020304" pitchFamily="18" charset="0"/>
              </a:rPr>
              <a:t>2)</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единство обучения и воспитания в процессе исправления недостатков психофизического развития;</a:t>
            </a:r>
          </a:p>
          <a:p>
            <a:pPr marL="0" indent="0" fontAlgn="auto">
              <a:spcAft>
                <a:spcPts val="0"/>
              </a:spcAft>
              <a:buClr>
                <a:schemeClr val="accent3"/>
              </a:buClr>
              <a:buFont typeface="Wingdings 2"/>
              <a:buNone/>
              <a:defRPr/>
            </a:pPr>
            <a:r>
              <a:rPr lang="ru-RU" dirty="0">
                <a:latin typeface="Times New Roman" panose="02020603050405020304" pitchFamily="18" charset="0"/>
                <a:cs typeface="Times New Roman" panose="02020603050405020304" pitchFamily="18" charset="0"/>
              </a:rPr>
              <a:t>3) доступность воспитания – организация воспитательного процесса на уровне реальных возможностях детей;</a:t>
            </a:r>
          </a:p>
          <a:p>
            <a:pPr marL="0" indent="0" fontAlgn="auto">
              <a:spcAft>
                <a:spcPts val="0"/>
              </a:spcAft>
              <a:buClr>
                <a:schemeClr val="accent3"/>
              </a:buClr>
              <a:buFont typeface="Wingdings 2"/>
              <a:buNone/>
              <a:defRPr/>
            </a:pPr>
            <a:r>
              <a:rPr lang="ru-RU" dirty="0">
                <a:latin typeface="Times New Roman" panose="02020603050405020304" pitchFamily="18" charset="0"/>
                <a:cs typeface="Times New Roman" panose="02020603050405020304" pitchFamily="18" charset="0"/>
              </a:rPr>
              <a:t>4) индивидуальный и </a:t>
            </a:r>
            <a:r>
              <a:rPr lang="ru-RU" dirty="0" smtClean="0">
                <a:solidFill>
                  <a:schemeClr val="tx1">
                    <a:lumMod val="85000"/>
                    <a:lumOff val="15000"/>
                  </a:schemeClr>
                </a:solidFill>
                <a:latin typeface="Times New Roman" panose="02020603050405020304" pitchFamily="18" charset="0"/>
                <a:cs typeface="Times New Roman" panose="02020603050405020304" pitchFamily="18" charset="0"/>
              </a:rPr>
              <a:t>дифференцированный </a:t>
            </a:r>
            <a:r>
              <a:rPr lang="ru-RU" dirty="0">
                <a:solidFill>
                  <a:schemeClr val="tx1">
                    <a:lumMod val="85000"/>
                    <a:lumOff val="15000"/>
                  </a:schemeClr>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подход в воспитании - всестороннее изучение личности детей и определение воспитательного воздействия с учетом выявленных индивидуально-типологических особенностей детей;</a:t>
            </a:r>
          </a:p>
          <a:p>
            <a:pPr marL="0" indent="0" fontAlgn="auto">
              <a:spcAft>
                <a:spcPts val="0"/>
              </a:spcAft>
              <a:buClr>
                <a:schemeClr val="accent3"/>
              </a:buClr>
              <a:buFont typeface="Wingdings 2"/>
              <a:buNone/>
              <a:defRPr/>
            </a:pPr>
            <a:r>
              <a:rPr lang="ru-RU" dirty="0">
                <a:latin typeface="Times New Roman" panose="02020603050405020304" pitchFamily="18" charset="0"/>
                <a:cs typeface="Times New Roman" panose="02020603050405020304" pitchFamily="18" charset="0"/>
              </a:rPr>
              <a:t>5) воспитание в труде.</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одзаголовок 2"/>
          <p:cNvSpPr>
            <a:spLocks noGrp="1"/>
          </p:cNvSpPr>
          <p:nvPr>
            <p:ph type="subTitle" idx="4294967295"/>
          </p:nvPr>
        </p:nvSpPr>
        <p:spPr>
          <a:xfrm>
            <a:off x="900113" y="2205038"/>
            <a:ext cx="7704137" cy="4295775"/>
          </a:xfrm>
        </p:spPr>
        <p:txBody>
          <a:bodyPr/>
          <a:lstStyle/>
          <a:p>
            <a:pPr marL="0" indent="0" algn="ctr">
              <a:buFont typeface="Wingdings 2" pitchFamily="18" charset="2"/>
              <a:buNone/>
            </a:pPr>
            <a:r>
              <a:rPr lang="ru-RU" smtClean="0"/>
              <a:t> </a:t>
            </a:r>
            <a:r>
              <a:rPr lang="ru-RU" smtClean="0">
                <a:latin typeface="Times New Roman" pitchFamily="18" charset="0"/>
                <a:cs typeface="Times New Roman" pitchFamily="18" charset="0"/>
              </a:rPr>
              <a:t>сформировать человека, наделить его определенным комплексом качеств, которые позволят ему благополучно существовать в современном мире</a:t>
            </a:r>
          </a:p>
        </p:txBody>
      </p:sp>
      <p:sp>
        <p:nvSpPr>
          <p:cNvPr id="17410" name="Заголовок 3"/>
          <p:cNvSpPr txBox="1">
            <a:spLocks/>
          </p:cNvSpPr>
          <p:nvPr/>
        </p:nvSpPr>
        <p:spPr bwMode="auto">
          <a:xfrm>
            <a:off x="395288" y="728663"/>
            <a:ext cx="8229600" cy="971550"/>
          </a:xfrm>
          <a:prstGeom prst="rect">
            <a:avLst/>
          </a:prstGeom>
          <a:noFill/>
          <a:ln w="9525">
            <a:noFill/>
            <a:miter lim="800000"/>
            <a:headEnd/>
            <a:tailEnd/>
          </a:ln>
        </p:spPr>
        <p:txBody>
          <a:bodyPr/>
          <a:lstStyle/>
          <a:p>
            <a:pPr algn="ctr"/>
            <a:r>
              <a:rPr lang="ru-RU" sz="3600" b="1">
                <a:solidFill>
                  <a:schemeClr val="tx2"/>
                </a:solidFill>
                <a:latin typeface="Times New Roman" pitchFamily="18" charset="0"/>
                <a:cs typeface="Times New Roman" pitchFamily="18" charset="0"/>
              </a:rPr>
              <a:t>Цель</a:t>
            </a:r>
          </a:p>
          <a:p>
            <a:pPr algn="ctr"/>
            <a:r>
              <a:rPr lang="ru-RU" sz="3200" b="1">
                <a:solidFill>
                  <a:schemeClr val="tx2"/>
                </a:solidFill>
                <a:latin typeface="Times New Roman" pitchFamily="18" charset="0"/>
                <a:cs typeface="Times New Roman" pitchFamily="18" charset="0"/>
              </a:rPr>
              <a:t>образовательного учреждения</a:t>
            </a:r>
            <a:r>
              <a:rPr lang="ru-RU" sz="3200">
                <a:solidFill>
                  <a:schemeClr val="tx2"/>
                </a:solidFill>
                <a:latin typeface="Calibri" pitchFamily="34" charset="0"/>
              </a:rPr>
              <a:t> </a:t>
            </a:r>
            <a:r>
              <a:rPr lang="ru-RU" sz="3600" b="1">
                <a:solidFill>
                  <a:schemeClr val="tx2"/>
                </a:solidFill>
                <a:latin typeface="Times New Roman" pitchFamily="18" charset="0"/>
                <a:cs typeface="Times New Roman" pitchFamily="18" charset="0"/>
              </a:rPr>
              <a:t/>
            </a:r>
            <a:br>
              <a:rPr lang="ru-RU" sz="3600" b="1">
                <a:solidFill>
                  <a:schemeClr val="tx2"/>
                </a:solidFill>
                <a:latin typeface="Times New Roman" pitchFamily="18" charset="0"/>
                <a:cs typeface="Times New Roman" pitchFamily="18" charset="0"/>
              </a:rPr>
            </a:br>
            <a:r>
              <a:rPr lang="ru-RU" sz="3600" b="1">
                <a:solidFill>
                  <a:schemeClr val="tx2"/>
                </a:solidFill>
                <a:latin typeface="Times New Roman" pitchFamily="18" charset="0"/>
                <a:cs typeface="Times New Roman" pitchFamily="18" charset="0"/>
              </a:rPr>
              <a:t/>
            </a:r>
            <a:br>
              <a:rPr lang="ru-RU" sz="3600" b="1">
                <a:solidFill>
                  <a:schemeClr val="tx2"/>
                </a:solidFill>
                <a:latin typeface="Times New Roman" pitchFamily="18" charset="0"/>
                <a:cs typeface="Times New Roman" pitchFamily="18" charset="0"/>
              </a:rPr>
            </a:br>
            <a:endParaRPr lang="ru-RU" sz="3200" b="1">
              <a:solidFill>
                <a:schemeClr val="tx2"/>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sz="3600" b="1" dirty="0">
                <a:latin typeface="Times New Roman" panose="02020603050405020304" pitchFamily="18" charset="0"/>
                <a:cs typeface="Times New Roman" panose="02020603050405020304" pitchFamily="18" charset="0"/>
              </a:rPr>
              <a:t>Основная задача </a:t>
            </a:r>
          </a:p>
        </p:txBody>
      </p:sp>
      <p:sp>
        <p:nvSpPr>
          <p:cNvPr id="18434" name="Прямоугольник 2"/>
          <p:cNvSpPr>
            <a:spLocks noChangeArrowheads="1"/>
          </p:cNvSpPr>
          <p:nvPr/>
        </p:nvSpPr>
        <p:spPr bwMode="auto">
          <a:xfrm>
            <a:off x="1258888" y="2133600"/>
            <a:ext cx="6697662" cy="4400550"/>
          </a:xfrm>
          <a:prstGeom prst="rect">
            <a:avLst/>
          </a:prstGeom>
          <a:noFill/>
          <a:ln w="9525">
            <a:noFill/>
            <a:miter lim="800000"/>
            <a:headEnd/>
            <a:tailEnd/>
          </a:ln>
        </p:spPr>
        <p:txBody>
          <a:bodyPr>
            <a:spAutoFit/>
          </a:bodyPr>
          <a:lstStyle/>
          <a:p>
            <a:r>
              <a:rPr lang="ru-RU" sz="2800">
                <a:latin typeface="Times New Roman" pitchFamily="18" charset="0"/>
                <a:cs typeface="Times New Roman" pitchFamily="18" charset="0"/>
              </a:rPr>
              <a:t>Успешная социальная адаптация детей в обществе, формирование у проблемного ребенка социально - нравственного опыта</a:t>
            </a:r>
          </a:p>
          <a:p>
            <a:endParaRPr lang="ru-RU" sz="2800">
              <a:latin typeface="Times New Roman" pitchFamily="18" charset="0"/>
              <a:cs typeface="Times New Roman" pitchFamily="18" charset="0"/>
            </a:endParaRPr>
          </a:p>
          <a:p>
            <a:pPr algn="just"/>
            <a:r>
              <a:rPr lang="ru-RU" sz="2800">
                <a:latin typeface="Times New Roman" pitchFamily="18" charset="0"/>
                <a:cs typeface="Times New Roman" pitchFamily="18" charset="0"/>
              </a:rPr>
              <a:t>На школу возлагается огромная роль в решении проблем духовно-нравственного воспитания.</a:t>
            </a:r>
          </a:p>
          <a:p>
            <a:pPr algn="just"/>
            <a:r>
              <a:rPr lang="ru-RU" sz="2800">
                <a:latin typeface="Times New Roman" pitchFamily="18" charset="0"/>
                <a:cs typeface="Times New Roman" pitchFamily="18" charset="0"/>
              </a:rPr>
              <a:t>Духовность и нравственность – вечные ценностные ориентиры.</a:t>
            </a:r>
          </a:p>
          <a:p>
            <a:endParaRPr lang="ru-RU" sz="280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algn="ctr"/>
            <a:r>
              <a:rPr lang="ru-RU" sz="3600" b="1" smtClean="0">
                <a:latin typeface="Times New Roman" pitchFamily="18" charset="0"/>
                <a:cs typeface="Times New Roman" pitchFamily="18" charset="0"/>
              </a:rPr>
              <a:t>Особенности формирования нравственных качеств у  детей  с ОВЗ</a:t>
            </a:r>
            <a:endParaRPr lang="ru-RU" sz="3600" smtClean="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marL="0" indent="0" algn="just" fontAlgn="auto">
              <a:spcAft>
                <a:spcPts val="0"/>
              </a:spcAft>
              <a:buClr>
                <a:schemeClr val="accent3"/>
              </a:buClr>
              <a:buFont typeface="Wingdings 2"/>
              <a:buNone/>
              <a:defRPr/>
            </a:pPr>
            <a:r>
              <a:rPr lang="ru-RU" dirty="0">
                <a:latin typeface="Times New Roman" panose="02020603050405020304" pitchFamily="18" charset="0"/>
                <a:cs typeface="Times New Roman" panose="02020603050405020304" pitchFamily="18" charset="0"/>
              </a:rPr>
              <a:t>Дети с ограниченными возможностями здоровья в связи со свойственной им неразвитостью мышления, слабостью усвоения общих понятий и закономерностей сравнительно поздно начинают разбираться в вопросах общественного устройства, в понятиях морали и нравственности.</a:t>
            </a:r>
          </a:p>
          <a:p>
            <a:pPr marL="0" indent="0" algn="just" fontAlgn="auto">
              <a:spcAft>
                <a:spcPts val="0"/>
              </a:spcAft>
              <a:buClr>
                <a:schemeClr val="accent3"/>
              </a:buClr>
              <a:buFont typeface="Wingdings 2"/>
              <a:buNone/>
              <a:defRPr/>
            </a:pPr>
            <a:r>
              <a:rPr lang="ru-RU" dirty="0">
                <a:latin typeface="Times New Roman" panose="02020603050405020304" pitchFamily="18" charset="0"/>
                <a:cs typeface="Times New Roman" panose="02020603050405020304" pitchFamily="18" charset="0"/>
              </a:rPr>
              <a:t>У детей с интеллектуальными нарушениями с опозданием и с трудом формируются высшие духовные чувства: совесть, чувство долга, ответственность и прочие. Поэтому для детей с особыми образовательными потребностями необходима специальная воспитательная работа. </a:t>
            </a:r>
            <a:endParaRPr lang="ru-RU" dirty="0" smtClean="0">
              <a:latin typeface="Times New Roman" panose="02020603050405020304" pitchFamily="18" charset="0"/>
              <a:cs typeface="Times New Roman" panose="02020603050405020304" pitchFamily="18" charset="0"/>
            </a:endParaRPr>
          </a:p>
          <a:p>
            <a:pPr marL="0" indent="0" algn="just" fontAlgn="auto">
              <a:spcAft>
                <a:spcPts val="0"/>
              </a:spcAft>
              <a:buClr>
                <a:schemeClr val="accent3"/>
              </a:buClr>
              <a:buFont typeface="Wingdings 2"/>
              <a:buNone/>
              <a:defRPr/>
            </a:pPr>
            <a:r>
              <a:rPr lang="ru-RU" dirty="0" smtClean="0">
                <a:latin typeface="Times New Roman" panose="02020603050405020304" pitchFamily="18" charset="0"/>
                <a:cs typeface="Times New Roman" panose="02020603050405020304" pitchFamily="18" charset="0"/>
              </a:rPr>
              <a:t>Если </a:t>
            </a:r>
            <a:r>
              <a:rPr lang="ru-RU" dirty="0">
                <a:latin typeface="Times New Roman" panose="02020603050405020304" pitchFamily="18" charset="0"/>
                <a:cs typeface="Times New Roman" panose="02020603050405020304" pitchFamily="18" charset="0"/>
              </a:rPr>
              <a:t>не будет соответствующего воспитания, то место высших чувств по мере развития ребенка будут стихийно занимать элементарные потребности и эмоции.</a:t>
            </a:r>
          </a:p>
          <a:p>
            <a:pPr marL="274320" indent="-274320" fontAlgn="auto">
              <a:spcAft>
                <a:spcPts val="0"/>
              </a:spcAft>
              <a:buClr>
                <a:schemeClr val="accent3"/>
              </a:buClr>
              <a:buFont typeface="Wingdings 2"/>
              <a:buChar char=""/>
              <a:defRPr/>
            </a:pP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05800" cy="1224136"/>
          </a:xfrm>
        </p:spPr>
        <p:txBody>
          <a:bodyPr/>
          <a:lstStyle/>
          <a:p>
            <a:pPr fontAlgn="auto">
              <a:spcAft>
                <a:spcPts val="0"/>
              </a:spcAft>
              <a:defRPr/>
            </a:pPr>
            <a:r>
              <a:rPr lang="ru-RU" sz="3600" b="1" dirty="0">
                <a:latin typeface="Times New Roman" panose="02020603050405020304" pitchFamily="18" charset="0"/>
                <a:cs typeface="Times New Roman" panose="02020603050405020304" pitchFamily="18" charset="0"/>
              </a:rPr>
              <a:t>Программа по воспитательной работе</a:t>
            </a:r>
            <a:r>
              <a:rPr lang="ru-RU" sz="3600" dirty="0">
                <a:latin typeface="Times New Roman" panose="02020603050405020304" pitchFamily="18" charset="0"/>
                <a:cs typeface="Times New Roman" panose="02020603050405020304" pitchFamily="18" charset="0"/>
              </a:rPr>
              <a:t> </a:t>
            </a:r>
          </a:p>
        </p:txBody>
      </p:sp>
      <p:sp>
        <p:nvSpPr>
          <p:cNvPr id="20482" name="Прямоугольник 2"/>
          <p:cNvSpPr>
            <a:spLocks noChangeArrowheads="1"/>
          </p:cNvSpPr>
          <p:nvPr/>
        </p:nvSpPr>
        <p:spPr bwMode="auto">
          <a:xfrm>
            <a:off x="250825" y="1268413"/>
            <a:ext cx="8893175" cy="5262562"/>
          </a:xfrm>
          <a:prstGeom prst="rect">
            <a:avLst/>
          </a:prstGeom>
          <a:noFill/>
          <a:ln w="9525">
            <a:noFill/>
            <a:miter lim="800000"/>
            <a:headEnd/>
            <a:tailEnd/>
          </a:ln>
        </p:spPr>
        <p:txBody>
          <a:bodyPr>
            <a:spAutoFit/>
          </a:bodyPr>
          <a:lstStyle/>
          <a:p>
            <a:endParaRPr lang="ru-RU" b="1">
              <a:latin typeface="Constantia" pitchFamily="18" charset="0"/>
            </a:endParaRPr>
          </a:p>
          <a:p>
            <a:r>
              <a:rPr lang="ru-RU" sz="2000" b="1">
                <a:latin typeface="Times New Roman" pitchFamily="18" charset="0"/>
                <a:cs typeface="Times New Roman" pitchFamily="18" charset="0"/>
              </a:rPr>
              <a:t>1 раздел.</a:t>
            </a:r>
            <a:r>
              <a:rPr lang="ru-RU" sz="2000">
                <a:latin typeface="Times New Roman" pitchFamily="18" charset="0"/>
                <a:cs typeface="Times New Roman" pitchFamily="18" charset="0"/>
              </a:rPr>
              <a:t> Формирование осознанного отношения к семье, к собственному здоровью и формирование представлений о здоровом образе жизни.</a:t>
            </a:r>
          </a:p>
          <a:p>
            <a:r>
              <a:rPr lang="ru-RU" sz="2000">
                <a:latin typeface="Times New Roman" pitchFamily="18" charset="0"/>
                <a:cs typeface="Times New Roman" pitchFamily="18" charset="0"/>
              </a:rPr>
              <a:t>Задачи: воспитание любви и уважения к своей семье, родным, друзьям и близким людям; уважать родителей, заботиться о младших и старших братьях и сестрах; ознакомление с немедицинскими средствами профилактики и лечения простудных и других часто встречающихся заболеваний и стремление к здоровому образу жизни, осознанного отношения к собственному здоровью и уважения интересов окружающих.</a:t>
            </a:r>
          </a:p>
          <a:p>
            <a:r>
              <a:rPr lang="ru-RU" sz="2000">
                <a:latin typeface="Times New Roman" pitchFamily="18" charset="0"/>
                <a:cs typeface="Times New Roman" pitchFamily="18" charset="0"/>
              </a:rPr>
              <a:t>По данному разделу были проведены классные часы «Моя семья – моё богатство», «Познакомимся с режимом дня», «Путешествие в страну «Здоровье», «Скажи: «НЕТ- вредным привычкам!», «Урок здоровья», «Вред курения», участие в спортивных спартакиадах «Спорт нам поможет силы умножить», беседа «ЛФК-залог здорового образа жизни», «Внешний вид и здоровье ученика» с приглашением медицинского работника школы, выставка плакатов «Мы за здоровый образ жизни»</a:t>
            </a:r>
          </a:p>
          <a:p>
            <a:r>
              <a:rPr lang="ru-RU">
                <a:latin typeface="Times New Roman" pitchFamily="18" charset="0"/>
                <a:cs typeface="Times New Roman"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
            </a:r>
            <a:br>
              <a:rPr lang="ru-RU" dirty="0" smtClean="0"/>
            </a:br>
            <a:endParaRPr lang="ru-RU" dirty="0"/>
          </a:p>
        </p:txBody>
      </p:sp>
      <p:sp>
        <p:nvSpPr>
          <p:cNvPr id="21506" name="Прямоугольник 2"/>
          <p:cNvSpPr>
            <a:spLocks noChangeArrowheads="1"/>
          </p:cNvSpPr>
          <p:nvPr/>
        </p:nvSpPr>
        <p:spPr bwMode="auto">
          <a:xfrm>
            <a:off x="827088" y="1720850"/>
            <a:ext cx="7848600" cy="2586038"/>
          </a:xfrm>
          <a:prstGeom prst="rect">
            <a:avLst/>
          </a:prstGeom>
          <a:noFill/>
          <a:ln w="9525">
            <a:noFill/>
            <a:miter lim="800000"/>
            <a:headEnd/>
            <a:tailEnd/>
          </a:ln>
        </p:spPr>
        <p:txBody>
          <a:bodyPr>
            <a:spAutoFit/>
          </a:bodyPr>
          <a:lstStyle/>
          <a:p>
            <a:endParaRPr lang="ru-RU" b="1">
              <a:latin typeface="Times New Roman" pitchFamily="18" charset="0"/>
              <a:cs typeface="Times New Roman" pitchFamily="18" charset="0"/>
            </a:endParaRPr>
          </a:p>
          <a:p>
            <a:endParaRPr lang="ru-RU" b="1">
              <a:latin typeface="Times New Roman" pitchFamily="18" charset="0"/>
              <a:cs typeface="Times New Roman" pitchFamily="18" charset="0"/>
            </a:endParaRPr>
          </a:p>
          <a:p>
            <a:r>
              <a:rPr lang="ru-RU" b="1">
                <a:latin typeface="Times New Roman" pitchFamily="18" charset="0"/>
                <a:cs typeface="Times New Roman" pitchFamily="18" charset="0"/>
              </a:rPr>
              <a:t>2 раздел.</a:t>
            </a:r>
            <a:r>
              <a:rPr lang="ru-RU">
                <a:latin typeface="Times New Roman" pitchFamily="18" charset="0"/>
                <a:cs typeface="Times New Roman" pitchFamily="18" charset="0"/>
              </a:rPr>
              <a:t> Воспитание бережного отношения к окружающей среде, природе родного края и планете Земля.</a:t>
            </a:r>
          </a:p>
          <a:p>
            <a:r>
              <a:rPr lang="ru-RU">
                <a:latin typeface="Times New Roman" pitchFamily="18" charset="0"/>
                <a:cs typeface="Times New Roman" pitchFamily="18" charset="0"/>
              </a:rPr>
              <a:t>Задачи: воспитание потребности в охране природы родного края, формирование чувства гордости понятием «Я - курянин».</a:t>
            </a:r>
          </a:p>
          <a:p>
            <a:r>
              <a:rPr lang="ru-RU">
                <a:latin typeface="Times New Roman" pitchFamily="18" charset="0"/>
                <a:cs typeface="Times New Roman" pitchFamily="18" charset="0"/>
              </a:rPr>
              <a:t>По данному разделу были проведены классные часы «Мой край – моя маленькая Родина», «Живой мир Курской земли», «Час экологии», выставка поделок из природного материала.</a:t>
            </a:r>
          </a:p>
        </p:txBody>
      </p:sp>
      <p:sp>
        <p:nvSpPr>
          <p:cNvPr id="4" name="Прямоугольник 3"/>
          <p:cNvSpPr/>
          <p:nvPr/>
        </p:nvSpPr>
        <p:spPr>
          <a:xfrm>
            <a:off x="539750" y="836613"/>
            <a:ext cx="8135938" cy="646112"/>
          </a:xfrm>
          <a:prstGeom prst="rect">
            <a:avLst/>
          </a:prstGeom>
        </p:spPr>
        <p:txBody>
          <a:bodyPr>
            <a:spAutoFit/>
          </a:bodyPr>
          <a:lstStyle/>
          <a:p>
            <a:pPr algn="just" fontAlgn="auto">
              <a:spcBef>
                <a:spcPts val="0"/>
              </a:spcBef>
              <a:spcAft>
                <a:spcPts val="0"/>
              </a:spcAft>
              <a:defRPr/>
            </a:pPr>
            <a:r>
              <a:rPr lang="ru-RU" sz="3600" b="1" dirty="0">
                <a:solidFill>
                  <a:schemeClr val="accent1">
                    <a:lumMod val="75000"/>
                  </a:schemeClr>
                </a:solidFill>
                <a:latin typeface="Times New Roman" panose="02020603050405020304" pitchFamily="18" charset="0"/>
                <a:cs typeface="Times New Roman" panose="02020603050405020304" pitchFamily="18" charset="0"/>
              </a:rPr>
              <a:t>Программа по воспитательной работе</a:t>
            </a:r>
            <a:r>
              <a:rPr lang="ru-RU" sz="3600" dirty="0">
                <a:solidFill>
                  <a:schemeClr val="accent1">
                    <a:lumMod val="75000"/>
                  </a:schemeClr>
                </a:solidFill>
                <a:latin typeface="Times New Roman" panose="02020603050405020304" pitchFamily="18" charset="0"/>
                <a:cs typeface="Times New Roman" panose="02020603050405020304" pitchFamily="18" charset="0"/>
              </a:rPr>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181</TotalTime>
  <Words>828</Words>
  <Application>Microsoft Office PowerPoint</Application>
  <PresentationFormat>Экран (4:3)</PresentationFormat>
  <Paragraphs>50</Paragraphs>
  <Slides>19</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19</vt:i4>
      </vt:variant>
    </vt:vector>
  </HeadingPairs>
  <TitlesOfParts>
    <vt:vector size="29" baseType="lpstr">
      <vt:lpstr>Constantia</vt:lpstr>
      <vt:lpstr>Arial</vt:lpstr>
      <vt:lpstr>Calibri</vt:lpstr>
      <vt:lpstr>Wingdings 2</vt:lpstr>
      <vt:lpstr>Times New Roman</vt:lpstr>
      <vt:lpstr>Century</vt:lpstr>
      <vt:lpstr>Поток</vt:lpstr>
      <vt:lpstr>Поток</vt:lpstr>
      <vt:lpstr>Поток</vt:lpstr>
      <vt:lpstr>Поток</vt:lpstr>
      <vt:lpstr>Слайд 1</vt:lpstr>
      <vt:lpstr>Актуальность </vt:lpstr>
      <vt:lpstr>Актуальность</vt:lpstr>
      <vt:lpstr>  Принципы воспитания в коррекционной школе</vt:lpstr>
      <vt:lpstr>Слайд 5</vt:lpstr>
      <vt:lpstr>Слайд 6</vt:lpstr>
      <vt:lpstr>Особенности формирования нравственных качеств у  детей  с ОВЗ</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Уроки профильного труда как один из элементов социализации и трудовой интеграции обучающихся с умственной отсталостью</dc:title>
  <dc:creator>Балкашина ЕЛ</dc:creator>
  <cp:lastModifiedBy>Денис</cp:lastModifiedBy>
  <cp:revision>19</cp:revision>
  <dcterms:modified xsi:type="dcterms:W3CDTF">2023-03-01T11:08:13Z</dcterms:modified>
</cp:coreProperties>
</file>