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7" r:id="rId1"/>
  </p:sldMasterIdLst>
  <p:handoutMasterIdLst>
    <p:handoutMasterId r:id="rId22"/>
  </p:handoutMasterIdLst>
  <p:sldIdLst>
    <p:sldId id="256" r:id="rId2"/>
    <p:sldId id="274" r:id="rId3"/>
    <p:sldId id="276" r:id="rId4"/>
    <p:sldId id="273" r:id="rId5"/>
    <p:sldId id="257" r:id="rId6"/>
    <p:sldId id="267" r:id="rId7"/>
    <p:sldId id="272" r:id="rId8"/>
    <p:sldId id="277" r:id="rId9"/>
    <p:sldId id="260" r:id="rId10"/>
    <p:sldId id="278" r:id="rId11"/>
    <p:sldId id="259" r:id="rId12"/>
    <p:sldId id="262" r:id="rId13"/>
    <p:sldId id="264" r:id="rId14"/>
    <p:sldId id="261" r:id="rId15"/>
    <p:sldId id="268" r:id="rId16"/>
    <p:sldId id="258" r:id="rId17"/>
    <p:sldId id="269" r:id="rId18"/>
    <p:sldId id="270" r:id="rId19"/>
    <p:sldId id="271" r:id="rId20"/>
    <p:sldId id="263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DB6701-F957-4A0F-810D-412BEF82B00A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C710A-1427-4410-8201-D39C0AB743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2701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DE796-F340-43F4-9FB4-E121CE6DB85F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F6CA6CE-B3B1-45E1-9E36-4A2F5D30CD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526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DE796-F340-43F4-9FB4-E121CE6DB85F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F6CA6CE-B3B1-45E1-9E36-4A2F5D30CD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251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DE796-F340-43F4-9FB4-E121CE6DB85F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F6CA6CE-B3B1-45E1-9E36-4A2F5D30CDD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9789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DE796-F340-43F4-9FB4-E121CE6DB85F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F6CA6CE-B3B1-45E1-9E36-4A2F5D30CD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093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DE796-F340-43F4-9FB4-E121CE6DB85F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F6CA6CE-B3B1-45E1-9E36-4A2F5D30CDD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59727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DE796-F340-43F4-9FB4-E121CE6DB85F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F6CA6CE-B3B1-45E1-9E36-4A2F5D30CD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67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DE796-F340-43F4-9FB4-E121CE6DB85F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CA6CE-B3B1-45E1-9E36-4A2F5D30CD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118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DE796-F340-43F4-9FB4-E121CE6DB85F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CA6CE-B3B1-45E1-9E36-4A2F5D30CD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264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DE796-F340-43F4-9FB4-E121CE6DB85F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CA6CE-B3B1-45E1-9E36-4A2F5D30CD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721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DE796-F340-43F4-9FB4-E121CE6DB85F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F6CA6CE-B3B1-45E1-9E36-4A2F5D30CD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143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DE796-F340-43F4-9FB4-E121CE6DB85F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F6CA6CE-B3B1-45E1-9E36-4A2F5D30CD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92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DE796-F340-43F4-9FB4-E121CE6DB85F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F6CA6CE-B3B1-45E1-9E36-4A2F5D30CD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7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DE796-F340-43F4-9FB4-E121CE6DB85F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CA6CE-B3B1-45E1-9E36-4A2F5D30CD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868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DE796-F340-43F4-9FB4-E121CE6DB85F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CA6CE-B3B1-45E1-9E36-4A2F5D30CD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958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DE796-F340-43F4-9FB4-E121CE6DB85F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CA6CE-B3B1-45E1-9E36-4A2F5D30CD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251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DE796-F340-43F4-9FB4-E121CE6DB85F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F6CA6CE-B3B1-45E1-9E36-4A2F5D30CD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26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DE796-F340-43F4-9FB4-E121CE6DB85F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F6CA6CE-B3B1-45E1-9E36-4A2F5D30CD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555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1" r:id="rId14"/>
    <p:sldLayoutId id="2147483872" r:id="rId15"/>
    <p:sldLayoutId id="214748387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3191" y="444137"/>
            <a:ext cx="8915399" cy="102761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казенное общеобразовательное учреждение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Краснодарского края специальная (коррекционная) школа-интернат № 2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53191" y="2756990"/>
            <a:ext cx="9472158" cy="2407194"/>
          </a:xfrm>
        </p:spPr>
        <p:txBody>
          <a:bodyPr>
            <a:normAutofit/>
          </a:bodyPr>
          <a:lstStyle/>
          <a:p>
            <a:pPr algn="ctr"/>
            <a:r>
              <a:rPr lang="ru-RU" sz="3300" dirty="0">
                <a:solidFill>
                  <a:schemeClr val="tx1"/>
                </a:solidFill>
                <a:latin typeface="a_BodoniNova" panose="02070703080705090303" pitchFamily="18" charset="-52"/>
              </a:rPr>
              <a:t>Комплексный подход к формированию жизненной компетенции у обучающихся с РАС и ТМНР в условиях специальной (коррекционной) школы-интерната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605643" y="6278881"/>
            <a:ext cx="1942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г.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Сочи, 2022</a:t>
            </a:r>
          </a:p>
        </p:txBody>
      </p:sp>
    </p:spTree>
    <p:extLst>
      <p:ext uri="{BB962C8B-B14F-4D97-AF65-F5344CB8AC3E}">
        <p14:creationId xmlns:p14="http://schemas.microsoft.com/office/powerpoint/2010/main" val="377228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" t="23650" r="-723"/>
          <a:stretch/>
        </p:blipFill>
        <p:spPr>
          <a:xfrm>
            <a:off x="452203" y="2120029"/>
            <a:ext cx="3285802" cy="445993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3" t="29610" r="14199" b="43768"/>
          <a:stretch/>
        </p:blipFill>
        <p:spPr>
          <a:xfrm>
            <a:off x="2873829" y="79290"/>
            <a:ext cx="6578930" cy="18257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2" t="18459"/>
          <a:stretch/>
        </p:blipFill>
        <p:spPr>
          <a:xfrm>
            <a:off x="4356882" y="2152044"/>
            <a:ext cx="3232811" cy="43479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9057" b="11862"/>
          <a:stretch/>
        </p:blipFill>
        <p:spPr>
          <a:xfrm>
            <a:off x="8434203" y="2176037"/>
            <a:ext cx="3346120" cy="4323922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" t="23650" r="-723"/>
          <a:stretch/>
        </p:blipFill>
        <p:spPr>
          <a:xfrm>
            <a:off x="452203" y="2152044"/>
            <a:ext cx="3285802" cy="445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6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1668" y="319310"/>
            <a:ext cx="8911687" cy="1280890"/>
          </a:xfrm>
        </p:spPr>
        <p:txBody>
          <a:bodyPr/>
          <a:lstStyle/>
          <a:p>
            <a:pPr algn="ctr"/>
            <a:r>
              <a:rPr lang="ru-RU" dirty="0" smtClean="0">
                <a:latin typeface="a_CooperBlack" panose="0208090404030B020404" pitchFamily="18" charset="-52"/>
              </a:rPr>
              <a:t>Выполнение заданий с физической помощью</a:t>
            </a:r>
            <a:endParaRPr lang="ru-RU" dirty="0">
              <a:latin typeface="a_CooperBlack" panose="0208090404030B020404" pitchFamily="18" charset="-52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544" y="2570238"/>
            <a:ext cx="3016068" cy="402142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53" y="2734491"/>
            <a:ext cx="2892878" cy="38571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14881" y="1905000"/>
            <a:ext cx="5035732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45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a_CooperBlack" panose="0208090404030B020404" pitchFamily="18" charset="-52"/>
              </a:rPr>
              <a:t>Выполнение заданий по образцу</a:t>
            </a:r>
            <a:endParaRPr lang="ru-RU" dirty="0">
              <a:latin typeface="a_CooperBlack" panose="0208090404030B020404" pitchFamily="18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33" y="1467456"/>
            <a:ext cx="3671783" cy="48957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406" y="1544188"/>
            <a:ext cx="6425303" cy="481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8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0942" y="300128"/>
            <a:ext cx="6898179" cy="1280890"/>
          </a:xfrm>
        </p:spPr>
        <p:txBody>
          <a:bodyPr/>
          <a:lstStyle/>
          <a:p>
            <a:pPr algn="ctr"/>
            <a:r>
              <a:rPr lang="ru-RU" dirty="0" smtClean="0">
                <a:latin typeface="a_CooperBlack" panose="0208090404030B020404" pitchFamily="18" charset="-52"/>
              </a:rPr>
              <a:t>Выполнение заданий по инструкции </a:t>
            </a:r>
            <a:endParaRPr lang="ru-RU" dirty="0">
              <a:latin typeface="a_CooperBlack" panose="0208090404030B020404" pitchFamily="18" charset="-52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22"/>
          <a:stretch/>
        </p:blipFill>
        <p:spPr>
          <a:xfrm>
            <a:off x="367263" y="3966358"/>
            <a:ext cx="4825768" cy="277882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49064" y="1910790"/>
            <a:ext cx="3367671" cy="44999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44" y="374163"/>
            <a:ext cx="4580709" cy="343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1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9131" y="274692"/>
            <a:ext cx="10172201" cy="1014177"/>
          </a:xfrm>
        </p:spPr>
        <p:txBody>
          <a:bodyPr/>
          <a:lstStyle/>
          <a:p>
            <a:pPr algn="ctr"/>
            <a:r>
              <a:rPr lang="ru-RU" dirty="0" smtClean="0">
                <a:latin typeface="a_CooperBlack" panose="0208090404030B020404" pitchFamily="18" charset="-52"/>
              </a:rPr>
              <a:t>Выполнение задания самостоятельно</a:t>
            </a:r>
            <a:endParaRPr lang="ru-RU" dirty="0">
              <a:latin typeface="a_CooperBlack" panose="0208090404030B020404" pitchFamily="18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199" y="1555582"/>
            <a:ext cx="3811337" cy="50817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1" y="1555582"/>
            <a:ext cx="3801668" cy="50688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8824" y="1555582"/>
            <a:ext cx="3799954" cy="506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78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6354" y="138607"/>
            <a:ext cx="11277600" cy="1280890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a_CooperBlack" panose="0208090404030B020404" pitchFamily="18" charset="-52"/>
              </a:rPr>
              <a:t>Развитие жизненной компетенции на уроках домоводства и трудового обучения</a:t>
            </a:r>
            <a:endParaRPr lang="ru-RU" dirty="0">
              <a:latin typeface="a_CooperBlack" panose="0208090404030B020404" pitchFamily="18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918" y="1314994"/>
            <a:ext cx="11157733" cy="241227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2000" dirty="0" smtClean="0">
                <a:latin typeface="a_BodoniNova" panose="02070703080705090303" pitchFamily="18" charset="-52"/>
              </a:rPr>
              <a:t>Овладение умениями адекватно применять технологические цепочки и освоения трудового навыка, соблюдать технологические процессы</a:t>
            </a:r>
          </a:p>
          <a:p>
            <a:pPr>
              <a:spcBef>
                <a:spcPts val="0"/>
              </a:spcBef>
            </a:pPr>
            <a:r>
              <a:rPr lang="ru-RU" sz="2000" dirty="0" smtClean="0">
                <a:latin typeface="a_BodoniNova" panose="02070703080705090303" pitchFamily="18" charset="-52"/>
              </a:rPr>
              <a:t>Умение использовать в трудовой деятельности различные инструменты и материалы</a:t>
            </a:r>
          </a:p>
          <a:p>
            <a:pPr>
              <a:spcBef>
                <a:spcPts val="0"/>
              </a:spcBef>
            </a:pPr>
            <a:r>
              <a:rPr lang="ru-RU" sz="2000" dirty="0">
                <a:latin typeface="a_BodoniNova" panose="02070703080705090303" pitchFamily="18" charset="-52"/>
              </a:rPr>
              <a:t>Развитие индивидуального жизнеобеспечения и помощь близким.</a:t>
            </a:r>
          </a:p>
          <a:p>
            <a:pPr>
              <a:spcBef>
                <a:spcPts val="0"/>
              </a:spcBef>
            </a:pPr>
            <a:r>
              <a:rPr lang="ru-RU" sz="2000" dirty="0" smtClean="0">
                <a:latin typeface="a_BodoniNova" panose="02070703080705090303" pitchFamily="18" charset="-52"/>
              </a:rPr>
              <a:t>Техника безопасности</a:t>
            </a:r>
          </a:p>
          <a:p>
            <a:pPr>
              <a:spcBef>
                <a:spcPts val="0"/>
              </a:spcBef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70126" y="2850597"/>
            <a:ext cx="2873828" cy="38301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069" y="2896910"/>
            <a:ext cx="2837867" cy="37838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49"/>
          <a:stretch/>
        </p:blipFill>
        <p:spPr>
          <a:xfrm>
            <a:off x="1332200" y="3245826"/>
            <a:ext cx="3343587" cy="346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7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0496" y="441229"/>
            <a:ext cx="6012568" cy="1280890"/>
          </a:xfrm>
        </p:spPr>
        <p:txBody>
          <a:bodyPr/>
          <a:lstStyle/>
          <a:p>
            <a:r>
              <a:rPr lang="ru-RU" dirty="0" smtClean="0">
                <a:latin typeface="a_CooperBlack" panose="0208090404030B020404" pitchFamily="18" charset="-52"/>
              </a:rPr>
              <a:t>Метод визуализации</a:t>
            </a:r>
            <a:endParaRPr lang="ru-RU" dirty="0">
              <a:latin typeface="a_CooperBlack" panose="0208090404030B020404" pitchFamily="18" charset="-52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597" y="1974843"/>
            <a:ext cx="3466010" cy="4744019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651" y="2248217"/>
            <a:ext cx="3772311" cy="39534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15" y="1264555"/>
            <a:ext cx="3352802" cy="555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6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3605" y="288513"/>
            <a:ext cx="3113608" cy="964554"/>
          </a:xfrm>
        </p:spPr>
        <p:txBody>
          <a:bodyPr/>
          <a:lstStyle/>
          <a:p>
            <a:r>
              <a:rPr lang="ru-RU" dirty="0" smtClean="0">
                <a:latin typeface="a_CooperBlack" panose="0208090404030B020404" pitchFamily="18" charset="-52"/>
              </a:rPr>
              <a:t>ГИА-2019</a:t>
            </a:r>
            <a:endParaRPr lang="ru-RU" dirty="0">
              <a:latin typeface="a_CooperBlack" panose="0208090404030B020404" pitchFamily="18" charset="-52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900" y="916261"/>
            <a:ext cx="4025895" cy="553679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453" y="916261"/>
            <a:ext cx="4059713" cy="558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3183" y="183843"/>
            <a:ext cx="4755618" cy="1280890"/>
          </a:xfrm>
        </p:spPr>
        <p:txBody>
          <a:bodyPr/>
          <a:lstStyle/>
          <a:p>
            <a:r>
              <a:rPr lang="ru-RU" dirty="0" smtClean="0">
                <a:latin typeface="a_CooperBlack" panose="0208090404030B020404" pitchFamily="18" charset="-52"/>
              </a:rPr>
              <a:t>ГИА-2021</a:t>
            </a:r>
            <a:endParaRPr lang="ru-RU" dirty="0">
              <a:latin typeface="a_CooperBlack" panose="0208090404030B020404" pitchFamily="18" charset="-52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654" y="1175125"/>
            <a:ext cx="5239279" cy="5239279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86" r="57037"/>
          <a:stretch/>
        </p:blipFill>
        <p:spPr>
          <a:xfrm>
            <a:off x="948267" y="1175125"/>
            <a:ext cx="4479226" cy="523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5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_CooperBlack" panose="0208090404030B020404" pitchFamily="18" charset="-52"/>
              </a:rPr>
              <a:t>Визуальные рецепты</a:t>
            </a:r>
            <a:endParaRPr lang="ru-RU" dirty="0">
              <a:latin typeface="a_CooperBlack" panose="0208090404030B020404" pitchFamily="18" charset="-52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87" y="1742982"/>
            <a:ext cx="3254571" cy="445461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7"/>
          <a:stretch/>
        </p:blipFill>
        <p:spPr>
          <a:xfrm>
            <a:off x="4367741" y="1642532"/>
            <a:ext cx="3482834" cy="4538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4"/>
          <a:stretch/>
        </p:blipFill>
        <p:spPr>
          <a:xfrm>
            <a:off x="8285057" y="1642533"/>
            <a:ext cx="3698509" cy="47582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1417" y="223516"/>
            <a:ext cx="9988732" cy="91730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a_CooperBlack" panose="0208090404030B020404" pitchFamily="18" charset="-52"/>
              </a:rPr>
              <a:t>Контингент ГКОУ школы-интерната № 2 </a:t>
            </a:r>
            <a:br>
              <a:rPr lang="ru-RU" dirty="0" smtClean="0">
                <a:latin typeface="a_CooperBlack" panose="0208090404030B020404" pitchFamily="18" charset="-52"/>
              </a:rPr>
            </a:br>
            <a:r>
              <a:rPr lang="ru-RU" dirty="0" smtClean="0">
                <a:latin typeface="a_CooperBlack" panose="0208090404030B020404" pitchFamily="18" charset="-52"/>
              </a:rPr>
              <a:t>г. Сочи</a:t>
            </a:r>
            <a:endParaRPr lang="ru-RU" dirty="0">
              <a:latin typeface="a_CooperBlack" panose="0208090404030B020404" pitchFamily="18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9260" y="1268282"/>
            <a:ext cx="7240635" cy="19143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356 учащихся (29 классов) из них: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77 обучающихся надомного обучения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116 обучающихся с ТМНР и РАС (14 классов)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256 детей-инвалидов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4" t="24951" r="26762" b="6545"/>
          <a:stretch/>
        </p:blipFill>
        <p:spPr>
          <a:xfrm>
            <a:off x="8018936" y="726737"/>
            <a:ext cx="4159609" cy="34415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1" t="20839" r="23499"/>
          <a:stretch/>
        </p:blipFill>
        <p:spPr>
          <a:xfrm>
            <a:off x="4414650" y="2741984"/>
            <a:ext cx="4557551" cy="37646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5" t="22847" r="17288" b="12716"/>
          <a:stretch/>
        </p:blipFill>
        <p:spPr>
          <a:xfrm>
            <a:off x="3508" y="3707217"/>
            <a:ext cx="4766340" cy="315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1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8159" y="2897047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a_CooperBlack" panose="0208090404030B020404" pitchFamily="18" charset="-52"/>
              </a:rPr>
              <a:t>Спасибо за внимание</a:t>
            </a:r>
            <a:endParaRPr lang="ru-RU" sz="4000" dirty="0">
              <a:latin typeface="a_CooperBlack" panose="0208090404030B0204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91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1867" y="488643"/>
            <a:ext cx="9692745" cy="849090"/>
          </a:xfrm>
        </p:spPr>
        <p:txBody>
          <a:bodyPr/>
          <a:lstStyle/>
          <a:p>
            <a:r>
              <a:rPr lang="ru-RU" dirty="0" smtClean="0">
                <a:latin typeface="a_CooperBlack" panose="0208090404030B020404" pitchFamily="18" charset="-52"/>
              </a:rPr>
              <a:t>Краевая инновационная площадка</a:t>
            </a:r>
            <a:endParaRPr lang="ru-RU" dirty="0">
              <a:latin typeface="a_CooperBlack" panose="0208090404030B020404" pitchFamily="18" charset="-52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319" y="1088324"/>
            <a:ext cx="4078982" cy="56098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354" y="1088324"/>
            <a:ext cx="4196410" cy="577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3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9465" y="87917"/>
            <a:ext cx="3135265" cy="71335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a_CooperBlack" panose="0208090404030B020404" pitchFamily="18" charset="-52"/>
              </a:rPr>
              <a:t>Обучение</a:t>
            </a:r>
            <a:endParaRPr lang="ru-RU" dirty="0">
              <a:latin typeface="a_CooperBlack" panose="0208090404030B020404" pitchFamily="18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8409" y="3550767"/>
            <a:ext cx="3962400" cy="643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БОУ ВО «Псковский государственный университет»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38410" y="4217687"/>
            <a:ext cx="402076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Тема курсов: Разработка </a:t>
            </a:r>
            <a:r>
              <a:rPr lang="ru-RU" sz="1400" dirty="0"/>
              <a:t>и реализация специальной индивидуальной программы развития (СИПР) обучающихся с нарушениями интеллекта, с тяжелыми множественными нарушениями в развитии в контексте требований ФГОС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t="17706" r="7103" b="1278"/>
          <a:stretch/>
        </p:blipFill>
        <p:spPr>
          <a:xfrm>
            <a:off x="166248" y="344646"/>
            <a:ext cx="4360570" cy="28521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809" y="3703728"/>
            <a:ext cx="3880801" cy="29239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730" y="180172"/>
            <a:ext cx="4273666" cy="33957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26818" y="929060"/>
            <a:ext cx="328791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ГБОУ «Институт развития образования» Краснодарского края</a:t>
            </a:r>
          </a:p>
          <a:p>
            <a:endParaRPr lang="ru-RU" sz="1400" dirty="0" smtClean="0"/>
          </a:p>
          <a:p>
            <a:r>
              <a:rPr lang="ru-RU" sz="1400" dirty="0" smtClean="0"/>
              <a:t>Тема курсов: Особенности преподавания учебных предметов и осуществление коррекционной работы в условиях реализации ФГОС образования обучающихся с УО»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8218558" y="4787074"/>
            <a:ext cx="28674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ООО «Учебный центр «Моя планета»</a:t>
            </a:r>
          </a:p>
          <a:p>
            <a:endParaRPr lang="ru-RU" dirty="0" smtClean="0"/>
          </a:p>
          <a:p>
            <a:r>
              <a:rPr lang="ru-RU" sz="1600" dirty="0" smtClean="0"/>
              <a:t>Т</a:t>
            </a:r>
            <a:r>
              <a:rPr lang="ru-RU" sz="1400" dirty="0" smtClean="0"/>
              <a:t>ема курсов « Система альтернативной коммуникации </a:t>
            </a:r>
            <a:r>
              <a:rPr lang="en-US" sz="1400" dirty="0" smtClean="0"/>
              <a:t>PECS </a:t>
            </a:r>
            <a:r>
              <a:rPr lang="ru-RU" sz="1400" dirty="0" smtClean="0"/>
              <a:t>для детей с нарушениями речи»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52123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8134" y="0"/>
            <a:ext cx="9944156" cy="128089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a_CooperBlack" panose="0208090404030B020404" pitchFamily="18" charset="-52"/>
              </a:rPr>
              <a:t>Образовательные компоненты</a:t>
            </a:r>
            <a:endParaRPr lang="ru-RU" dirty="0">
              <a:latin typeface="a_CooperBlack" panose="0208090404030B020404" pitchFamily="18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47381" y="857756"/>
            <a:ext cx="4774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_BodoniNova" panose="02070703080705090303" pitchFamily="18" charset="-52"/>
              </a:rPr>
              <a:t>Академический компонент</a:t>
            </a:r>
            <a:endParaRPr lang="ru-RU" sz="2400" dirty="0">
              <a:latin typeface="a_BodoniNova" panose="02070703080705090303" pitchFamily="18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47381" y="3297692"/>
            <a:ext cx="4602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_BodoniNova" panose="02070703080705090303" pitchFamily="18" charset="-52"/>
              </a:rPr>
              <a:t>Жизненная компетенция</a:t>
            </a:r>
            <a:endParaRPr lang="ru-RU" sz="2400" dirty="0">
              <a:latin typeface="a_BodoniNova" panose="02070703080705090303" pitchFamily="18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82654" y="3759358"/>
            <a:ext cx="5398474" cy="2881960"/>
          </a:xfrm>
          <a:prstGeom prst="rect">
            <a:avLst/>
          </a:prstGeom>
        </p:spPr>
      </p:pic>
      <p:sp>
        <p:nvSpPr>
          <p:cNvPr id="3" name="Стрелка вправо 2"/>
          <p:cNvSpPr/>
          <p:nvPr/>
        </p:nvSpPr>
        <p:spPr>
          <a:xfrm rot="1558448">
            <a:off x="6671518" y="3044991"/>
            <a:ext cx="999108" cy="4283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695036">
            <a:off x="6706352" y="1308324"/>
            <a:ext cx="841321" cy="78645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874771" y="1465930"/>
            <a:ext cx="3810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Академический компонент рассматривается в структуре образования детей, как накопление потенциальных знаний для их активного использования будущем. 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9" t="31002" r="9144"/>
          <a:stretch/>
        </p:blipFill>
        <p:spPr>
          <a:xfrm>
            <a:off x="120976" y="1465930"/>
            <a:ext cx="6426800" cy="386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3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9097" y="249641"/>
            <a:ext cx="9475515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a_CooperBlack" panose="0208090404030B020404" pitchFamily="18" charset="-52"/>
              </a:rPr>
              <a:t>Речь и альтернативная коммуникация</a:t>
            </a:r>
            <a:br>
              <a:rPr lang="ru-RU" dirty="0" smtClean="0">
                <a:latin typeface="a_CooperBlack" panose="0208090404030B020404" pitchFamily="18" charset="-52"/>
              </a:rPr>
            </a:br>
            <a:r>
              <a:rPr lang="ru-RU" dirty="0" smtClean="0">
                <a:latin typeface="a_CooperBlack" panose="0208090404030B020404" pitchFamily="18" charset="-52"/>
              </a:rPr>
              <a:t>коррекционный компонент: альтернативная коммуникация</a:t>
            </a:r>
            <a:endParaRPr lang="ru-RU" dirty="0">
              <a:latin typeface="a_CooperBlack" panose="0208090404030B020404" pitchFamily="18" charset="-52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875314" y="2133600"/>
            <a:ext cx="7629298" cy="3777622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a_BodoniNova" panose="02070703080705090303" pitchFamily="18" charset="-52"/>
              </a:rPr>
              <a:t>Понимание обращенной речи</a:t>
            </a:r>
          </a:p>
          <a:p>
            <a:r>
              <a:rPr lang="ru-RU" sz="2000" dirty="0" smtClean="0">
                <a:latin typeface="a_BodoniNova" panose="02070703080705090303" pitchFamily="18" charset="-52"/>
              </a:rPr>
              <a:t>Понимание смысла рисунков, фотографий, пиктограмм, других графических знаков</a:t>
            </a:r>
          </a:p>
          <a:p>
            <a:r>
              <a:rPr lang="ru-RU" sz="2000" dirty="0" smtClean="0">
                <a:latin typeface="a_BodoniNova" panose="02070703080705090303" pitchFamily="18" charset="-52"/>
              </a:rPr>
              <a:t>Умение пользоваться средствами альтернативной коммуникации жесты, взгляды, производящими речь устройствами</a:t>
            </a:r>
          </a:p>
          <a:p>
            <a:r>
              <a:rPr lang="ru-RU" sz="2000" dirty="0" smtClean="0">
                <a:latin typeface="a_BodoniNova" panose="02070703080705090303" pitchFamily="18" charset="-52"/>
              </a:rPr>
              <a:t>Умение вступать в контакт, поддерживать его, используя не вербальные и вербальные средства, </a:t>
            </a:r>
          </a:p>
          <a:p>
            <a:r>
              <a:rPr lang="ru-RU" sz="2000" dirty="0" smtClean="0">
                <a:latin typeface="a_BodoniNova" panose="02070703080705090303" pitchFamily="18" charset="-52"/>
              </a:rPr>
              <a:t>Глобальное чтение</a:t>
            </a:r>
          </a:p>
          <a:p>
            <a:r>
              <a:rPr lang="ru-RU" sz="2000" dirty="0" smtClean="0">
                <a:latin typeface="a_BodoniNova" panose="02070703080705090303" pitchFamily="18" charset="-52"/>
              </a:rPr>
              <a:t>Развитие предпосылок к осмысленному чтению и письму ( узнавание букв; графическая работа: обводка, штриховка, печатание)</a:t>
            </a:r>
            <a:endParaRPr lang="ru-RU" sz="2000" dirty="0">
              <a:latin typeface="a_BodoniNova" panose="02070703080705090303" pitchFamily="18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9220" y="1957358"/>
            <a:ext cx="3516094" cy="468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5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3291" y="178947"/>
            <a:ext cx="8911687" cy="750228"/>
          </a:xfrm>
        </p:spPr>
        <p:txBody>
          <a:bodyPr/>
          <a:lstStyle/>
          <a:p>
            <a:r>
              <a:rPr lang="ru-RU" dirty="0" smtClean="0">
                <a:latin typeface="a_CooperBlack" panose="0208090404030B020404" pitchFamily="18" charset="-52"/>
              </a:rPr>
              <a:t>Экспериментальный класс</a:t>
            </a:r>
            <a:endParaRPr lang="ru-RU" dirty="0">
              <a:latin typeface="a_CooperBlack" panose="0208090404030B020404" pitchFamily="18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36768" y="816989"/>
            <a:ext cx="9989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 базе ГКОУ школы-интерната № 2 г Сочи, с методической поддержкой АНО «Моя Планета» - обучение детей с РАС методам альтернативной коммуникации и модели коммуникации ПЭКС для детей с тяжелыми нарушениями речи.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4504" y="3697713"/>
            <a:ext cx="4444369" cy="305436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76" y="1858824"/>
            <a:ext cx="7480155" cy="336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2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667" y="964407"/>
            <a:ext cx="3899200" cy="53975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805" y="3535425"/>
            <a:ext cx="3158527" cy="32091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0805" y="0"/>
            <a:ext cx="3060582" cy="3347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15" y="1002318"/>
            <a:ext cx="3603940" cy="52084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15" y="964407"/>
            <a:ext cx="3603940" cy="520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6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6356" y="406396"/>
            <a:ext cx="5321526" cy="1280890"/>
          </a:xfrm>
        </p:spPr>
        <p:txBody>
          <a:bodyPr/>
          <a:lstStyle/>
          <a:p>
            <a:r>
              <a:rPr lang="ru-RU" dirty="0" smtClean="0">
                <a:latin typeface="a_CooperBlack" panose="0208090404030B020404" pitchFamily="18" charset="-52"/>
              </a:rPr>
              <a:t>Метода визуализации</a:t>
            </a:r>
            <a:endParaRPr lang="ru-RU" dirty="0">
              <a:latin typeface="a_CooperBlack" panose="0208090404030B020404" pitchFamily="18" charset="-52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644" y="1873569"/>
            <a:ext cx="5560238" cy="417017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345" y="977172"/>
            <a:ext cx="4190195" cy="558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11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2047</TotalTime>
  <Words>343</Words>
  <Application>Microsoft Office PowerPoint</Application>
  <PresentationFormat>Широкоэкранный</PresentationFormat>
  <Paragraphs>46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a_BodoniNova</vt:lpstr>
      <vt:lpstr>a_CooperBlack</vt:lpstr>
      <vt:lpstr>Arial</vt:lpstr>
      <vt:lpstr>Calibri</vt:lpstr>
      <vt:lpstr>Century Gothic</vt:lpstr>
      <vt:lpstr>Times New Roman</vt:lpstr>
      <vt:lpstr>Wingdings 3</vt:lpstr>
      <vt:lpstr>Легкий дым</vt:lpstr>
      <vt:lpstr>Государственное казенное общеобразовательное учреждение Краснодарского края специальная (коррекционная) школа-интернат № 2  г. Сочи</vt:lpstr>
      <vt:lpstr>Контингент ГКОУ школы-интерната № 2  г. Сочи</vt:lpstr>
      <vt:lpstr>Краевая инновационная площадка</vt:lpstr>
      <vt:lpstr>Обучение</vt:lpstr>
      <vt:lpstr>Образовательные компоненты</vt:lpstr>
      <vt:lpstr>Речь и альтернативная коммуникация коррекционный компонент: альтернативная коммуникация</vt:lpstr>
      <vt:lpstr>Экспериментальный класс</vt:lpstr>
      <vt:lpstr>Презентация PowerPoint</vt:lpstr>
      <vt:lpstr>Метода визуализации</vt:lpstr>
      <vt:lpstr>Презентация PowerPoint</vt:lpstr>
      <vt:lpstr>Выполнение заданий с физической помощью</vt:lpstr>
      <vt:lpstr>Выполнение заданий по образцу</vt:lpstr>
      <vt:lpstr>Выполнение заданий по инструкции </vt:lpstr>
      <vt:lpstr>Выполнение задания самостоятельно</vt:lpstr>
      <vt:lpstr>Развитие жизненной компетенции на уроках домоводства и трудового обучения</vt:lpstr>
      <vt:lpstr>Метод визуализации</vt:lpstr>
      <vt:lpstr>ГИА-2019</vt:lpstr>
      <vt:lpstr>ГИА-2021</vt:lpstr>
      <vt:lpstr>Визуальные рецепты</vt:lpstr>
      <vt:lpstr>Спасибо за внимание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казенное общеобразовательное учреждение Краснодарского края специальная (коррекционная) школа-интернат № 2  г. Сочи</dc:title>
  <dc:creator>ИНТЕРНАТ 3</dc:creator>
  <cp:lastModifiedBy>ИНТЕРНАТ 3</cp:lastModifiedBy>
  <cp:revision>69</cp:revision>
  <dcterms:created xsi:type="dcterms:W3CDTF">2022-03-17T04:36:00Z</dcterms:created>
  <dcterms:modified xsi:type="dcterms:W3CDTF">2022-12-09T16:36:07Z</dcterms:modified>
</cp:coreProperties>
</file>