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3" r:id="rId4"/>
    <p:sldId id="266" r:id="rId5"/>
    <p:sldId id="282" r:id="rId6"/>
    <p:sldId id="284" r:id="rId7"/>
    <p:sldId id="270" r:id="rId8"/>
    <p:sldId id="288" r:id="rId9"/>
    <p:sldId id="281" r:id="rId10"/>
    <p:sldId id="285" r:id="rId11"/>
    <p:sldId id="260" r:id="rId12"/>
    <p:sldId id="275" r:id="rId13"/>
    <p:sldId id="264" r:id="rId14"/>
    <p:sldId id="290" r:id="rId15"/>
    <p:sldId id="289" r:id="rId16"/>
    <p:sldId id="265" r:id="rId17"/>
    <p:sldId id="286" r:id="rId18"/>
    <p:sldId id="269" r:id="rId19"/>
    <p:sldId id="287" r:id="rId20"/>
    <p:sldId id="273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>
        <p:scale>
          <a:sx n="76" d="100"/>
          <a:sy n="76" d="100"/>
        </p:scale>
        <p:origin x="-93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DECF20B-1B13-4C9E-B144-E48776722A9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F54FB3-9198-440F-97D0-EB37CA752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деятельности педагога-психолога и обучающихся 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ТМНР,РАС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4365104"/>
            <a:ext cx="6768752" cy="115212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ГКОУ школы-интерната №2 </a:t>
            </a:r>
            <a:r>
              <a:rPr lang="ru-RU" sz="4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г.Сочи</a:t>
            </a:r>
            <a:endParaRPr lang="ru-RU" sz="4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Синицына Е.Н.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683568" y="836712"/>
            <a:ext cx="7704856" cy="36724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-PC\Downloads\IMG_20220215_1008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09" y="2875795"/>
            <a:ext cx="2040359" cy="286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P-PC\Desktop\Camera\IMG_20220121_0909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11906"/>
            <a:ext cx="2184013" cy="279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P-PC\Desktop\Camera\IMG_20220121_0908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12" y="955365"/>
            <a:ext cx="2199640" cy="29330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Рамка 5"/>
          <p:cNvSpPr/>
          <p:nvPr/>
        </p:nvSpPr>
        <p:spPr>
          <a:xfrm>
            <a:off x="755576" y="690168"/>
            <a:ext cx="2808312" cy="34444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580112" y="676836"/>
            <a:ext cx="2788990" cy="34444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2843808" y="2376178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3563888" y="2852936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3259552" y="2555173"/>
            <a:ext cx="2608592" cy="34444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5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115212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музыкальными игрушками и  инструментами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44824"/>
            <a:ext cx="684076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зрительно-слуховой стимуляции учим смотреть на предмет и отыскивать его взглядом. Эти игры позволяют привлечь и сосредоточить внимание детей на предмете, вызвать эмоциональные, двигательные, голосовые реакции на раздражители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Игры  «Музыкальный сундучок», «Что звучит?», «Где звучит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и др.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4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двигательные игры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4499" y="1772816"/>
            <a:ext cx="6768752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развития тактильной чувствительности,  умения подражать действиям взрослого, и  обучения адекватному реагированию используются приёмы похлопывания по рукам и ладошкам, поглаживания,  прикосновения, моторной стимуляции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ритмичные хлопки).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Наиболее часто используем такие игровые упражнения: «Качели», «Лодочка», а также игры с пальчиками и ладошками. Это помогает детям понимать значение слов и действий, соотносить слова с названным предметом.  </a:t>
            </a:r>
          </a:p>
        </p:txBody>
      </p:sp>
    </p:spTree>
    <p:extLst>
      <p:ext uri="{BB962C8B-B14F-4D97-AF65-F5344CB8AC3E}">
        <p14:creationId xmlns:p14="http://schemas.microsoft.com/office/powerpoint/2010/main" val="365754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зеркалом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060848"/>
            <a:ext cx="669674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зрительной стимуляции учим устанавливать визуальный контакт, рассматривать своё отражение в зеркале, проводим игровые упражнения на развитие выразительности лица («улыбаемся, нахмурились, рассердились, покажи язык, зубы, закрой глаза и открой глаза» и т. п.).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узнавать по имени и показывать детей группы, находить на фотографии себя и детей; показывать части тела и лица на себе, на других детях, на кукле и на антропоморфных игрушках.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«Солнечный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«Весёлый, грустный», «Уши, нос, глаза».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8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200800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кинетическим песком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916832"/>
            <a:ext cx="676875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483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игры и упражнения   учат детей  договариваться, уступать друг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снижению  эмоционального напряжения.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обогащению тактильных ощущений, развитию мелкой  моторики, концентрации внимания.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3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кинетическим песком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8" y="2132856"/>
            <a:ext cx="24842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HP-PC\Desktop\Camera\IMG_20220110_1238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237626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Рамка 4"/>
          <p:cNvSpPr/>
          <p:nvPr/>
        </p:nvSpPr>
        <p:spPr>
          <a:xfrm>
            <a:off x="1249962" y="1776604"/>
            <a:ext cx="2889989" cy="41006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499992" y="1776487"/>
            <a:ext cx="3050679" cy="41007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80727"/>
            <a:ext cx="491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рисование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988840"/>
            <a:ext cx="6624736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рисование — это особый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метод, в ходе которого взрослый вместе с ребенком рисует различные предметы, ситуации из жизни ребенка и его семьи, разнообразные сюжеты из мира людей и природы. Такое рисование обязательно сопровождается эмоциональным комментарием.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зеркальный  или прозрачный мольберт. Дети могут находиться с одной стороны или  напротив друг друга, если мольберт прозрачный. Рисуют  совместный рисунок.</a:t>
            </a:r>
          </a:p>
        </p:txBody>
      </p:sp>
    </p:spTree>
    <p:extLst>
      <p:ext uri="{BB962C8B-B14F-4D97-AF65-F5344CB8AC3E}">
        <p14:creationId xmlns:p14="http://schemas.microsoft.com/office/powerpoint/2010/main" val="41599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-PC\Desktop\Camera\IMG_20220121_1200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6799"/>
            <a:ext cx="2511388" cy="389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P-PC\Desktop\Camera\IMG_20211018_1109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57" y="2132856"/>
            <a:ext cx="2246800" cy="3465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мка 3"/>
          <p:cNvSpPr/>
          <p:nvPr/>
        </p:nvSpPr>
        <p:spPr>
          <a:xfrm>
            <a:off x="4863632" y="1706800"/>
            <a:ext cx="2948727" cy="42328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425198" y="1706800"/>
            <a:ext cx="3047918" cy="42424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76470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рисование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3477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приемов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совместного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32856"/>
            <a:ext cx="61926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наклеек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печатей, пластилина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852936"/>
            <a:ext cx="6638836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«Салют»: на листе картона черного или темно-синего цвета наклеиваются звездочки, кружочки, треугольники различного цвета. Так быстро и эффектно руками самого ребенка «зажигается салют в ночном небе».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«Яблоня»: карандашами рисуем дерево — ствол и крону, либо заранее готовим аппликацию, а ребенок приклеивает красные, зеленые или желтые яблоки. При этом для разнообразия можно приклеить несколько яблок под деревом — они «уже созрели».</a:t>
            </a:r>
          </a:p>
        </p:txBody>
      </p:sp>
    </p:spTree>
    <p:extLst>
      <p:ext uri="{BB962C8B-B14F-4D97-AF65-F5344CB8AC3E}">
        <p14:creationId xmlns:p14="http://schemas.microsoft.com/office/powerpoint/2010/main" val="330554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-PC\Desktop\Camera\IMG_20211221_0919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75" y="1744966"/>
            <a:ext cx="2304256" cy="39419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Рамка 2"/>
          <p:cNvSpPr/>
          <p:nvPr/>
        </p:nvSpPr>
        <p:spPr>
          <a:xfrm>
            <a:off x="4904029" y="1382318"/>
            <a:ext cx="3052347" cy="46672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1331640" y="1382318"/>
            <a:ext cx="3168352" cy="467027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57817"/>
            <a:ext cx="2448272" cy="39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76470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 пластилином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7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и направления работы педагога-психолога при обучении ребенка с РАС, ТМНР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92896"/>
            <a:ext cx="7128792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077088"/>
            <a:ext cx="64087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Комплексная </a:t>
            </a:r>
            <a:r>
              <a:rPr lang="ru-RU" sz="2400" b="1" dirty="0"/>
              <a:t>диагностика </a:t>
            </a:r>
            <a:endParaRPr lang="ru-RU" sz="2400" dirty="0"/>
          </a:p>
          <a:p>
            <a:r>
              <a:rPr lang="ru-RU" sz="2400" b="1" dirty="0" smtClean="0"/>
              <a:t>Коррекционно-развивающее</a:t>
            </a:r>
          </a:p>
          <a:p>
            <a:r>
              <a:rPr lang="ru-RU" sz="2400" b="1" dirty="0" smtClean="0"/>
              <a:t>Консультативное </a:t>
            </a:r>
            <a:endParaRPr lang="ru-RU" sz="2400" dirty="0"/>
          </a:p>
          <a:p>
            <a:r>
              <a:rPr lang="ru-RU" sz="2400" b="1" dirty="0" smtClean="0"/>
              <a:t>Просветительское </a:t>
            </a:r>
            <a:endParaRPr lang="ru-RU" sz="2400" dirty="0"/>
          </a:p>
          <a:p>
            <a:r>
              <a:rPr lang="ru-RU" sz="2400" b="1" dirty="0" smtClean="0"/>
              <a:t>Профилактическое</a:t>
            </a:r>
            <a:endParaRPr lang="ru-RU" sz="2400" dirty="0"/>
          </a:p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38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0325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пособия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HP-PC\AppData\Local\Microsoft\Windows\INetCache\Content.Word\IMG_20200306_1644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5597" y="2380237"/>
            <a:ext cx="3600400" cy="30963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60032" y="1720840"/>
            <a:ext cx="36724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эмоций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 с узнавания   эмоции  радость и грусть, так как детям с ТМНР, в том числе с РАС трудно различать сложные эмоциональные состояние людей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фотографии детей и пиктограммы эмоций, а также сказочные герои из известных сказок. По условиям игры  ребёнок может выбрать себе друга для совместных действий или передать ход другому  игроку.</a:t>
            </a:r>
          </a:p>
        </p:txBody>
      </p:sp>
      <p:sp>
        <p:nvSpPr>
          <p:cNvPr id="5" name="Рамка 4"/>
          <p:cNvSpPr/>
          <p:nvPr/>
        </p:nvSpPr>
        <p:spPr>
          <a:xfrm>
            <a:off x="683568" y="1628800"/>
            <a:ext cx="4104455" cy="45992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5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Полифункциональный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Учусь,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играя»   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                  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моторику, пространственную ориентацию, способствует формированию интереса к совместной деятельности, обогащает сенсорный опыт, расширяет представление об окружающем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b="1" dirty="0" smtClean="0">
                <a:solidFill>
                  <a:srgbClr val="002060"/>
                </a:solidFill>
              </a:rPr>
              <a:t>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HP-PC\Desktop\Camera\IMG_20211115_0946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1136" r="-10609" b="-1136"/>
          <a:stretch/>
        </p:blipFill>
        <p:spPr bwMode="auto">
          <a:xfrm>
            <a:off x="971600" y="1988840"/>
            <a:ext cx="2190750" cy="2921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HP-PC\Desktop\Camera\IMG_20211116_0947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09" y="2020072"/>
            <a:ext cx="210629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P-PC\Desktop\Camera\IMG_20211125_111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024062"/>
            <a:ext cx="2016224" cy="28960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Рамка 5"/>
          <p:cNvSpPr/>
          <p:nvPr/>
        </p:nvSpPr>
        <p:spPr>
          <a:xfrm>
            <a:off x="755576" y="1743729"/>
            <a:ext cx="2406774" cy="33422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352389" y="1759221"/>
            <a:ext cx="2370498" cy="332673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843819" y="1759220"/>
            <a:ext cx="2544605" cy="33267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2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656620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Поймай рыбку»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HP-PC\Desktop\Camera\IMG_20211207_1014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8646"/>
            <a:ext cx="2160240" cy="287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P-PC\Desktop\Camera\IMG_20220113_1311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44" y="1692606"/>
            <a:ext cx="2012577" cy="2988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4349899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коммуникативных умений, развитие мелкой моторики,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навыков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носить соревновательный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963122" y="1456644"/>
            <a:ext cx="2705222" cy="347015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1379998" y="1541731"/>
            <a:ext cx="2759954" cy="3385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31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498768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683568" y="836712"/>
            <a:ext cx="7704856" cy="374441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84784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коммуникативных игр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 эффективным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формирования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умений и навыков  обучающихся с ТМНР и РАС, способствуют   социализации и социальной адаптации  детей, снижению негативных реакций,  коррекции нежелательного поведения и    формированию положительных качеств личности.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4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254044" cy="115212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обучающихся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ТМНР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88840"/>
            <a:ext cx="7043592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916832"/>
            <a:ext cx="6984776" cy="417646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нарушений, препятствующим успешному развитию, адаптации и социализации ребёнка с РАС в обществе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является: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потребности и способности к общению, проявляющиеся в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уклонения от контакта, отставании или отсутствии разговорной речи, неспособности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поддержать разговор, отсутствие диалоговых форм взаимодействия, непонимание своих и чужих переживаний, дисгармоничность когнитивного развития и другие специфические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особенности.</a:t>
            </a: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ТМНР характерны нарушения психических функций: мышления и речи, памяти и внимания, моторики, эмоционально-волевой сферы. Понимание  речи    ограниченно бытовым уровнем, часто используется  жестовое подкрепление. Собственная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вокализациями, </a:t>
            </a:r>
            <a:r>
              <a:rPr lang="ru-RU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звукокомплексами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голосовыми реакциями, криком.</a:t>
            </a:r>
            <a:r>
              <a:rPr lang="ru-RU" sz="800" dirty="0" smtClean="0"/>
              <a:t> Для</a:t>
            </a:r>
          </a:p>
        </p:txBody>
      </p:sp>
    </p:spTree>
    <p:extLst>
      <p:ext uri="{BB962C8B-B14F-4D97-AF65-F5344CB8AC3E}">
        <p14:creationId xmlns:p14="http://schemas.microsoft.com/office/powerpoint/2010/main" val="348224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250" y="1484784"/>
            <a:ext cx="5723468" cy="7200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 и упражнения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420888"/>
            <a:ext cx="676875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069" y="2636912"/>
            <a:ext cx="6864307" cy="252028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коммуникативных игр у детей: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снимаются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телесные зажимы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эмоциональная разрядка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 мимика и жестикуляция;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умения соблюдать очередность в игре и простые правила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тревожность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4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16216" y="17728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4926" y="1556792"/>
            <a:ext cx="7043458" cy="4504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660" y="1844824"/>
            <a:ext cx="7218756" cy="3744416"/>
          </a:xfrm>
        </p:spPr>
        <p:txBody>
          <a:bodyPr>
            <a:normAutofit fontScale="90000"/>
          </a:bodyPr>
          <a:lstStyle/>
          <a:p>
            <a:pPr marL="342900" lvl="0" indent="-342900" algn="l">
              <a:spcAft>
                <a:spcPts val="1000"/>
              </a:spcAft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коррекционных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занятием следует объяснить его цель: что будем делать, как, для чего.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2.Необходимо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четко, ясно, коротко и простыми словами.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3.Начинать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следует с разминки, далее организовать повторение (более легкое задание), затем переходить к новому материалу (более сложному заданию) и заканчивать выполнением заданий, которые не вызывают у ребенка особых затруднений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Через каждые 5—7 мин занятия целесообразно проводить </a:t>
            </a:r>
            <a:r>
              <a:rPr lang="ru-RU" sz="2200" b="1" dirty="0" err="1">
                <a:latin typeface="Times New Roman"/>
                <a:ea typeface="Calibri"/>
                <a:cs typeface="Times New Roman"/>
              </a:rPr>
              <a:t>физминутки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, используя упражнения на расслабление, формирование правильной осанки, упражнения для глаз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1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16216" y="17728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6912768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660" y="2040360"/>
            <a:ext cx="6965245" cy="1593687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коррекционных занятий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известного материала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материала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составлять 75% к 25%.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возможность ученику самому выбрать оптимальный темп деятельности; установки всех заданий давать не на скорость, а на качество.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7.Оценивать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отмечая правильность выполнения и допущенные ошибки, объясняя, как их нужно исправить. Любые замечания должны быть поддерживающими и конструктивными.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инициативу детей, интерес, желание задавать вопросы, обратиться за помощью.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0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149385" cy="541973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92696"/>
            <a:ext cx="6739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поддержка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03332"/>
            <a:ext cx="6696744" cy="391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времени  у детей часто не сформированы. Как правило, существует только «здесь» и «сейчас». Нужно развивать  представления о последовательности событий и понятия «до» и «после», «сначала», «потом». Помочь в этом может визуальное «наглядное» расписание. Дети  нуждаются в четком режиме дня и постоянстве той среды, что их окружает, им это дает ощущение уверенности и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201482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расписание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fsd.multiurok.ru/html/2018/10/31/s_5bd9c105ae124/img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t="65598" r="25243" b="7906"/>
          <a:stretch/>
        </p:blipFill>
        <p:spPr bwMode="auto">
          <a:xfrm>
            <a:off x="1157287" y="1772816"/>
            <a:ext cx="6829425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nachalo4ka.ru/wp-content/uploads/2014/08/tsvetnyie-karandashi-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05" y="2602446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564x/44/b8/03/44b8032b12027cd3bea2694868e74be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2446"/>
            <a:ext cx="2236995" cy="2221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Рамка 5"/>
          <p:cNvSpPr/>
          <p:nvPr/>
        </p:nvSpPr>
        <p:spPr>
          <a:xfrm>
            <a:off x="912915" y="1465778"/>
            <a:ext cx="7340069" cy="46085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1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предметов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04864"/>
            <a:ext cx="6696744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 соблюдения очередности;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совместной работы (получение совместного результата);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концентрировать внимание на предмете,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сверстнике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принимать и соблюдать правила.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«Собери пирамиду», «Передай кубик», «Звони  колокольчик»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46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1655</TotalTime>
  <Words>696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               Коммуникативные игры в совместной деятельности педагога-психолога и обучающихся с ТМНР,РАС</vt:lpstr>
      <vt:lpstr>Основные функции и направления работы педагога-психолога при обучении ребенка с РАС, ТМНР   </vt:lpstr>
      <vt:lpstr>Особенности обучающихся  с ТМНР и РАС</vt:lpstr>
      <vt:lpstr>Коммуникативные игры и упражнения</vt:lpstr>
      <vt:lpstr>   Организация коррекционных занятий  1.Перед каждым занятием следует объяснить его цель: что будем делать, как, для чего. 2.Необходимо говорить четко, ясно, коротко и простыми словами. 3.Начинать занятие следует с разминки, далее организовать повторение (более легкое задание), затем переходить к новому материалу (более сложному заданию) и заканчивать выполнением заданий, которые не вызывают у ребенка особых затруднений. 4. Через каждые 5—7 мин занятия целесообразно проводить физминутки, используя упражнения на расслабление, формирование правильной осанки, упражнения для глаз.    </vt:lpstr>
      <vt:lpstr>     Организация коррекционных занятий 5. Соотношение известного материала и нового материала может составлять 75% к 25%. 6. Предоставить возможность ученику самому выбрать оптимальный темп деятельности; установки всех заданий давать не на скорость, а на качество. 7.Оценивать работу, отмечая правильность выполнения и допущенные ошибки, объясняя, как их нужно исправить. Любые замечания должны быть поддерживающими и конструктивными. 8. Поощрять инициативу детей, интерес, желание задавать вопросы, обратиться за помощью.    </vt:lpstr>
      <vt:lpstr>  </vt:lpstr>
      <vt:lpstr>Визуальное расписание</vt:lpstr>
      <vt:lpstr>Игры и упражнения  с использованием предметов   </vt:lpstr>
      <vt:lpstr>Презентация PowerPoint</vt:lpstr>
      <vt:lpstr> Игры с музыкальными игрушками и  инструментами</vt:lpstr>
      <vt:lpstr> Тактильные и двигательные игры  </vt:lpstr>
      <vt:lpstr>Упражнения с зеркалом </vt:lpstr>
      <vt:lpstr>Игры с кинетическим песком</vt:lpstr>
      <vt:lpstr>Игры с кинетическим песком</vt:lpstr>
      <vt:lpstr>Презентация PowerPoint</vt:lpstr>
      <vt:lpstr>Презентация PowerPoint</vt:lpstr>
      <vt:lpstr>Использование специальных приемов в ходе совместного рисования        </vt:lpstr>
      <vt:lpstr>Презентация PowerPoint</vt:lpstr>
      <vt:lpstr>Дидактические игры и пособия</vt:lpstr>
      <vt:lpstr>                                Полифункциональный модуль «Учусь, играя»                                   Развивает мелкую моторику, пространственную ориентацию, способствует формированию интереса к совместной деятельности, обогащает сенсорный опыт, расширяет представление об окружающем                </vt:lpstr>
      <vt:lpstr>        Игра « Поймай рыбку»        </vt:lpstr>
      <vt:lpstr>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HP-PC</cp:lastModifiedBy>
  <cp:revision>83</cp:revision>
  <dcterms:created xsi:type="dcterms:W3CDTF">2019-04-11T12:15:51Z</dcterms:created>
  <dcterms:modified xsi:type="dcterms:W3CDTF">2022-02-23T15:39:05Z</dcterms:modified>
</cp:coreProperties>
</file>