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68" r:id="rId2"/>
    <p:sldId id="267" r:id="rId3"/>
    <p:sldId id="260" r:id="rId4"/>
    <p:sldId id="292" r:id="rId5"/>
    <p:sldId id="262" r:id="rId6"/>
    <p:sldId id="293" r:id="rId7"/>
    <p:sldId id="263" r:id="rId8"/>
    <p:sldId id="285" r:id="rId9"/>
    <p:sldId id="289" r:id="rId10"/>
    <p:sldId id="294" r:id="rId11"/>
    <p:sldId id="295" r:id="rId12"/>
    <p:sldId id="277" r:id="rId13"/>
    <p:sldId id="282" r:id="rId14"/>
    <p:sldId id="291" r:id="rId15"/>
    <p:sldId id="269" r:id="rId16"/>
    <p:sldId id="270" r:id="rId17"/>
    <p:sldId id="296" r:id="rId18"/>
    <p:sldId id="273" r:id="rId19"/>
    <p:sldId id="283" r:id="rId20"/>
    <p:sldId id="284" r:id="rId21"/>
    <p:sldId id="274" r:id="rId22"/>
    <p:sldId id="288" r:id="rId23"/>
    <p:sldId id="275" r:id="rId24"/>
    <p:sldId id="276" r:id="rId25"/>
    <p:sldId id="286" r:id="rId26"/>
    <p:sldId id="278" r:id="rId27"/>
    <p:sldId id="287" r:id="rId28"/>
    <p:sldId id="279" r:id="rId29"/>
    <p:sldId id="280" r:id="rId30"/>
    <p:sldId id="281" r:id="rId31"/>
    <p:sldId id="29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5" autoAdjust="0"/>
    <p:restoredTop sz="94660"/>
  </p:normalViewPr>
  <p:slideViewPr>
    <p:cSldViewPr snapToGrid="0">
      <p:cViewPr>
        <p:scale>
          <a:sx n="82" d="100"/>
          <a:sy n="82" d="100"/>
        </p:scale>
        <p:origin x="-76" y="6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C0453-58BA-4317-95B7-4CDECBD81CC5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1E0931-8E11-46F7-B872-B0F0D125A7D7}">
      <dgm:prSet phldrT="[Текст]" custT="1"/>
      <dgm:spPr/>
      <dgm:t>
        <a:bodyPr/>
        <a:lstStyle/>
        <a:p>
          <a:r>
            <a:rPr lang="ru-RU" sz="3200" b="1" dirty="0" smtClean="0"/>
            <a:t>Коллективная</a:t>
          </a:r>
          <a:endParaRPr lang="ru-RU" sz="3200" b="1" dirty="0"/>
        </a:p>
      </dgm:t>
    </dgm:pt>
    <dgm:pt modelId="{095F07EB-EAE0-42D4-B876-C2D5626BD7B8}" type="parTrans" cxnId="{126667D1-2BF1-4E64-97BF-F12378F4F64B}">
      <dgm:prSet/>
      <dgm:spPr/>
      <dgm:t>
        <a:bodyPr/>
        <a:lstStyle/>
        <a:p>
          <a:endParaRPr lang="ru-RU"/>
        </a:p>
      </dgm:t>
    </dgm:pt>
    <dgm:pt modelId="{0C0BE4C0-18A2-4B91-A957-2B153038116E}" type="sibTrans" cxnId="{126667D1-2BF1-4E64-97BF-F12378F4F64B}">
      <dgm:prSet/>
      <dgm:spPr/>
      <dgm:t>
        <a:bodyPr/>
        <a:lstStyle/>
        <a:p>
          <a:endParaRPr lang="ru-RU"/>
        </a:p>
      </dgm:t>
    </dgm:pt>
    <dgm:pt modelId="{660E2BE4-7ABD-49FF-8CE5-982BA9A28ED7}">
      <dgm:prSet phldrT="[Текст]"/>
      <dgm:spPr/>
      <dgm:t>
        <a:bodyPr/>
        <a:lstStyle/>
        <a:p>
          <a:r>
            <a:rPr lang="ru-RU" dirty="0" smtClean="0"/>
            <a:t>Выполнение коллективных работ</a:t>
          </a:r>
          <a:endParaRPr lang="ru-RU" dirty="0"/>
        </a:p>
      </dgm:t>
    </dgm:pt>
    <dgm:pt modelId="{ACC51DDD-028F-4353-A17D-9CCA826FE148}" type="parTrans" cxnId="{E0340A2B-4D2B-4540-9710-0A22B8BD386C}">
      <dgm:prSet/>
      <dgm:spPr/>
      <dgm:t>
        <a:bodyPr/>
        <a:lstStyle/>
        <a:p>
          <a:endParaRPr lang="ru-RU"/>
        </a:p>
      </dgm:t>
    </dgm:pt>
    <dgm:pt modelId="{F7E2BCD3-0B39-418C-9713-71B841659128}" type="sibTrans" cxnId="{E0340A2B-4D2B-4540-9710-0A22B8BD386C}">
      <dgm:prSet/>
      <dgm:spPr/>
      <dgm:t>
        <a:bodyPr/>
        <a:lstStyle/>
        <a:p>
          <a:endParaRPr lang="ru-RU"/>
        </a:p>
      </dgm:t>
    </dgm:pt>
    <dgm:pt modelId="{F7FA9635-CC40-42EE-AF3E-09DE44090ED3}">
      <dgm:prSet phldrT="[Текст]" custT="1"/>
      <dgm:spPr/>
      <dgm:t>
        <a:bodyPr/>
        <a:lstStyle/>
        <a:p>
          <a:r>
            <a:rPr lang="ru-RU" sz="3200" b="1" dirty="0" smtClean="0"/>
            <a:t>Групповая</a:t>
          </a:r>
          <a:endParaRPr lang="ru-RU" sz="3200" b="1" dirty="0"/>
        </a:p>
      </dgm:t>
    </dgm:pt>
    <dgm:pt modelId="{8DDED08E-FD88-45CA-B26B-1DE18EF5C2DE}" type="parTrans" cxnId="{8F28016B-5660-4E4F-A29E-7859758C69F2}">
      <dgm:prSet/>
      <dgm:spPr/>
      <dgm:t>
        <a:bodyPr/>
        <a:lstStyle/>
        <a:p>
          <a:endParaRPr lang="ru-RU"/>
        </a:p>
      </dgm:t>
    </dgm:pt>
    <dgm:pt modelId="{80E6B366-A030-47D0-B7C0-0897E57245ED}" type="sibTrans" cxnId="{8F28016B-5660-4E4F-A29E-7859758C69F2}">
      <dgm:prSet/>
      <dgm:spPr/>
      <dgm:t>
        <a:bodyPr/>
        <a:lstStyle/>
        <a:p>
          <a:endParaRPr lang="ru-RU"/>
        </a:p>
      </dgm:t>
    </dgm:pt>
    <dgm:pt modelId="{F48BB15D-C2B7-43CC-9846-03CA90D9E7EF}">
      <dgm:prSet phldrT="[Текст]"/>
      <dgm:spPr/>
      <dgm:t>
        <a:bodyPr/>
        <a:lstStyle/>
        <a:p>
          <a:r>
            <a:rPr lang="ru-RU" dirty="0" smtClean="0"/>
            <a:t>Работа в группе от 2до4человек</a:t>
          </a:r>
          <a:endParaRPr lang="ru-RU" dirty="0"/>
        </a:p>
      </dgm:t>
    </dgm:pt>
    <dgm:pt modelId="{E6D3BA5C-FA07-417F-A481-7BA5DC2CDCD1}" type="parTrans" cxnId="{FCF91679-4434-4009-9125-8DCA6C57333C}">
      <dgm:prSet/>
      <dgm:spPr/>
      <dgm:t>
        <a:bodyPr/>
        <a:lstStyle/>
        <a:p>
          <a:endParaRPr lang="ru-RU"/>
        </a:p>
      </dgm:t>
    </dgm:pt>
    <dgm:pt modelId="{0CDACE96-292D-43C8-AA0C-9DC06BB20B23}" type="sibTrans" cxnId="{FCF91679-4434-4009-9125-8DCA6C57333C}">
      <dgm:prSet/>
      <dgm:spPr/>
      <dgm:t>
        <a:bodyPr/>
        <a:lstStyle/>
        <a:p>
          <a:endParaRPr lang="ru-RU"/>
        </a:p>
      </dgm:t>
    </dgm:pt>
    <dgm:pt modelId="{ADD32FC8-9853-4CEB-9121-B029A1E9F723}">
      <dgm:prSet phldrT="[Текст]"/>
      <dgm:spPr/>
      <dgm:t>
        <a:bodyPr/>
        <a:lstStyle/>
        <a:p>
          <a:r>
            <a:rPr lang="ru-RU" dirty="0" smtClean="0"/>
            <a:t>Умение распределять работу между участниками группы.</a:t>
          </a:r>
          <a:endParaRPr lang="ru-RU" dirty="0"/>
        </a:p>
      </dgm:t>
    </dgm:pt>
    <dgm:pt modelId="{56DB8F1B-0F35-4E5F-A797-6407A6E72A9F}" type="parTrans" cxnId="{B8105F7E-712E-4E47-A7C9-1CAB8081FCBF}">
      <dgm:prSet/>
      <dgm:spPr/>
      <dgm:t>
        <a:bodyPr/>
        <a:lstStyle/>
        <a:p>
          <a:endParaRPr lang="ru-RU"/>
        </a:p>
      </dgm:t>
    </dgm:pt>
    <dgm:pt modelId="{AADA9A70-C211-4F93-A0CA-805804399E1C}" type="sibTrans" cxnId="{B8105F7E-712E-4E47-A7C9-1CAB8081FCBF}">
      <dgm:prSet/>
      <dgm:spPr/>
      <dgm:t>
        <a:bodyPr/>
        <a:lstStyle/>
        <a:p>
          <a:endParaRPr lang="ru-RU"/>
        </a:p>
      </dgm:t>
    </dgm:pt>
    <dgm:pt modelId="{2840C9B0-9FB3-474B-81F7-50D83833A99F}">
      <dgm:prSet phldrT="[Текст]" custT="1"/>
      <dgm:spPr/>
      <dgm:t>
        <a:bodyPr/>
        <a:lstStyle/>
        <a:p>
          <a:r>
            <a:rPr lang="ru-RU" sz="3200" b="1" dirty="0" smtClean="0"/>
            <a:t>Индивидуальная</a:t>
          </a:r>
          <a:endParaRPr lang="ru-RU" sz="3200" b="1" dirty="0"/>
        </a:p>
      </dgm:t>
    </dgm:pt>
    <dgm:pt modelId="{51250E75-F9D5-4EF3-ACD6-6E0D8F34F076}" type="parTrans" cxnId="{AEA67847-99CE-4A10-B909-1F35E5456077}">
      <dgm:prSet/>
      <dgm:spPr/>
      <dgm:t>
        <a:bodyPr/>
        <a:lstStyle/>
        <a:p>
          <a:endParaRPr lang="ru-RU"/>
        </a:p>
      </dgm:t>
    </dgm:pt>
    <dgm:pt modelId="{551C5B83-B848-4E69-A7E7-E792ACB5C7E3}" type="sibTrans" cxnId="{AEA67847-99CE-4A10-B909-1F35E5456077}">
      <dgm:prSet/>
      <dgm:spPr/>
      <dgm:t>
        <a:bodyPr/>
        <a:lstStyle/>
        <a:p>
          <a:endParaRPr lang="ru-RU"/>
        </a:p>
      </dgm:t>
    </dgm:pt>
    <dgm:pt modelId="{CB4E360B-1B61-413F-B67E-3C341937E6F8}">
      <dgm:prSet phldrT="[Текст]"/>
      <dgm:spPr/>
      <dgm:t>
        <a:bodyPr/>
        <a:lstStyle/>
        <a:p>
          <a:r>
            <a:rPr lang="ru-RU" dirty="0" smtClean="0"/>
            <a:t>Выполнение работы с помощью учителя.</a:t>
          </a:r>
          <a:endParaRPr lang="ru-RU" dirty="0"/>
        </a:p>
      </dgm:t>
    </dgm:pt>
    <dgm:pt modelId="{97A5C902-9EB3-4F35-A0BE-89A9000BEAD3}" type="parTrans" cxnId="{E2C94D44-03EA-4EA6-9AFA-EF4D0A21653B}">
      <dgm:prSet/>
      <dgm:spPr/>
      <dgm:t>
        <a:bodyPr/>
        <a:lstStyle/>
        <a:p>
          <a:endParaRPr lang="ru-RU"/>
        </a:p>
      </dgm:t>
    </dgm:pt>
    <dgm:pt modelId="{A209C768-1E73-4A3F-94CC-6DC1431E3D92}" type="sibTrans" cxnId="{E2C94D44-03EA-4EA6-9AFA-EF4D0A21653B}">
      <dgm:prSet/>
      <dgm:spPr/>
      <dgm:t>
        <a:bodyPr/>
        <a:lstStyle/>
        <a:p>
          <a:endParaRPr lang="ru-RU"/>
        </a:p>
      </dgm:t>
    </dgm:pt>
    <dgm:pt modelId="{F4D8FED5-242F-4D7F-9FE5-BCC11EEA1766}">
      <dgm:prSet phldrT="[Текст]"/>
      <dgm:spPr/>
      <dgm:t>
        <a:bodyPr/>
        <a:lstStyle/>
        <a:p>
          <a:r>
            <a:rPr lang="ru-RU" dirty="0" smtClean="0"/>
            <a:t>Выполнение работы под контролем учителя.</a:t>
          </a:r>
          <a:endParaRPr lang="ru-RU" dirty="0"/>
        </a:p>
      </dgm:t>
    </dgm:pt>
    <dgm:pt modelId="{E33C5D43-7236-463E-907E-88F80C2CB815}" type="parTrans" cxnId="{5F2A5A72-58A2-43E9-91E9-3DB4EC8ABF42}">
      <dgm:prSet/>
      <dgm:spPr/>
      <dgm:t>
        <a:bodyPr/>
        <a:lstStyle/>
        <a:p>
          <a:endParaRPr lang="ru-RU"/>
        </a:p>
      </dgm:t>
    </dgm:pt>
    <dgm:pt modelId="{9C4674B4-41CB-42D1-B09C-846D44FA34A6}" type="sibTrans" cxnId="{5F2A5A72-58A2-43E9-91E9-3DB4EC8ABF42}">
      <dgm:prSet/>
      <dgm:spPr/>
      <dgm:t>
        <a:bodyPr/>
        <a:lstStyle/>
        <a:p>
          <a:endParaRPr lang="ru-RU"/>
        </a:p>
      </dgm:t>
    </dgm:pt>
    <dgm:pt modelId="{AA7F620A-610E-4572-9C66-F8BAE5FD0D52}">
      <dgm:prSet phldrT="[Текст]"/>
      <dgm:spPr/>
      <dgm:t>
        <a:bodyPr/>
        <a:lstStyle/>
        <a:p>
          <a:r>
            <a:rPr lang="ru-RU" dirty="0" smtClean="0"/>
            <a:t>Умение работать в сотрудничестве, команде.</a:t>
          </a:r>
          <a:endParaRPr lang="ru-RU" dirty="0"/>
        </a:p>
      </dgm:t>
    </dgm:pt>
    <dgm:pt modelId="{D02D57BE-7E27-47E4-A706-A4C0693DE48B}" type="parTrans" cxnId="{47C6CCAD-24CD-4DA8-A7CF-95583264A7FB}">
      <dgm:prSet/>
      <dgm:spPr/>
    </dgm:pt>
    <dgm:pt modelId="{F134008F-33FB-450F-99E7-D34E26C2759B}" type="sibTrans" cxnId="{47C6CCAD-24CD-4DA8-A7CF-95583264A7FB}">
      <dgm:prSet/>
      <dgm:spPr/>
    </dgm:pt>
    <dgm:pt modelId="{2C517B3C-84DA-4885-AC71-E2C192EF2BF8}">
      <dgm:prSet phldrT="[Текст]"/>
      <dgm:spPr/>
      <dgm:t>
        <a:bodyPr/>
        <a:lstStyle/>
        <a:p>
          <a:r>
            <a:rPr lang="ru-RU" dirty="0" smtClean="0"/>
            <a:t>Самостоятельная работа.</a:t>
          </a:r>
          <a:endParaRPr lang="ru-RU" dirty="0"/>
        </a:p>
      </dgm:t>
    </dgm:pt>
    <dgm:pt modelId="{2F732E42-40D3-4C3B-8B01-5EE634E7BE8D}" type="parTrans" cxnId="{505D5374-86A4-4316-91EB-BEA424DA7E6A}">
      <dgm:prSet/>
      <dgm:spPr/>
    </dgm:pt>
    <dgm:pt modelId="{B778BA98-C07E-4935-911A-17E366E14076}" type="sibTrans" cxnId="{505D5374-86A4-4316-91EB-BEA424DA7E6A}">
      <dgm:prSet/>
      <dgm:spPr/>
    </dgm:pt>
    <dgm:pt modelId="{766E77D6-622A-4F56-B7E1-FBE4755A695C}" type="pres">
      <dgm:prSet presAssocID="{D7AC0453-58BA-4317-95B7-4CDECBD81CC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F16A0F-3B15-4E22-9D4B-0B5D584779D1}" type="pres">
      <dgm:prSet presAssocID="{9E1E0931-8E11-46F7-B872-B0F0D125A7D7}" presName="circle1" presStyleLbl="node1" presStyleIdx="0" presStyleCnt="3"/>
      <dgm:spPr/>
    </dgm:pt>
    <dgm:pt modelId="{48340325-27C2-4E44-9F83-C685A8D2B1D6}" type="pres">
      <dgm:prSet presAssocID="{9E1E0931-8E11-46F7-B872-B0F0D125A7D7}" presName="space" presStyleCnt="0"/>
      <dgm:spPr/>
    </dgm:pt>
    <dgm:pt modelId="{4CAC6762-82EB-4F27-9AF0-FF6367036202}" type="pres">
      <dgm:prSet presAssocID="{9E1E0931-8E11-46F7-B872-B0F0D125A7D7}" presName="rect1" presStyleLbl="alignAcc1" presStyleIdx="0" presStyleCnt="3" custLinFactNeighborX="-273" custLinFactNeighborY="1208"/>
      <dgm:spPr/>
      <dgm:t>
        <a:bodyPr/>
        <a:lstStyle/>
        <a:p>
          <a:endParaRPr lang="ru-RU"/>
        </a:p>
      </dgm:t>
    </dgm:pt>
    <dgm:pt modelId="{C67579FE-1D9E-4AE8-8F79-AA1C2B349415}" type="pres">
      <dgm:prSet presAssocID="{F7FA9635-CC40-42EE-AF3E-09DE44090ED3}" presName="vertSpace2" presStyleLbl="node1" presStyleIdx="0" presStyleCnt="3"/>
      <dgm:spPr/>
    </dgm:pt>
    <dgm:pt modelId="{233B0638-6B16-4E6D-85AE-5667EED994EF}" type="pres">
      <dgm:prSet presAssocID="{F7FA9635-CC40-42EE-AF3E-09DE44090ED3}" presName="circle2" presStyleLbl="node1" presStyleIdx="1" presStyleCnt="3"/>
      <dgm:spPr/>
    </dgm:pt>
    <dgm:pt modelId="{A3621A58-0DF2-48A3-B153-C92CF6A8F595}" type="pres">
      <dgm:prSet presAssocID="{F7FA9635-CC40-42EE-AF3E-09DE44090ED3}" presName="rect2" presStyleLbl="alignAcc1" presStyleIdx="1" presStyleCnt="3" custLinFactNeighborX="682" custLinFactNeighborY="743"/>
      <dgm:spPr/>
      <dgm:t>
        <a:bodyPr/>
        <a:lstStyle/>
        <a:p>
          <a:endParaRPr lang="ru-RU"/>
        </a:p>
      </dgm:t>
    </dgm:pt>
    <dgm:pt modelId="{E117465B-605D-4F32-AABF-605F9BB50244}" type="pres">
      <dgm:prSet presAssocID="{2840C9B0-9FB3-474B-81F7-50D83833A99F}" presName="vertSpace3" presStyleLbl="node1" presStyleIdx="1" presStyleCnt="3"/>
      <dgm:spPr/>
    </dgm:pt>
    <dgm:pt modelId="{14D20A58-C18A-4019-8A1D-BEF0EFAEE919}" type="pres">
      <dgm:prSet presAssocID="{2840C9B0-9FB3-474B-81F7-50D83833A99F}" presName="circle3" presStyleLbl="node1" presStyleIdx="2" presStyleCnt="3"/>
      <dgm:spPr/>
    </dgm:pt>
    <dgm:pt modelId="{2934CA19-BADC-40F2-9F54-7DF982ECD2D8}" type="pres">
      <dgm:prSet presAssocID="{2840C9B0-9FB3-474B-81F7-50D83833A99F}" presName="rect3" presStyleLbl="alignAcc1" presStyleIdx="2" presStyleCnt="3"/>
      <dgm:spPr/>
      <dgm:t>
        <a:bodyPr/>
        <a:lstStyle/>
        <a:p>
          <a:endParaRPr lang="ru-RU"/>
        </a:p>
      </dgm:t>
    </dgm:pt>
    <dgm:pt modelId="{9F240E69-E823-4831-88A5-FFAA61766E32}" type="pres">
      <dgm:prSet presAssocID="{9E1E0931-8E11-46F7-B872-B0F0D125A7D7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77BB5-F6DB-48AF-9676-5930468A54AC}" type="pres">
      <dgm:prSet presAssocID="{9E1E0931-8E11-46F7-B872-B0F0D125A7D7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2EE0B-0A67-4CE0-B96F-6EA99BD1BC3F}" type="pres">
      <dgm:prSet presAssocID="{F7FA9635-CC40-42EE-AF3E-09DE44090ED3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60AFE-20E1-47E9-99DD-49F2B04A1B79}" type="pres">
      <dgm:prSet presAssocID="{F7FA9635-CC40-42EE-AF3E-09DE44090ED3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5A25F-AA9F-4DFF-B92F-809E118ADCB0}" type="pres">
      <dgm:prSet presAssocID="{2840C9B0-9FB3-474B-81F7-50D83833A99F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8C3A9-E026-4032-86AC-FA8143E66AA3}" type="pres">
      <dgm:prSet presAssocID="{2840C9B0-9FB3-474B-81F7-50D83833A99F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35E454-1482-4EC7-8BC5-6378ED50705A}" type="presOf" srcId="{2840C9B0-9FB3-474B-81F7-50D83833A99F}" destId="{F3E5A25F-AA9F-4DFF-B92F-809E118ADCB0}" srcOrd="1" destOrd="0" presId="urn:microsoft.com/office/officeart/2005/8/layout/target3"/>
    <dgm:cxn modelId="{A0479A65-E94C-4CEC-93A1-ED0FDA58222C}" type="presOf" srcId="{AA7F620A-610E-4572-9C66-F8BAE5FD0D52}" destId="{7DB77BB5-F6DB-48AF-9676-5930468A54AC}" srcOrd="0" destOrd="1" presId="urn:microsoft.com/office/officeart/2005/8/layout/target3"/>
    <dgm:cxn modelId="{FCF91679-4434-4009-9125-8DCA6C57333C}" srcId="{F7FA9635-CC40-42EE-AF3E-09DE44090ED3}" destId="{F48BB15D-C2B7-43CC-9846-03CA90D9E7EF}" srcOrd="0" destOrd="0" parTransId="{E6D3BA5C-FA07-417F-A481-7BA5DC2CDCD1}" sibTransId="{0CDACE96-292D-43C8-AA0C-9DC06BB20B23}"/>
    <dgm:cxn modelId="{9FB12931-7D12-4D89-8780-84B5B1FFB57E}" type="presOf" srcId="{CB4E360B-1B61-413F-B67E-3C341937E6F8}" destId="{61D8C3A9-E026-4032-86AC-FA8143E66AA3}" srcOrd="0" destOrd="0" presId="urn:microsoft.com/office/officeart/2005/8/layout/target3"/>
    <dgm:cxn modelId="{32D8833E-9151-40A9-BAB1-512A732EC401}" type="presOf" srcId="{2C517B3C-84DA-4885-AC71-E2C192EF2BF8}" destId="{61D8C3A9-E026-4032-86AC-FA8143E66AA3}" srcOrd="0" destOrd="2" presId="urn:microsoft.com/office/officeart/2005/8/layout/target3"/>
    <dgm:cxn modelId="{AEA67847-99CE-4A10-B909-1F35E5456077}" srcId="{D7AC0453-58BA-4317-95B7-4CDECBD81CC5}" destId="{2840C9B0-9FB3-474B-81F7-50D83833A99F}" srcOrd="2" destOrd="0" parTransId="{51250E75-F9D5-4EF3-ACD6-6E0D8F34F076}" sibTransId="{551C5B83-B848-4E69-A7E7-E792ACB5C7E3}"/>
    <dgm:cxn modelId="{126667D1-2BF1-4E64-97BF-F12378F4F64B}" srcId="{D7AC0453-58BA-4317-95B7-4CDECBD81CC5}" destId="{9E1E0931-8E11-46F7-B872-B0F0D125A7D7}" srcOrd="0" destOrd="0" parTransId="{095F07EB-EAE0-42D4-B876-C2D5626BD7B8}" sibTransId="{0C0BE4C0-18A2-4B91-A957-2B153038116E}"/>
    <dgm:cxn modelId="{3E433403-544E-4024-8C34-3DCE42FF0D05}" type="presOf" srcId="{D7AC0453-58BA-4317-95B7-4CDECBD81CC5}" destId="{766E77D6-622A-4F56-B7E1-FBE4755A695C}" srcOrd="0" destOrd="0" presId="urn:microsoft.com/office/officeart/2005/8/layout/target3"/>
    <dgm:cxn modelId="{050B2733-9F0B-40AE-BA2D-867015B9F750}" type="presOf" srcId="{660E2BE4-7ABD-49FF-8CE5-982BA9A28ED7}" destId="{7DB77BB5-F6DB-48AF-9676-5930468A54AC}" srcOrd="0" destOrd="0" presId="urn:microsoft.com/office/officeart/2005/8/layout/target3"/>
    <dgm:cxn modelId="{530476B1-E731-407C-B691-A040BFFD0983}" type="presOf" srcId="{F7FA9635-CC40-42EE-AF3E-09DE44090ED3}" destId="{FC82EE0B-0A67-4CE0-B96F-6EA99BD1BC3F}" srcOrd="1" destOrd="0" presId="urn:microsoft.com/office/officeart/2005/8/layout/target3"/>
    <dgm:cxn modelId="{8F28016B-5660-4E4F-A29E-7859758C69F2}" srcId="{D7AC0453-58BA-4317-95B7-4CDECBD81CC5}" destId="{F7FA9635-CC40-42EE-AF3E-09DE44090ED3}" srcOrd="1" destOrd="0" parTransId="{8DDED08E-FD88-45CA-B26B-1DE18EF5C2DE}" sibTransId="{80E6B366-A030-47D0-B7C0-0897E57245ED}"/>
    <dgm:cxn modelId="{505D5374-86A4-4316-91EB-BEA424DA7E6A}" srcId="{2840C9B0-9FB3-474B-81F7-50D83833A99F}" destId="{2C517B3C-84DA-4885-AC71-E2C192EF2BF8}" srcOrd="2" destOrd="0" parTransId="{2F732E42-40D3-4C3B-8B01-5EE634E7BE8D}" sibTransId="{B778BA98-C07E-4935-911A-17E366E14076}"/>
    <dgm:cxn modelId="{89A2DB0A-102D-4B05-9EC5-4DF4F1E7DAE4}" type="presOf" srcId="{ADD32FC8-9853-4CEB-9121-B029A1E9F723}" destId="{ACE60AFE-20E1-47E9-99DD-49F2B04A1B79}" srcOrd="0" destOrd="1" presId="urn:microsoft.com/office/officeart/2005/8/layout/target3"/>
    <dgm:cxn modelId="{103A3F87-406E-4DA3-A6F0-E05F633CE7CC}" type="presOf" srcId="{9E1E0931-8E11-46F7-B872-B0F0D125A7D7}" destId="{4CAC6762-82EB-4F27-9AF0-FF6367036202}" srcOrd="0" destOrd="0" presId="urn:microsoft.com/office/officeart/2005/8/layout/target3"/>
    <dgm:cxn modelId="{E2C94D44-03EA-4EA6-9AFA-EF4D0A21653B}" srcId="{2840C9B0-9FB3-474B-81F7-50D83833A99F}" destId="{CB4E360B-1B61-413F-B67E-3C341937E6F8}" srcOrd="0" destOrd="0" parTransId="{97A5C902-9EB3-4F35-A0BE-89A9000BEAD3}" sibTransId="{A209C768-1E73-4A3F-94CC-6DC1431E3D92}"/>
    <dgm:cxn modelId="{AC51E54D-EFFA-49A8-9EB1-DF327586A6FC}" type="presOf" srcId="{2840C9B0-9FB3-474B-81F7-50D83833A99F}" destId="{2934CA19-BADC-40F2-9F54-7DF982ECD2D8}" srcOrd="0" destOrd="0" presId="urn:microsoft.com/office/officeart/2005/8/layout/target3"/>
    <dgm:cxn modelId="{E0340A2B-4D2B-4540-9710-0A22B8BD386C}" srcId="{9E1E0931-8E11-46F7-B872-B0F0D125A7D7}" destId="{660E2BE4-7ABD-49FF-8CE5-982BA9A28ED7}" srcOrd="0" destOrd="0" parTransId="{ACC51DDD-028F-4353-A17D-9CCA826FE148}" sibTransId="{F7E2BCD3-0B39-418C-9713-71B841659128}"/>
    <dgm:cxn modelId="{E3D6CE45-6795-462D-8D5D-9752A2F30B62}" type="presOf" srcId="{9E1E0931-8E11-46F7-B872-B0F0D125A7D7}" destId="{9F240E69-E823-4831-88A5-FFAA61766E32}" srcOrd="1" destOrd="0" presId="urn:microsoft.com/office/officeart/2005/8/layout/target3"/>
    <dgm:cxn modelId="{03DA0B15-7B2D-4894-8E02-CC93C2410640}" type="presOf" srcId="{F7FA9635-CC40-42EE-AF3E-09DE44090ED3}" destId="{A3621A58-0DF2-48A3-B153-C92CF6A8F595}" srcOrd="0" destOrd="0" presId="urn:microsoft.com/office/officeart/2005/8/layout/target3"/>
    <dgm:cxn modelId="{5F2A5A72-58A2-43E9-91E9-3DB4EC8ABF42}" srcId="{2840C9B0-9FB3-474B-81F7-50D83833A99F}" destId="{F4D8FED5-242F-4D7F-9FE5-BCC11EEA1766}" srcOrd="1" destOrd="0" parTransId="{E33C5D43-7236-463E-907E-88F80C2CB815}" sibTransId="{9C4674B4-41CB-42D1-B09C-846D44FA34A6}"/>
    <dgm:cxn modelId="{4BE238E2-50CD-43C0-9C96-9825095E267C}" type="presOf" srcId="{F4D8FED5-242F-4D7F-9FE5-BCC11EEA1766}" destId="{61D8C3A9-E026-4032-86AC-FA8143E66AA3}" srcOrd="0" destOrd="1" presId="urn:microsoft.com/office/officeart/2005/8/layout/target3"/>
    <dgm:cxn modelId="{47C6CCAD-24CD-4DA8-A7CF-95583264A7FB}" srcId="{9E1E0931-8E11-46F7-B872-B0F0D125A7D7}" destId="{AA7F620A-610E-4572-9C66-F8BAE5FD0D52}" srcOrd="1" destOrd="0" parTransId="{D02D57BE-7E27-47E4-A706-A4C0693DE48B}" sibTransId="{F134008F-33FB-450F-99E7-D34E26C2759B}"/>
    <dgm:cxn modelId="{B8105F7E-712E-4E47-A7C9-1CAB8081FCBF}" srcId="{F7FA9635-CC40-42EE-AF3E-09DE44090ED3}" destId="{ADD32FC8-9853-4CEB-9121-B029A1E9F723}" srcOrd="1" destOrd="0" parTransId="{56DB8F1B-0F35-4E5F-A797-6407A6E72A9F}" sibTransId="{AADA9A70-C211-4F93-A0CA-805804399E1C}"/>
    <dgm:cxn modelId="{E46C84EA-89A4-4CA8-BE32-6822D7F0FE24}" type="presOf" srcId="{F48BB15D-C2B7-43CC-9846-03CA90D9E7EF}" destId="{ACE60AFE-20E1-47E9-99DD-49F2B04A1B79}" srcOrd="0" destOrd="0" presId="urn:microsoft.com/office/officeart/2005/8/layout/target3"/>
    <dgm:cxn modelId="{5E7CDF11-8138-4B10-84E9-89CD595DAF88}" type="presParOf" srcId="{766E77D6-622A-4F56-B7E1-FBE4755A695C}" destId="{51F16A0F-3B15-4E22-9D4B-0B5D584779D1}" srcOrd="0" destOrd="0" presId="urn:microsoft.com/office/officeart/2005/8/layout/target3"/>
    <dgm:cxn modelId="{85AF06B0-CC77-4CE9-941A-EE12E490B844}" type="presParOf" srcId="{766E77D6-622A-4F56-B7E1-FBE4755A695C}" destId="{48340325-27C2-4E44-9F83-C685A8D2B1D6}" srcOrd="1" destOrd="0" presId="urn:microsoft.com/office/officeart/2005/8/layout/target3"/>
    <dgm:cxn modelId="{A485DFDB-2944-4EC3-ADF0-CE414273DFCF}" type="presParOf" srcId="{766E77D6-622A-4F56-B7E1-FBE4755A695C}" destId="{4CAC6762-82EB-4F27-9AF0-FF6367036202}" srcOrd="2" destOrd="0" presId="urn:microsoft.com/office/officeart/2005/8/layout/target3"/>
    <dgm:cxn modelId="{6A3679A5-D8CC-4003-BAAE-DFA3709AF57F}" type="presParOf" srcId="{766E77D6-622A-4F56-B7E1-FBE4755A695C}" destId="{C67579FE-1D9E-4AE8-8F79-AA1C2B349415}" srcOrd="3" destOrd="0" presId="urn:microsoft.com/office/officeart/2005/8/layout/target3"/>
    <dgm:cxn modelId="{0CEB15FE-196E-4D21-8C96-5702656E7650}" type="presParOf" srcId="{766E77D6-622A-4F56-B7E1-FBE4755A695C}" destId="{233B0638-6B16-4E6D-85AE-5667EED994EF}" srcOrd="4" destOrd="0" presId="urn:microsoft.com/office/officeart/2005/8/layout/target3"/>
    <dgm:cxn modelId="{F1AF7C36-5D02-497A-B923-0E8F2A6E7E8A}" type="presParOf" srcId="{766E77D6-622A-4F56-B7E1-FBE4755A695C}" destId="{A3621A58-0DF2-48A3-B153-C92CF6A8F595}" srcOrd="5" destOrd="0" presId="urn:microsoft.com/office/officeart/2005/8/layout/target3"/>
    <dgm:cxn modelId="{7297299D-C69A-4784-9799-AA0143A0B139}" type="presParOf" srcId="{766E77D6-622A-4F56-B7E1-FBE4755A695C}" destId="{E117465B-605D-4F32-AABF-605F9BB50244}" srcOrd="6" destOrd="0" presId="urn:microsoft.com/office/officeart/2005/8/layout/target3"/>
    <dgm:cxn modelId="{7F014EE9-B775-4B16-9AF4-AD7571381763}" type="presParOf" srcId="{766E77D6-622A-4F56-B7E1-FBE4755A695C}" destId="{14D20A58-C18A-4019-8A1D-BEF0EFAEE919}" srcOrd="7" destOrd="0" presId="urn:microsoft.com/office/officeart/2005/8/layout/target3"/>
    <dgm:cxn modelId="{39998CA3-F85C-49BF-AF00-D13CAF10B094}" type="presParOf" srcId="{766E77D6-622A-4F56-B7E1-FBE4755A695C}" destId="{2934CA19-BADC-40F2-9F54-7DF982ECD2D8}" srcOrd="8" destOrd="0" presId="urn:microsoft.com/office/officeart/2005/8/layout/target3"/>
    <dgm:cxn modelId="{544C756C-3371-409B-9F4D-CC065258B7B8}" type="presParOf" srcId="{766E77D6-622A-4F56-B7E1-FBE4755A695C}" destId="{9F240E69-E823-4831-88A5-FFAA61766E32}" srcOrd="9" destOrd="0" presId="urn:microsoft.com/office/officeart/2005/8/layout/target3"/>
    <dgm:cxn modelId="{2503E4AC-E1F6-46A0-AFEA-C02092392852}" type="presParOf" srcId="{766E77D6-622A-4F56-B7E1-FBE4755A695C}" destId="{7DB77BB5-F6DB-48AF-9676-5930468A54AC}" srcOrd="10" destOrd="0" presId="urn:microsoft.com/office/officeart/2005/8/layout/target3"/>
    <dgm:cxn modelId="{215B745B-166C-42B5-BF5C-3DCB92E864B8}" type="presParOf" srcId="{766E77D6-622A-4F56-B7E1-FBE4755A695C}" destId="{FC82EE0B-0A67-4CE0-B96F-6EA99BD1BC3F}" srcOrd="11" destOrd="0" presId="urn:microsoft.com/office/officeart/2005/8/layout/target3"/>
    <dgm:cxn modelId="{3E42F96B-1072-4651-875B-7B3D6612E3E2}" type="presParOf" srcId="{766E77D6-622A-4F56-B7E1-FBE4755A695C}" destId="{ACE60AFE-20E1-47E9-99DD-49F2B04A1B79}" srcOrd="12" destOrd="0" presId="urn:microsoft.com/office/officeart/2005/8/layout/target3"/>
    <dgm:cxn modelId="{A6AA7AE5-F0F6-4C8D-89C0-F4DBE4A0F9C7}" type="presParOf" srcId="{766E77D6-622A-4F56-B7E1-FBE4755A695C}" destId="{F3E5A25F-AA9F-4DFF-B92F-809E118ADCB0}" srcOrd="13" destOrd="0" presId="urn:microsoft.com/office/officeart/2005/8/layout/target3"/>
    <dgm:cxn modelId="{638046DD-46E8-43E0-B616-0DFB7DB17A21}" type="presParOf" srcId="{766E77D6-622A-4F56-B7E1-FBE4755A695C}" destId="{61D8C3A9-E026-4032-86AC-FA8143E66AA3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16A0F-3B15-4E22-9D4B-0B5D584779D1}">
      <dsp:nvSpPr>
        <dsp:cNvPr id="0" name=""/>
        <dsp:cNvSpPr/>
      </dsp:nvSpPr>
      <dsp:spPr>
        <a:xfrm>
          <a:off x="0" y="0"/>
          <a:ext cx="4349749" cy="434974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C6762-82EB-4F27-9AF0-FF6367036202}">
      <dsp:nvSpPr>
        <dsp:cNvPr id="0" name=""/>
        <dsp:cNvSpPr/>
      </dsp:nvSpPr>
      <dsp:spPr>
        <a:xfrm>
          <a:off x="2153842" y="0"/>
          <a:ext cx="7704138" cy="43497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Коллективная</a:t>
          </a:r>
          <a:endParaRPr lang="ru-RU" sz="3200" b="1" kern="1200" dirty="0"/>
        </a:p>
      </dsp:txBody>
      <dsp:txXfrm>
        <a:off x="2153842" y="0"/>
        <a:ext cx="3852069" cy="1304927"/>
      </dsp:txXfrm>
    </dsp:sp>
    <dsp:sp modelId="{233B0638-6B16-4E6D-85AE-5667EED994EF}">
      <dsp:nvSpPr>
        <dsp:cNvPr id="0" name=""/>
        <dsp:cNvSpPr/>
      </dsp:nvSpPr>
      <dsp:spPr>
        <a:xfrm>
          <a:off x="761207" y="1304927"/>
          <a:ext cx="2827334" cy="282733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21A58-0DF2-48A3-B153-C92CF6A8F595}">
      <dsp:nvSpPr>
        <dsp:cNvPr id="0" name=""/>
        <dsp:cNvSpPr/>
      </dsp:nvSpPr>
      <dsp:spPr>
        <a:xfrm>
          <a:off x="2174874" y="1325934"/>
          <a:ext cx="7704138" cy="28273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Групповая</a:t>
          </a:r>
          <a:endParaRPr lang="ru-RU" sz="3200" b="1" kern="1200" dirty="0"/>
        </a:p>
      </dsp:txBody>
      <dsp:txXfrm>
        <a:off x="2174874" y="1325934"/>
        <a:ext cx="3852069" cy="1304923"/>
      </dsp:txXfrm>
    </dsp:sp>
    <dsp:sp modelId="{14D20A58-C18A-4019-8A1D-BEF0EFAEE919}">
      <dsp:nvSpPr>
        <dsp:cNvPr id="0" name=""/>
        <dsp:cNvSpPr/>
      </dsp:nvSpPr>
      <dsp:spPr>
        <a:xfrm>
          <a:off x="1522413" y="2609851"/>
          <a:ext cx="1304923" cy="130492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34CA19-BADC-40F2-9F54-7DF982ECD2D8}">
      <dsp:nvSpPr>
        <dsp:cNvPr id="0" name=""/>
        <dsp:cNvSpPr/>
      </dsp:nvSpPr>
      <dsp:spPr>
        <a:xfrm>
          <a:off x="2174874" y="2609851"/>
          <a:ext cx="7704138" cy="13049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Индивидуальная</a:t>
          </a:r>
          <a:endParaRPr lang="ru-RU" sz="3200" b="1" kern="1200" dirty="0"/>
        </a:p>
      </dsp:txBody>
      <dsp:txXfrm>
        <a:off x="2174874" y="2609851"/>
        <a:ext cx="3852069" cy="1304923"/>
      </dsp:txXfrm>
    </dsp:sp>
    <dsp:sp modelId="{7DB77BB5-F6DB-48AF-9676-5930468A54AC}">
      <dsp:nvSpPr>
        <dsp:cNvPr id="0" name=""/>
        <dsp:cNvSpPr/>
      </dsp:nvSpPr>
      <dsp:spPr>
        <a:xfrm>
          <a:off x="6026944" y="0"/>
          <a:ext cx="3852069" cy="130492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Выполнение коллективных работ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Умение работать в сотрудничестве, команде.</a:t>
          </a:r>
          <a:endParaRPr lang="ru-RU" sz="1500" kern="1200" dirty="0"/>
        </a:p>
      </dsp:txBody>
      <dsp:txXfrm>
        <a:off x="6026944" y="0"/>
        <a:ext cx="3852069" cy="1304927"/>
      </dsp:txXfrm>
    </dsp:sp>
    <dsp:sp modelId="{ACE60AFE-20E1-47E9-99DD-49F2B04A1B79}">
      <dsp:nvSpPr>
        <dsp:cNvPr id="0" name=""/>
        <dsp:cNvSpPr/>
      </dsp:nvSpPr>
      <dsp:spPr>
        <a:xfrm>
          <a:off x="6026944" y="1304927"/>
          <a:ext cx="3852069" cy="130492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Работа в группе от 2до4человек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Умение распределять работу между участниками группы.</a:t>
          </a:r>
          <a:endParaRPr lang="ru-RU" sz="1500" kern="1200" dirty="0"/>
        </a:p>
      </dsp:txBody>
      <dsp:txXfrm>
        <a:off x="6026944" y="1304927"/>
        <a:ext cx="3852069" cy="1304923"/>
      </dsp:txXfrm>
    </dsp:sp>
    <dsp:sp modelId="{61D8C3A9-E026-4032-86AC-FA8143E66AA3}">
      <dsp:nvSpPr>
        <dsp:cNvPr id="0" name=""/>
        <dsp:cNvSpPr/>
      </dsp:nvSpPr>
      <dsp:spPr>
        <a:xfrm>
          <a:off x="6026944" y="2609851"/>
          <a:ext cx="3852069" cy="130492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Выполнение работы с помощью учителя.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Выполнение работы под контролем учителя.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Самостоятельная работа.</a:t>
          </a:r>
          <a:endParaRPr lang="ru-RU" sz="1500" kern="1200" dirty="0"/>
        </a:p>
      </dsp:txBody>
      <dsp:txXfrm>
        <a:off x="6026944" y="2609851"/>
        <a:ext cx="3852069" cy="13049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388D0-8D11-4770-82E8-4CE9E3C9FFB4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6CEA9-2BBD-4504-B6E0-A489361CF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049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6CEA9-2BBD-4504-B6E0-A489361CFBE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59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D0A614A-0B05-40BA-8EAB-0B8A429C9FD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D9B7126-CEFB-4C9B-B224-DF4F900BCE5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030015"/>
            <a:ext cx="10363200" cy="2543502"/>
          </a:xfrm>
        </p:spPr>
        <p:txBody>
          <a:bodyPr>
            <a:noAutofit/>
          </a:bodyPr>
          <a:lstStyle/>
          <a:p>
            <a:pPr>
              <a:spcBef>
                <a:spcPts val="1320"/>
              </a:spcBef>
              <a:spcAft>
                <a:spcPts val="1320"/>
              </a:spcAft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andara" pitchFamily="34" charset="0"/>
                <a:ea typeface="Times New Roman"/>
              </a:rPr>
              <a:t>Социализация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andara" pitchFamily="34" charset="0"/>
                <a:ea typeface="Times New Roman"/>
              </a:rPr>
              <a:t>обучающихся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andara" pitchFamily="34" charset="0"/>
                <a:ea typeface="Times New Roman"/>
              </a:rPr>
              <a:t>с ограниченными возможностями здоровья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andara" pitchFamily="34" charset="0"/>
                <a:ea typeface="Times New Roman"/>
              </a:rPr>
              <a:t>на уроках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andara" pitchFamily="34" charset="0"/>
                <a:ea typeface="Times New Roman"/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andara" pitchFamily="34" charset="0"/>
                <a:ea typeface="Times New Roman"/>
              </a:rPr>
              <a:t>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andara" pitchFamily="34" charset="0"/>
                <a:ea typeface="Times New Roman"/>
              </a:rPr>
              <a:t>«Художественной керамики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andara" pitchFamily="34" charset="0"/>
                <a:ea typeface="Times New Roman"/>
              </a:rPr>
              <a:t>»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andara" pitchFamily="34" charset="0"/>
                <a:ea typeface="Times New Roman"/>
              </a:rPr>
              <a:t/>
            </a:r>
            <a:br>
              <a:rPr lang="ru-RU" sz="3600" dirty="0">
                <a:solidFill>
                  <a:schemeClr val="bg2">
                    <a:lumMod val="25000"/>
                  </a:schemeClr>
                </a:solidFill>
                <a:latin typeface="Candara" pitchFamily="34" charset="0"/>
                <a:ea typeface="Times New Roman"/>
              </a:rPr>
            </a:br>
            <a:endParaRPr lang="ru-RU" sz="3600" dirty="0">
              <a:solidFill>
                <a:schemeClr val="bg2">
                  <a:lumMod val="25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/>
            <a:r>
              <a:rPr lang="ru-RU" sz="2600" b="1" dirty="0" smtClean="0">
                <a:solidFill>
                  <a:schemeClr val="bg2">
                    <a:lumMod val="25000"/>
                  </a:schemeClr>
                </a:solidFill>
              </a:rPr>
              <a:t>Учитель профильного труда </a:t>
            </a:r>
          </a:p>
          <a:p>
            <a:pPr algn="r"/>
            <a:r>
              <a:rPr lang="ru-RU" sz="2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600" b="1" dirty="0" err="1" smtClean="0">
                <a:solidFill>
                  <a:schemeClr val="bg2">
                    <a:lumMod val="25000"/>
                  </a:schemeClr>
                </a:solidFill>
              </a:rPr>
              <a:t>Набокина</a:t>
            </a:r>
            <a:r>
              <a:rPr lang="ru-RU" sz="2600" b="1" dirty="0" smtClean="0">
                <a:solidFill>
                  <a:schemeClr val="bg2">
                    <a:lumMod val="25000"/>
                  </a:schemeClr>
                </a:solidFill>
              </a:rPr>
              <a:t> Т.А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57" y="472966"/>
            <a:ext cx="9877777" cy="5653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2800" dirty="0" smtClean="0"/>
              <a:t>Существенным </a:t>
            </a:r>
            <a:r>
              <a:rPr lang="ru-RU" sz="2800" dirty="0"/>
              <a:t>недостатком трудовой деятельности детей с ограниченными возможностями здоровья является </a:t>
            </a:r>
            <a:r>
              <a:rPr lang="ru-RU" sz="2800" b="1" dirty="0"/>
              <a:t>неумение самостоятельно, без помощи учителя, справиться с поставленной трудовой задачей</a:t>
            </a:r>
            <a:r>
              <a:rPr lang="ru-RU" sz="2800" dirty="0"/>
              <a:t>. </a:t>
            </a:r>
            <a:endParaRPr lang="ru-RU" sz="2800" dirty="0" smtClean="0"/>
          </a:p>
          <a:p>
            <a:pPr marL="0" indent="0" algn="ctr">
              <a:buNone/>
            </a:pPr>
            <a:r>
              <a:rPr lang="ru-RU" sz="2800" b="1" dirty="0" smtClean="0"/>
              <a:t>Важно:</a:t>
            </a:r>
          </a:p>
          <a:p>
            <a:r>
              <a:rPr lang="ru-RU" sz="2800" dirty="0"/>
              <a:t>ф</a:t>
            </a:r>
            <a:r>
              <a:rPr lang="ru-RU" sz="2800" dirty="0" smtClean="0"/>
              <a:t>иксировать внимание детей при показе изготовления изделия;</a:t>
            </a:r>
          </a:p>
          <a:p>
            <a:r>
              <a:rPr lang="ru-RU" sz="2800" dirty="0" smtClean="0"/>
              <a:t>сопровождать </a:t>
            </a:r>
            <a:r>
              <a:rPr lang="ru-RU" sz="2800" dirty="0"/>
              <a:t>показ подробными объяснениями и </a:t>
            </a:r>
            <a:r>
              <a:rPr lang="ru-RU" sz="2800" dirty="0" smtClean="0"/>
              <a:t>указаниями;</a:t>
            </a:r>
          </a:p>
          <a:p>
            <a:r>
              <a:rPr lang="ru-RU" sz="2800" dirty="0"/>
              <a:t>к</a:t>
            </a:r>
            <a:r>
              <a:rPr lang="ru-RU" sz="2800" dirty="0" smtClean="0"/>
              <a:t>онтролировать  </a:t>
            </a:r>
            <a:r>
              <a:rPr lang="ru-RU" sz="2800" dirty="0"/>
              <a:t>и </a:t>
            </a:r>
            <a:r>
              <a:rPr lang="ru-RU" sz="2800" dirty="0" smtClean="0"/>
              <a:t>корригировать </a:t>
            </a:r>
            <a:r>
              <a:rPr lang="ru-RU" sz="2800" dirty="0"/>
              <a:t>выполнение </a:t>
            </a:r>
            <a:r>
              <a:rPr lang="ru-RU" sz="2800" dirty="0" smtClean="0"/>
              <a:t>операций;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развивать умение выполнять задание по образцу.</a:t>
            </a:r>
          </a:p>
          <a:p>
            <a:endParaRPr lang="ru-RU" sz="2800" dirty="0" smtClean="0"/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73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57" y="2175641"/>
            <a:ext cx="9877777" cy="3950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 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Общественная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оценка, благодарность школьникам за проделанную работу воодушевляет их и вызывает желание ещё лучше проявлять себя в работе, более ответственно относиться к поручениям. 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Положительная оценка полученных результатов, похвала и одобрение учителя, окружающих, вызывает у ребёнка стремление старательно относиться к труду.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641132"/>
            <a:ext cx="10972800" cy="170267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Стараемся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приурочить трудовые задания и программные изделия к особо важным событиям, праздникам, датам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Новый год, День защитника Отечества, 8 марта, Пасха, День Победы.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80690" y="338327"/>
            <a:ext cx="5801710" cy="220517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Керамическая игрушка.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Изготовлена методами: ручного вытягивания, пластин.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 descr="C:\Users\Учитель\Desktop\фото керамика\IMG_20220407_13070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79" y="1292772"/>
            <a:ext cx="6136217" cy="460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Учитель\Desktop\фото керамика\IMG_20220407_1310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0" b="8633"/>
          <a:stretch/>
        </p:blipFill>
        <p:spPr bwMode="auto">
          <a:xfrm>
            <a:off x="5948856" y="2795752"/>
            <a:ext cx="5454869" cy="3783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223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57848" y="1051034"/>
            <a:ext cx="4624552" cy="52551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Вазочка для украшений,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метод ручного вытягивания, пластин.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Изготовлена учениками 7а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 descr="C:\Users\Учитель\Desktop\фото керамика\IMG_20220407_132030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r="17552"/>
          <a:stretch/>
        </p:blipFill>
        <p:spPr bwMode="auto">
          <a:xfrm>
            <a:off x="735520" y="1197578"/>
            <a:ext cx="5939355" cy="4613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266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Участники акции «Сочи -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экоэстафета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».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Ученики 7Б и 8Б классов.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 descr="C:\Users\Учитель\Desktop\фото дети керамика\IMG_20220110_11173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3" y="1512888"/>
            <a:ext cx="3688556" cy="49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Учитель\Desktop\фото дети керамика\IMG_20220111_0907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32" y="1492469"/>
            <a:ext cx="3442335" cy="493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Учитель\Desktop\фото дети керамика\IMG_20220120_1045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24" y="1492469"/>
            <a:ext cx="3552497" cy="4939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46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57" y="1755228"/>
            <a:ext cx="9877777" cy="437093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38327"/>
            <a:ext cx="10972800" cy="1595575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2400" b="1" dirty="0" smtClean="0">
                <a:solidFill>
                  <a:srgbClr val="073E87"/>
                </a:solidFill>
                <a:ea typeface="+mn-ea"/>
                <a:cs typeface="+mn-cs"/>
              </a:rPr>
              <a:t>  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Керамические </a:t>
            </a:r>
            <a:r>
              <a:rPr lang="ru-RU" sz="24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тарелки 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«</a:t>
            </a:r>
            <a:r>
              <a:rPr lang="ru-RU" sz="24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Морская симфония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», 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«Весна».</a:t>
            </a:r>
            <a:b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Групповая работа, выполнили ученики     7а </a:t>
            </a:r>
            <a:r>
              <a:rPr lang="ru-RU" sz="24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 8б классов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Метод </a:t>
            </a:r>
            <a:r>
              <a:rPr lang="ru-RU" sz="24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пластин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1969888"/>
            <a:ext cx="3699641" cy="460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3" descr="C:\Users\Учитель\Desktop\фото керамика\IMG_20220407_125437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69888"/>
            <a:ext cx="3972910" cy="460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5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Учитель\Desktop\фото керамика\IMG_20220407_12534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30" y="536302"/>
            <a:ext cx="4335065" cy="578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Учитель\Desktop\фото керамика\IMG_20220407_1254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41" y="557048"/>
            <a:ext cx="4593021" cy="5791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94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  </a:t>
            </a:r>
            <a:r>
              <a:rPr lang="ru-RU" sz="2800" dirty="0" smtClean="0"/>
              <a:t>Основа </a:t>
            </a:r>
            <a:r>
              <a:rPr lang="ru-RU" sz="2800" dirty="0"/>
              <a:t>самостоятельной работы в учебных мастерских не только способность к переносу ранее усвоенных знаний, умений и навыков в другие условия деятельности, но и к </a:t>
            </a:r>
            <a:endParaRPr lang="ru-RU" sz="2800" dirty="0" smtClean="0"/>
          </a:p>
          <a:p>
            <a:r>
              <a:rPr lang="ru-RU" sz="2800" dirty="0" smtClean="0"/>
              <a:t>планированию </a:t>
            </a:r>
            <a:r>
              <a:rPr lang="ru-RU" sz="2800" dirty="0"/>
              <a:t>своей </a:t>
            </a:r>
            <a:r>
              <a:rPr lang="ru-RU" sz="2800" dirty="0" smtClean="0"/>
              <a:t>деятельности; </a:t>
            </a:r>
          </a:p>
          <a:p>
            <a:r>
              <a:rPr lang="ru-RU" sz="2800" dirty="0" smtClean="0"/>
              <a:t>умению </a:t>
            </a:r>
            <a:r>
              <a:rPr lang="ru-RU" sz="2800" dirty="0"/>
              <a:t>делать </a:t>
            </a:r>
            <a:r>
              <a:rPr lang="ru-RU" sz="2800" dirty="0" smtClean="0"/>
              <a:t>выбор; 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нести ответственность за проделанную работу.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672662"/>
            <a:ext cx="10972800" cy="1492468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Самая главная задача на уроках труда – научить детей самостоятельно работать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141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39503" y="1492468"/>
            <a:ext cx="2942896" cy="44668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«Чашка с  ручкой»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изготовлены методами:  ручное вытягивание, пластины, гончарный круг.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 descr="C:\Users\Учитель\Desktop\фото керамика\IMG_20220407_13001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39" y="1208690"/>
            <a:ext cx="7777654" cy="5013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53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Учитель\Desktop\фото дети керамика\IMG_20211214_11022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 bwMode="auto">
          <a:xfrm>
            <a:off x="1303283" y="1240221"/>
            <a:ext cx="4191234" cy="47296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Учитель\Desktop\фото дети керамика\IMG_20211214_1102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5"/>
          <a:stretch/>
        </p:blipFill>
        <p:spPr bwMode="auto">
          <a:xfrm>
            <a:off x="6684580" y="1261241"/>
            <a:ext cx="4291767" cy="4708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517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156138"/>
            <a:ext cx="10363200" cy="136634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 развитии личности школьников значительную роль играют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</a:rPr>
              <a:t>общетрудовые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умения и навыки, формируемые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процессе трудового обучения: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6441" y="1734206"/>
            <a:ext cx="9406759" cy="4004441"/>
          </a:xfrm>
        </p:spPr>
        <p:txBody>
          <a:bodyPr/>
          <a:lstStyle/>
          <a:p>
            <a:endParaRPr lang="ru-RU" dirty="0"/>
          </a:p>
          <a:p>
            <a:r>
              <a:rPr lang="ru-RU" dirty="0" smtClean="0"/>
              <a:t> </a:t>
            </a:r>
          </a:p>
          <a:p>
            <a:pPr marL="342900" lvl="0" indent="-342900" algn="l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организация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рабочего места;</a:t>
            </a:r>
          </a:p>
          <a:p>
            <a:pPr marL="342900" lvl="0" indent="-342900" algn="l">
              <a:buFont typeface="Arial" pitchFamily="34" charset="0"/>
              <a:buChar char="•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самоконтроль;</a:t>
            </a:r>
          </a:p>
          <a:p>
            <a:pPr marL="342900" lvl="0" indent="-342900" algn="l">
              <a:buFont typeface="Arial" pitchFamily="34" charset="0"/>
              <a:buChar char="•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планирование;</a:t>
            </a:r>
          </a:p>
          <a:p>
            <a:pPr marL="342900" lvl="0" indent="-342900" algn="l">
              <a:buFont typeface="Arial" pitchFamily="34" charset="0"/>
              <a:buChar char="•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перенос ранее усвоенных знаний и опыта в новые условия работы.</a:t>
            </a:r>
          </a:p>
        </p:txBody>
      </p:sp>
    </p:spTree>
    <p:extLst>
      <p:ext uri="{BB962C8B-B14F-4D97-AF65-F5344CB8AC3E}">
        <p14:creationId xmlns:p14="http://schemas.microsoft.com/office/powerpoint/2010/main" val="5645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Учитель\Desktop\фото дети керамика\IMG_20211214_11022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6"/>
          <a:stretch/>
        </p:blipFill>
        <p:spPr bwMode="auto">
          <a:xfrm>
            <a:off x="1240221" y="1052403"/>
            <a:ext cx="4159310" cy="4980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Учитель\Desktop\фото дети керамика\IMG_20211214_11022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1"/>
          <a:stretch/>
        </p:blipFill>
        <p:spPr bwMode="auto">
          <a:xfrm>
            <a:off x="6716109" y="1124608"/>
            <a:ext cx="4246179" cy="4908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48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11310" y="2081048"/>
            <a:ext cx="5171089" cy="397291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«Колокольчик керамический»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Изготовлен методом ручного вытягивания,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учениками 6А класса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 descr="C:\Users\Учитель\Desktop\фото керамика\IMG_20220407_13040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8" b="11530"/>
          <a:stretch/>
        </p:blipFill>
        <p:spPr bwMode="auto">
          <a:xfrm>
            <a:off x="940275" y="914401"/>
            <a:ext cx="5723283" cy="5013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1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Для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развития самостоятельности, учащимся на занятиях по труду чаще даю для самостоятельного изготовления доступные им изделия. 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Объект 3" descr="C:\Users\Учитель\Desktop\фото дети керамика\IMG_20211214_130025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1"/>
          <a:stretch/>
        </p:blipFill>
        <p:spPr bwMode="auto">
          <a:xfrm>
            <a:off x="7086591" y="1587720"/>
            <a:ext cx="4167973" cy="45069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Учитель\Desktop\фото дети керамика\IMG_20211214_1300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4" y="1597572"/>
            <a:ext cx="5339254" cy="4540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9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69876" y="1366345"/>
            <a:ext cx="5612524" cy="39834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Солонка «Птичка», светильник «Крепость», колокольчик.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Изготовлены методом ручного вытягивания , из пластин.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Объект 4" descr="C:\Users\Учитель\Desktop\фото керамика\IMG_20220407_13051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80" y="714704"/>
            <a:ext cx="4393323" cy="5770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0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90896" y="338327"/>
            <a:ext cx="5591503" cy="567358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Декоративная маска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Изготовлена из глиняных пластин, учениками 6А класса.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Объект 4" descr="C:\Users\Учитель\Desktop\фото керамика\IMG_20220407_13060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55" y="683172"/>
            <a:ext cx="4582510" cy="568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46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Учащиеся убеждаются на практике, что они могут сами, без посторонней помощи сделать нужную вещь, получают при этом большое удовлетворение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br>
              <a:rPr lang="ru-RU" sz="2400" dirty="0">
                <a:solidFill>
                  <a:schemeClr val="bg2">
                    <a:lumMod val="25000"/>
                  </a:schemeClr>
                </a:solidFill>
              </a:rPr>
            </a:b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Объект 3" descr="C:\Users\Учитель\Desktop\фото дети керамика\IMG_20211214_130007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499044" y="1420987"/>
            <a:ext cx="4113480" cy="4879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Учитель\Desktop\фото дети керамика\IMG_20211214_1300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055" y="1420986"/>
            <a:ext cx="3705225" cy="4940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8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Керамические фигурки.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Изготовлены методом ручного вытягивания, пластин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у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чениками 6А класса.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Объект 3" descr="C:\Users\Учитель\Desktop\фото керамика\IMG_20220407_13104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11" y="2080939"/>
            <a:ext cx="5884333" cy="441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Учитель\Desktop\фото керамика\IMG_20220407_1322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297" y="2080939"/>
            <a:ext cx="3838487" cy="4361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28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Важно, чтобы на занятии был организован и занят каждый ребенок ,и каждый получил необходимые знания, умения и навыки, свойственные и соответствующие конкретно его личности.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Объект 3" descr="C:\Users\Учитель\Desktop\фото дети керамика\IMG_20211214_13002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r="73" b="6372"/>
          <a:stretch/>
        </p:blipFill>
        <p:spPr bwMode="auto">
          <a:xfrm>
            <a:off x="1298594" y="1590094"/>
            <a:ext cx="3609737" cy="44648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Учитель\Desktop\фото дети керамика\IMG_20211214_1300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7"/>
          <a:stretch/>
        </p:blipFill>
        <p:spPr bwMode="auto">
          <a:xfrm>
            <a:off x="6205822" y="1590094"/>
            <a:ext cx="3684412" cy="4484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94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Керамическая посуда .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Изготовлена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методами: литья, пластин, гончарный круг.</a:t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Групповая, индивидуальная работа 6-7 класс.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Объект 3" descr="C:\Users\Учитель\Desktop\фото керамика\IMG_20220407_13131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11" y="1630470"/>
            <a:ext cx="3749291" cy="510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Учитель\Desktop\фото керамика\IMG_20220407_1317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57" y="1587062"/>
            <a:ext cx="3657600" cy="5108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21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Керамическая посуда . Изготовлена методами: литья, пластин, гончарный круг.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Групповая, индивидуальная работа 6-7 класс.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Объект 4" descr="C:\Users\Учитель\Desktop\фото керамика\IMG_20220407_13213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57" y="1796081"/>
            <a:ext cx="3501983" cy="446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Учитель\Desktop\фото керамика\IMG_20220407_1324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58" y="1774474"/>
            <a:ext cx="3773411" cy="4510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2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2757" y="2144109"/>
            <a:ext cx="9877777" cy="3982053"/>
          </a:xfrm>
        </p:spPr>
        <p:txBody>
          <a:bodyPr>
            <a:normAutofit/>
          </a:bodyPr>
          <a:lstStyle/>
          <a:p>
            <a:r>
              <a:rPr lang="ru-RU" dirty="0"/>
              <a:t>воспитание </a:t>
            </a:r>
            <a:r>
              <a:rPr lang="ru-RU" dirty="0" smtClean="0"/>
              <a:t>трудолюбия;</a:t>
            </a:r>
            <a:endParaRPr lang="ru-RU" dirty="0"/>
          </a:p>
          <a:p>
            <a:r>
              <a:rPr lang="ru-RU" dirty="0"/>
              <a:t>сознательного отношения </a:t>
            </a:r>
            <a:r>
              <a:rPr lang="ru-RU" dirty="0" smtClean="0"/>
              <a:t>к образованию</a:t>
            </a:r>
            <a:r>
              <a:rPr lang="ru-RU" dirty="0"/>
              <a:t>, труду и </a:t>
            </a:r>
            <a:r>
              <a:rPr lang="ru-RU" dirty="0" smtClean="0"/>
              <a:t>жизни в обществе;</a:t>
            </a:r>
            <a:endParaRPr lang="ru-RU" dirty="0"/>
          </a:p>
          <a:p>
            <a:r>
              <a:rPr lang="ru-RU" dirty="0"/>
              <a:t>подготовка к </a:t>
            </a:r>
            <a:r>
              <a:rPr lang="ru-RU" dirty="0" smtClean="0"/>
              <a:t>сознательному выбору профессии;</a:t>
            </a:r>
          </a:p>
          <a:p>
            <a:r>
              <a:rPr lang="ru-RU" dirty="0" smtClean="0"/>
              <a:t>уважение к </a:t>
            </a:r>
            <a:r>
              <a:rPr lang="ru-RU" dirty="0"/>
              <a:t>труду и людям </a:t>
            </a:r>
            <a:r>
              <a:rPr lang="ru-RU" dirty="0" smtClean="0"/>
              <a:t>труда</a:t>
            </a:r>
            <a:r>
              <a:rPr lang="ru-RU" dirty="0"/>
              <a:t>;</a:t>
            </a:r>
            <a:r>
              <a:rPr lang="ru-RU" dirty="0" smtClean="0"/>
              <a:t> </a:t>
            </a:r>
          </a:p>
          <a:p>
            <a:r>
              <a:rPr lang="ru-RU" dirty="0" smtClean="0"/>
              <a:t>творчество </a:t>
            </a:r>
            <a:r>
              <a:rPr lang="ru-RU" dirty="0"/>
              <a:t>и созидание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ц</a:t>
            </a:r>
            <a:r>
              <a:rPr lang="ru-RU" dirty="0" smtClean="0"/>
              <a:t>елеустремлённость, настойчивость</a:t>
            </a:r>
            <a:r>
              <a:rPr lang="ru-RU" dirty="0"/>
              <a:t>, бережливость,</a:t>
            </a:r>
          </a:p>
          <a:p>
            <a:r>
              <a:rPr lang="ru-RU" dirty="0"/>
              <a:t>с</a:t>
            </a:r>
            <a:r>
              <a:rPr lang="ru-RU" dirty="0" smtClean="0"/>
              <a:t>амоопределение, выбор профессии.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</a:rPr>
              <a:t>Основные направления и ценностные основы трудового обучения </a:t>
            </a:r>
            <a:r>
              <a:rPr lang="ru-RU" sz="3600" b="1" dirty="0" smtClean="0">
                <a:solidFill>
                  <a:schemeClr val="tx2"/>
                </a:solidFill>
              </a:rPr>
              <a:t>: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2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70786" y="338327"/>
            <a:ext cx="6211614" cy="205803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Керамическая посуда : чашка с ручкой, стакан , бусы .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Изготовлено методами: ручного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вытягивания, жгутов, гончарный круг.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 descr="C:\Users\Учитель\Desktop\фото керамика\IMG_20220407_13262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1" y="1094038"/>
            <a:ext cx="4193628" cy="5139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Учитель\Desktop\фото керамика\IMG_20220407_1328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648" y="2606565"/>
            <a:ext cx="5078205" cy="3627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57" y="1744717"/>
            <a:ext cx="9877777" cy="4381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   Таким </a:t>
            </a:r>
            <a:r>
              <a:rPr lang="ru-RU" sz="3600" b="1" dirty="0"/>
              <a:t>образом, труд - чрезвычайно значимая составная часть системы работы нашей школы, от которой зависит общее развитие учащихся и их подготовка к общественно-полезной деятельности и жизни в </a:t>
            </a:r>
            <a:r>
              <a:rPr lang="ru-RU" sz="3600" b="1" dirty="0" smtClean="0"/>
              <a:t>социуме.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8737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57" y="1765737"/>
            <a:ext cx="9877777" cy="4360425"/>
          </a:xfrm>
        </p:spPr>
        <p:txBody>
          <a:bodyPr/>
          <a:lstStyle/>
          <a:p>
            <a:endParaRPr lang="ru-RU" b="1" dirty="0" smtClean="0"/>
          </a:p>
          <a:p>
            <a:pPr lvl="0"/>
            <a:r>
              <a:rPr lang="ru-RU" dirty="0" smtClean="0"/>
              <a:t>логического мышления;</a:t>
            </a:r>
            <a:endParaRPr lang="ru-RU" dirty="0"/>
          </a:p>
          <a:p>
            <a:pPr lvl="0"/>
            <a:r>
              <a:rPr lang="ru-RU" dirty="0"/>
              <a:t>р</a:t>
            </a:r>
            <a:r>
              <a:rPr lang="ru-RU" dirty="0" smtClean="0"/>
              <a:t>ечи;</a:t>
            </a:r>
            <a:endParaRPr lang="ru-RU" dirty="0"/>
          </a:p>
          <a:p>
            <a:pPr lvl="0"/>
            <a:r>
              <a:rPr lang="ru-RU" dirty="0"/>
              <a:t>умения устанавливать причинно-следственные </a:t>
            </a:r>
            <a:r>
              <a:rPr lang="ru-RU" dirty="0" smtClean="0"/>
              <a:t>связи; </a:t>
            </a:r>
            <a:endParaRPr lang="ru-RU" dirty="0"/>
          </a:p>
          <a:p>
            <a:pPr lvl="0"/>
            <a:r>
              <a:rPr lang="ru-RU" dirty="0"/>
              <a:t>умения  выстраивать </a:t>
            </a:r>
            <a:r>
              <a:rPr lang="ru-RU" dirty="0" smtClean="0"/>
              <a:t>взаимоотношения;</a:t>
            </a:r>
            <a:endParaRPr lang="ru-RU" dirty="0"/>
          </a:p>
          <a:p>
            <a:pPr lvl="0"/>
            <a:r>
              <a:rPr lang="ru-RU" dirty="0"/>
              <a:t>неуверенности действий и движений</a:t>
            </a:r>
            <a:r>
              <a:rPr lang="ru-RU" dirty="0" smtClean="0"/>
              <a:t>.</a:t>
            </a:r>
          </a:p>
          <a:p>
            <a:pPr marL="0" lv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По </a:t>
            </a:r>
            <a:r>
              <a:rPr lang="ru-RU" dirty="0"/>
              <a:t>мере овладения определенными трудовыми приёмами, школьники учатся действовать </a:t>
            </a:r>
            <a:r>
              <a:rPr lang="ru-RU" b="1" dirty="0"/>
              <a:t>целенаправленно и руководствоваться общественными мотивами </a:t>
            </a:r>
            <a:r>
              <a:rPr lang="ru-RU" b="1" dirty="0" smtClean="0"/>
              <a:t>деятельности.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756745"/>
            <a:ext cx="10972800" cy="128226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На уроках труда учитель сталкивается с большими трудностями, обусловленными недоразвитием у детей: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2757" y="1734207"/>
            <a:ext cx="9877777" cy="4391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83477"/>
            <a:ext cx="10972800" cy="174471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П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ознавательные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компоненты трудовой деятельности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</a:rPr>
              <a:t>:</a:t>
            </a:r>
            <a:br>
              <a:rPr lang="ru-RU" sz="3600" dirty="0">
                <a:solidFill>
                  <a:schemeClr val="bg2">
                    <a:lumMod val="25000"/>
                  </a:schemeClr>
                </a:solidFill>
              </a:rPr>
            </a:b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6138" y="2413337"/>
            <a:ext cx="106574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умение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действовать по плану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о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рганизованно;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точно и аккуратно,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контролировать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свои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действия;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применять ранее усвоенные знания и умения на практике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endParaRPr lang="ru-R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57" y="1849821"/>
            <a:ext cx="9877777" cy="4276342"/>
          </a:xfrm>
        </p:spPr>
        <p:txBody>
          <a:bodyPr/>
          <a:lstStyle/>
          <a:p>
            <a:pPr lvl="0"/>
            <a:endParaRPr lang="ru-RU" dirty="0" smtClean="0"/>
          </a:p>
          <a:p>
            <a:pPr lvl="0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рудолюбие;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ru-RU" dirty="0" smtClean="0"/>
              <a:t>коллективизм;</a:t>
            </a:r>
            <a:endParaRPr lang="ru-RU" dirty="0"/>
          </a:p>
          <a:p>
            <a:pPr lvl="0"/>
            <a:r>
              <a:rPr lang="ru-RU" dirty="0"/>
              <a:t>самостоятельность;</a:t>
            </a:r>
          </a:p>
          <a:p>
            <a:pPr lvl="0"/>
            <a:r>
              <a:rPr lang="ru-RU" dirty="0"/>
              <a:t>дисциплинированность; </a:t>
            </a:r>
          </a:p>
          <a:p>
            <a:pPr lvl="0"/>
            <a:r>
              <a:rPr lang="ru-RU" dirty="0"/>
              <a:t>настойчивость и ответственность;</a:t>
            </a:r>
          </a:p>
          <a:p>
            <a:pPr lvl="0"/>
            <a:r>
              <a:rPr lang="ru-RU" dirty="0"/>
              <a:t>инициативность и другие, важные в социальном отношении качества.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Формировать ценные черты личности: </a:t>
            </a:r>
            <a:endParaRPr lang="ru-RU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603289"/>
              </p:ext>
            </p:extLst>
          </p:nvPr>
        </p:nvGraphicFramePr>
        <p:xfrm>
          <a:off x="1162050" y="1776413"/>
          <a:ext cx="9879013" cy="434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Формы </a:t>
            </a:r>
            <a:r>
              <a:rPr lang="ru-RU" sz="3600" b="1" dirty="0">
                <a:solidFill>
                  <a:schemeClr val="tx2"/>
                </a:solidFill>
              </a:rPr>
              <a:t>трудового воспитания </a:t>
            </a:r>
            <a:r>
              <a:rPr lang="ru-RU" sz="3600" b="1" dirty="0" smtClean="0">
                <a:solidFill>
                  <a:schemeClr val="tx2"/>
                </a:solidFill>
              </a:rPr>
              <a:t>: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Организация практических занятий на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уроке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Объект 5" descr="C:\Users\Учитель\Desktop\фото дети керамика\IMG_20211214_1103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90" y="1503363"/>
            <a:ext cx="6163733" cy="462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44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Учитель\Desktop\фото дети керамика\IMG_20211215_09515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73" y="1029904"/>
            <a:ext cx="4088798" cy="534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Учитель\Desktop\фото дети керамика\IMG_20211215_0952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45" y="1029904"/>
            <a:ext cx="4024630" cy="5365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1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438</TotalTime>
  <Words>631</Words>
  <Application>Microsoft Office PowerPoint</Application>
  <PresentationFormat>Произвольный</PresentationFormat>
  <Paragraphs>93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Социализация обучающихся с ограниченными возможностями здоровья на уроках  «Художественной керамики» </vt:lpstr>
      <vt:lpstr>В развитии личности школьников значительную роль играют общетрудовые умения и навыки, формируемые в процессе трудового обучения: </vt:lpstr>
      <vt:lpstr>Основные направления и ценностные основы трудового обучения :</vt:lpstr>
      <vt:lpstr>На уроках труда учитель сталкивается с большими трудностями, обусловленными недоразвитием у детей: </vt:lpstr>
      <vt:lpstr>Познавательные компоненты трудовой деятельности: </vt:lpstr>
      <vt:lpstr>Формировать ценные черты личности: </vt:lpstr>
      <vt:lpstr>Формы трудового воспитания :</vt:lpstr>
      <vt:lpstr>Организация практических занятий на уроке</vt:lpstr>
      <vt:lpstr>Презентация PowerPoint</vt:lpstr>
      <vt:lpstr>Презентация PowerPoint</vt:lpstr>
      <vt:lpstr>Стараемся приурочить трудовые задания и программные изделия к особо важным событиям, праздникам, датам – Новый год, День защитника Отечества, 8 марта, Пасха, День Победы. </vt:lpstr>
      <vt:lpstr>Керамическая игрушка.  Изготовлена методами: ручного вытягивания, пластин.</vt:lpstr>
      <vt:lpstr>Вазочка для украшений,  метод ручного вытягивания, пластин. Изготовлена учениками 7а кл.</vt:lpstr>
      <vt:lpstr>Участники акции «Сочи - экоэстафета». Ученики 7Б и 8Б классов.</vt:lpstr>
      <vt:lpstr>  Керамические тарелки   «Морская симфония», «Весна». Групповая работа, выполнили ученики     7а и 8б классов. Метод пластин</vt:lpstr>
      <vt:lpstr>Презентация PowerPoint</vt:lpstr>
      <vt:lpstr> Самая главная задача на уроках труда – научить детей самостоятельно работать.    </vt:lpstr>
      <vt:lpstr>«Чашка с  ручкой» изготовлены методами:  ручное вытягивание, пластины, гончарный круг.</vt:lpstr>
      <vt:lpstr>Презентация PowerPoint</vt:lpstr>
      <vt:lpstr>Презентация PowerPoint</vt:lpstr>
      <vt:lpstr>«Колокольчик керамический» Изготовлен методом ручного вытягивания,  учениками 6А класса</vt:lpstr>
      <vt:lpstr>Для развития самостоятельности, учащимся на занятиях по труду чаще даю для самостоятельного изготовления доступные им изделия. </vt:lpstr>
      <vt:lpstr>Солонка «Птичка», светильник «Крепость», колокольчик. Изготовлены методом ручного вытягивания , из пластин.</vt:lpstr>
      <vt:lpstr>Декоративная маска.  Изготовлена из глиняных пластин, учениками 6А класса.</vt:lpstr>
      <vt:lpstr>Учащиеся убеждаются на практике, что они могут сами, без посторонней помощи сделать нужную вещь, получают при этом большое удовлетворение.  </vt:lpstr>
      <vt:lpstr>Керамические фигурки.  Изготовлены методом ручного вытягивания, пластин, учениками 6А класса.</vt:lpstr>
      <vt:lpstr> Важно, чтобы на занятии был организован и занят каждый ребенок ,и каждый получил необходимые знания, умения и навыки, свойственные и соответствующие конкретно его личности.</vt:lpstr>
      <vt:lpstr>Керамическая посуда .  Изготовлена методами: литья, пластин, гончарный круг. Групповая, индивидуальная работа 6-7 класс.</vt:lpstr>
      <vt:lpstr>Керамическая посуда . Изготовлена методами: литья, пластин, гончарный круг. Групповая, индивидуальная работа 6-7 класс.</vt:lpstr>
      <vt:lpstr>Керамическая посуда : чашка с ручкой, стакан , бусы . Изготовлено методами: ручного  вытягивания, жгутов, гончарный круг.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Синицына ЕН</cp:lastModifiedBy>
  <cp:revision>44</cp:revision>
  <dcterms:created xsi:type="dcterms:W3CDTF">2022-04-06T09:19:22Z</dcterms:created>
  <dcterms:modified xsi:type="dcterms:W3CDTF">2022-04-12T13:07:51Z</dcterms:modified>
</cp:coreProperties>
</file>