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2" r:id="rId4"/>
    <p:sldId id="273" r:id="rId5"/>
    <p:sldId id="288" r:id="rId6"/>
    <p:sldId id="289" r:id="rId7"/>
    <p:sldId id="290" r:id="rId8"/>
    <p:sldId id="291" r:id="rId9"/>
    <p:sldId id="274" r:id="rId10"/>
    <p:sldId id="275" r:id="rId11"/>
    <p:sldId id="278" r:id="rId12"/>
    <p:sldId id="279" r:id="rId13"/>
    <p:sldId id="281" r:id="rId14"/>
    <p:sldId id="282" r:id="rId15"/>
    <p:sldId id="283" r:id="rId16"/>
    <p:sldId id="284" r:id="rId17"/>
    <p:sldId id="285" r:id="rId18"/>
    <p:sldId id="286" r:id="rId19"/>
    <p:sldId id="292"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5" autoAdjust="0"/>
  </p:normalViewPr>
  <p:slideViewPr>
    <p:cSldViewPr snapToGrid="0">
      <p:cViewPr>
        <p:scale>
          <a:sx n="77" d="100"/>
          <a:sy n="77" d="100"/>
        </p:scale>
        <p:origin x="-72" y="-72"/>
      </p:cViewPr>
      <p:guideLst>
        <p:guide orient="horz" pos="2160"/>
        <p:guide pos="3840"/>
      </p:guideLst>
    </p:cSldViewPr>
  </p:slideViewPr>
  <p:outlineViewPr>
    <p:cViewPr>
      <p:scale>
        <a:sx n="33" d="100"/>
        <a:sy n="33" d="100"/>
      </p:scale>
      <p:origin x="48" y="58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0B47754-663B-426A-BEB0-2DF3D85679D9}" type="datetimeFigureOut">
              <a:rPr lang="ru-RU" smtClean="0"/>
              <a:pPr/>
              <a:t>28.02.2023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50FD964-19EA-4103-9B32-D2D961AFEFBA}" type="slidenum">
              <a:rPr lang="ru-RU" smtClean="0"/>
              <a:pPr/>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206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232325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220414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19705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0FD964-19EA-4103-9B32-D2D961AFEFBA}" type="slidenum">
              <a:rPr lang="ru-RU" smtClean="0"/>
              <a:pPr/>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620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18187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407511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381149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266462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425556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0B47754-663B-426A-BEB0-2DF3D85679D9}" type="datetimeFigureOut">
              <a:rPr lang="ru-RU" smtClean="0"/>
              <a:pPr/>
              <a:t>28.02.2023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10552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0B47754-663B-426A-BEB0-2DF3D85679D9}" type="datetimeFigureOut">
              <a:rPr lang="ru-RU" smtClean="0"/>
              <a:pPr/>
              <a:t>28.02.2023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50FD964-19EA-4103-9B32-D2D961AFEFBA}" type="slidenum">
              <a:rPr lang="ru-RU" smtClean="0"/>
              <a:pPr/>
              <a:t>‹#›</a:t>
            </a:fld>
            <a:endParaRPr lang="ru-RU"/>
          </a:p>
        </p:txBody>
      </p:sp>
    </p:spTree>
    <p:extLst>
      <p:ext uri="{BB962C8B-B14F-4D97-AF65-F5344CB8AC3E}">
        <p14:creationId xmlns:p14="http://schemas.microsoft.com/office/powerpoint/2010/main" xmlns="" val="1851471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9530" y="914401"/>
            <a:ext cx="9205213" cy="2813538"/>
          </a:xfrm>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Нравственное воспитание младших дошкольников с умственной отсталостью в процессе </a:t>
            </a:r>
            <a:br>
              <a:rPr lang="ru-RU" sz="3200" dirty="0" smtClean="0">
                <a:solidFill>
                  <a:schemeClr val="tx1"/>
                </a:solidFill>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игровой деятельности</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09530" y="5529942"/>
            <a:ext cx="9802532" cy="769257"/>
          </a:xfrm>
        </p:spPr>
        <p:txBody>
          <a:bodyPr>
            <a:normAutofit fontScale="92500" lnSpcReduction="20000"/>
          </a:bodyPr>
          <a:lstStyle/>
          <a:p>
            <a:pPr algn="l"/>
            <a:r>
              <a:rPr lang="ru-RU" sz="2400" b="1" dirty="0" smtClean="0">
                <a:solidFill>
                  <a:schemeClr val="tx1"/>
                </a:solidFill>
                <a:latin typeface="Times New Roman" panose="02020603050405020304" pitchFamily="18" charset="0"/>
                <a:cs typeface="Times New Roman" panose="02020603050405020304" pitchFamily="18" charset="0"/>
              </a:rPr>
              <a:t>П</a:t>
            </a:r>
            <a:r>
              <a:rPr lang="ru-RU" b="1" dirty="0" smtClean="0">
                <a:solidFill>
                  <a:schemeClr val="tx1"/>
                </a:solidFill>
                <a:latin typeface="Times New Roman" panose="02020603050405020304" pitchFamily="18" charset="0"/>
                <a:cs typeface="Times New Roman" panose="02020603050405020304" pitchFamily="18" charset="0"/>
              </a:rPr>
              <a:t>одготовила:      воспитатель ГКОУ школы –интерната №2 </a:t>
            </a:r>
            <a:r>
              <a:rPr lang="ru-RU" b="1" dirty="0" err="1" smtClean="0">
                <a:solidFill>
                  <a:schemeClr val="tx1"/>
                </a:solidFill>
                <a:latin typeface="Times New Roman" panose="02020603050405020304" pitchFamily="18" charset="0"/>
                <a:cs typeface="Times New Roman" panose="02020603050405020304" pitchFamily="18" charset="0"/>
              </a:rPr>
              <a:t>г.Сочи</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   </a:t>
            </a:r>
          </a:p>
          <a:p>
            <a:pPr algn="l"/>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Т.Н.Володина</a:t>
            </a:r>
            <a:endParaRPr lang="ru-RU" sz="2400" b="1" dirty="0">
              <a:solidFill>
                <a:schemeClr val="tx1"/>
              </a:solidFill>
              <a:latin typeface="Times New Roman" panose="02020603050405020304" pitchFamily="18" charset="0"/>
              <a:cs typeface="Times New Roman" panose="02020603050405020304" pitchFamily="18" charset="0"/>
            </a:endParaRPr>
          </a:p>
          <a:p>
            <a:pPr algn="l"/>
            <a:endParaRPr lang="ru-RU" sz="2400" b="1" dirty="0"/>
          </a:p>
        </p:txBody>
      </p:sp>
    </p:spTree>
    <p:extLst>
      <p:ext uri="{BB962C8B-B14F-4D97-AF65-F5344CB8AC3E}">
        <p14:creationId xmlns:p14="http://schemas.microsoft.com/office/powerpoint/2010/main" xmlns="" val="10203222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latin typeface="Times New Roman" panose="02020603050405020304" pitchFamily="18" charset="0"/>
                <a:cs typeface="Times New Roman" panose="02020603050405020304" pitchFamily="18" charset="0"/>
              </a:rPr>
              <a:t>Требования при организации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и проведения игр</a:t>
            </a:r>
            <a:endParaRPr lang="ru-RU"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a:xfrm>
            <a:off x="1142999" y="2057398"/>
            <a:ext cx="10805985" cy="4380471"/>
          </a:xfrm>
        </p:spPr>
        <p:txBody>
          <a:bodyPr>
            <a:normAutofit fontScale="85000" lnSpcReduction="20000"/>
          </a:bodyPr>
          <a:lstStyle/>
          <a:p>
            <a:pPr marL="45720" indent="0">
              <a:buNone/>
            </a:pPr>
            <a:r>
              <a:rPr lang="ru-RU" sz="2400" b="1" dirty="0">
                <a:latin typeface="Times New Roman" panose="02020603050405020304" pitchFamily="18" charset="0"/>
                <a:cs typeface="Times New Roman" panose="02020603050405020304" pitchFamily="18" charset="0"/>
              </a:rPr>
              <a:t>Следует выделить требования, которые педагог должен учитывать при организации и проведении игр, направленных на воспитание нравственной ориентации у детей: </a:t>
            </a:r>
          </a:p>
          <a:p>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свободное включение детей в игру;</a:t>
            </a:r>
          </a:p>
          <a:p>
            <a:r>
              <a:rPr lang="ru-RU" sz="2400" b="1" dirty="0" smtClean="0">
                <a:latin typeface="Times New Roman" panose="02020603050405020304" pitchFamily="18" charset="0"/>
                <a:cs typeface="Times New Roman" panose="02020603050405020304" pitchFamily="18" charset="0"/>
              </a:rPr>
              <a:t>понимание </a:t>
            </a:r>
            <a:r>
              <a:rPr lang="ru-RU" sz="2400" b="1" dirty="0">
                <a:latin typeface="Times New Roman" panose="02020603050405020304" pitchFamily="18" charset="0"/>
                <a:cs typeface="Times New Roman" panose="02020603050405020304" pitchFamily="18" charset="0"/>
              </a:rPr>
              <a:t>детьми смысла и содержания игры, ее правил, идеи игровых ролей; </a:t>
            </a:r>
          </a:p>
          <a:p>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учет </a:t>
            </a:r>
            <a:r>
              <a:rPr lang="ru-RU" sz="2400" b="1" dirty="0">
                <a:latin typeface="Times New Roman" panose="02020603050405020304" pitchFamily="18" charset="0"/>
                <a:cs typeface="Times New Roman" panose="02020603050405020304" pitchFamily="18" charset="0"/>
              </a:rPr>
              <a:t>жизненного опыта детей, совпадение игровых действий с содержанием поведения в реальных ситуациях; </a:t>
            </a:r>
          </a:p>
          <a:p>
            <a:r>
              <a:rPr lang="ru-RU" sz="2400" b="1" dirty="0" smtClean="0">
                <a:latin typeface="Times New Roman" panose="02020603050405020304" pitchFamily="18" charset="0"/>
                <a:cs typeface="Times New Roman" panose="02020603050405020304" pitchFamily="18" charset="0"/>
              </a:rPr>
              <a:t>положительное </a:t>
            </a:r>
            <a:r>
              <a:rPr lang="ru-RU" sz="2400" b="1" dirty="0">
                <a:latin typeface="Times New Roman" panose="02020603050405020304" pitchFamily="18" charset="0"/>
                <a:cs typeface="Times New Roman" panose="02020603050405020304" pitchFamily="18" charset="0"/>
              </a:rPr>
              <a:t>воздействие игры на развитие эмоциональной, нравственной, волевой сфер ее участников; </a:t>
            </a:r>
          </a:p>
          <a:p>
            <a:r>
              <a:rPr lang="ru-RU" sz="2400" b="1" dirty="0" smtClean="0">
                <a:latin typeface="Times New Roman" panose="02020603050405020304" pitchFamily="18" charset="0"/>
                <a:cs typeface="Times New Roman" panose="02020603050405020304" pitchFamily="18" charset="0"/>
              </a:rPr>
              <a:t>учет </a:t>
            </a:r>
            <a:r>
              <a:rPr lang="ru-RU" sz="2400" b="1" dirty="0">
                <a:latin typeface="Times New Roman" panose="02020603050405020304" pitchFamily="18" charset="0"/>
                <a:cs typeface="Times New Roman" panose="02020603050405020304" pitchFamily="18" charset="0"/>
              </a:rPr>
              <a:t>возрастных и индивидуальных особенностей детей;</a:t>
            </a:r>
          </a:p>
          <a:p>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анализ </a:t>
            </a:r>
            <a:r>
              <a:rPr lang="ru-RU" sz="2400" b="1" dirty="0">
                <a:latin typeface="Times New Roman" panose="02020603050405020304" pitchFamily="18" charset="0"/>
                <a:cs typeface="Times New Roman" panose="02020603050405020304" pitchFamily="18" charset="0"/>
              </a:rPr>
              <a:t>проведенной игры, сопоставление имитационных действий с соответствующей областью реального мира. В ходе проведения игры педагог может решать задачи, направленные на развитие самых разных нравственных качеств ребёнка с нарушением интеллекта (дружелюбие, доброжелательность, справедливость, честность, отзывчивость, гуманность, вежливость, милосердие, и др.).</a:t>
            </a:r>
          </a:p>
          <a:p>
            <a:endParaRPr lang="ru-RU" dirty="0"/>
          </a:p>
        </p:txBody>
      </p:sp>
    </p:spTree>
    <p:extLst>
      <p:ext uri="{BB962C8B-B14F-4D97-AF65-F5344CB8AC3E}">
        <p14:creationId xmlns:p14="http://schemas.microsoft.com/office/powerpoint/2010/main" xmlns="" val="289388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2232454"/>
          </a:xfrm>
        </p:spPr>
        <p:txBody>
          <a:bodyPr>
            <a:noAutofit/>
          </a:bodyPr>
          <a:lstStyle/>
          <a:p>
            <a:pPr algn="ctr"/>
            <a:r>
              <a:rPr lang="ru-RU" sz="2400" b="1" dirty="0">
                <a:latin typeface="Times New Roman" panose="02020603050405020304" pitchFamily="18" charset="0"/>
                <a:cs typeface="Times New Roman" panose="02020603050405020304" pitchFamily="18" charset="0"/>
              </a:rPr>
              <a:t>Методика </a:t>
            </a:r>
            <a:r>
              <a:rPr lang="ru-RU" sz="2400" b="1" dirty="0" err="1">
                <a:latin typeface="Times New Roman" panose="02020603050405020304" pitchFamily="18" charset="0"/>
                <a:cs typeface="Times New Roman" panose="02020603050405020304" pitchFamily="18" charset="0"/>
              </a:rPr>
              <a:t>И.Б.Дермановой</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Закончи историю» (когнитивный аспект нравственности) </a:t>
            </a:r>
            <a:br>
              <a:rPr lang="ru-RU" sz="2400" b="1" dirty="0">
                <a:latin typeface="Times New Roman" panose="02020603050405020304" pitchFamily="18" charset="0"/>
                <a:cs typeface="Times New Roman" panose="02020603050405020304" pitchFamily="18" charset="0"/>
              </a:rPr>
            </a:br>
            <a:r>
              <a:rPr lang="ru-RU" sz="2400" dirty="0"/>
              <a:t/>
            </a:r>
            <a:br>
              <a:rPr lang="ru-RU" sz="2400" dirty="0"/>
            </a:br>
            <a:r>
              <a:rPr lang="ru-RU" sz="2400" b="1" dirty="0" smtClean="0">
                <a:latin typeface="Times New Roman" panose="02020603050405020304" pitchFamily="18" charset="0"/>
                <a:cs typeface="Times New Roman" panose="02020603050405020304" pitchFamily="18" charset="0"/>
              </a:rPr>
              <a:t>Назначение теста: методика предназначена для изучения степени осознания детьми нравственных норм. Исследование проводят индивидуально. Инструкция к тесту. «Я буду тебе рассказывать истории, а ты их закончи». Тестовый материал.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932935" y="3317789"/>
            <a:ext cx="4754880" cy="4023360"/>
          </a:xfrm>
        </p:spPr>
        <p:txBody>
          <a:bodyPr/>
          <a:lstStyle/>
          <a:p>
            <a:pPr marL="45720" indent="0">
              <a:buNone/>
            </a:pPr>
            <a:r>
              <a:rPr lang="ru-RU" dirty="0" smtClean="0">
                <a:latin typeface="Times New Roman" panose="02020603050405020304" pitchFamily="18" charset="0"/>
                <a:cs typeface="Times New Roman" panose="02020603050405020304" pitchFamily="18" charset="0"/>
              </a:rPr>
              <a:t>История 1. На перемене дети строили город. Гуля стояла и смотрела, как играют другие. К ребятам подошла учительница и сказала: «Сейчас начнётся урок. Пора складывать кубики в коробки. Попросите Гулю помочь вам». Тогда Гуля ответила… Что ответила Гуля? Почему? Как она поступила? Почему? </a:t>
            </a:r>
          </a:p>
          <a:p>
            <a:endParaRPr lang="ru-RU" dirty="0"/>
          </a:p>
        </p:txBody>
      </p:sp>
      <p:sp>
        <p:nvSpPr>
          <p:cNvPr id="4" name="Объект 3"/>
          <p:cNvSpPr>
            <a:spLocks noGrp="1"/>
          </p:cNvSpPr>
          <p:nvPr>
            <p:ph sz="half" idx="2"/>
          </p:nvPr>
        </p:nvSpPr>
        <p:spPr>
          <a:xfrm>
            <a:off x="6292325" y="3354859"/>
            <a:ext cx="4754880" cy="4023360"/>
          </a:xfrm>
        </p:spPr>
        <p:txBody>
          <a:bodyPr/>
          <a:lstStyle/>
          <a:p>
            <a:pPr marL="45720" indent="0">
              <a:buNone/>
            </a:pPr>
            <a:r>
              <a:rPr lang="ru-RU" dirty="0" smtClean="0">
                <a:latin typeface="Times New Roman" panose="02020603050405020304" pitchFamily="18" charset="0"/>
                <a:cs typeface="Times New Roman" panose="02020603050405020304" pitchFamily="18" charset="0"/>
              </a:rPr>
              <a:t>История 2. Кате на день рождения мама подарила красивую куклу. Катя стала с ней играть. Тут подошла к ней ее младшая сестра Вера и сказала: «Я тоже хочу поиграть с этой куклой». Тогда Катя ответила… Что ответила Катя? Почему? Как поступила Катя? Почему?</a:t>
            </a:r>
          </a:p>
          <a:p>
            <a:endParaRPr lang="ru-RU" dirty="0"/>
          </a:p>
        </p:txBody>
      </p:sp>
    </p:spTree>
    <p:extLst>
      <p:ext uri="{BB962C8B-B14F-4D97-AF65-F5344CB8AC3E}">
        <p14:creationId xmlns:p14="http://schemas.microsoft.com/office/powerpoint/2010/main" xmlns="" val="259834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7968" y="634313"/>
            <a:ext cx="10429102" cy="1861752"/>
          </a:xfrm>
        </p:spPr>
        <p:txBody>
          <a:bodyPr>
            <a:normAutofit fontScale="90000"/>
          </a:bodyPr>
          <a:lstStyle/>
          <a:p>
            <a:pPr>
              <a:lnSpc>
                <a:spcPct val="100000"/>
              </a:lnSpc>
            </a:pPr>
            <a:r>
              <a:rPr lang="ru-RU" sz="2700" b="1" dirty="0" smtClean="0">
                <a:latin typeface="Times New Roman" panose="02020603050405020304" pitchFamily="18" charset="0"/>
                <a:cs typeface="Times New Roman" panose="02020603050405020304" pitchFamily="18" charset="0"/>
              </a:rPr>
              <a:t>Назначение теста: методика предназначена для изучения степени осознания детьми нравственных норм. Исследование проводят индивидуально. Инструкция к тесту. «Я буду тебе рассказывать истории рассказывать истории, а ты их закончи» </a:t>
            </a:r>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53762" y="2557849"/>
            <a:ext cx="5144118" cy="3522909"/>
          </a:xfrm>
        </p:spPr>
        <p:txBody>
          <a:bodyPr>
            <a:normAutofit lnSpcReduction="10000"/>
          </a:bodyPr>
          <a:lstStyle/>
          <a:p>
            <a:pPr marL="45720" indent="0">
              <a:buNone/>
            </a:pPr>
            <a:endParaRPr lang="ru-RU" dirty="0" smtClean="0">
              <a:latin typeface="Times New Roman" panose="02020603050405020304" pitchFamily="18" charset="0"/>
              <a:cs typeface="Times New Roman" panose="02020603050405020304" pitchFamily="18" charset="0"/>
            </a:endParaRPr>
          </a:p>
          <a:p>
            <a:pPr marL="45720" indent="0">
              <a:buNone/>
            </a:pPr>
            <a:r>
              <a:rPr lang="ru-RU" dirty="0" smtClean="0">
                <a:latin typeface="Times New Roman" panose="02020603050405020304" pitchFamily="18" charset="0"/>
                <a:cs typeface="Times New Roman" panose="02020603050405020304" pitchFamily="18" charset="0"/>
              </a:rPr>
              <a:t>История 3. Люба и Аскар рисовали. Люба рисовала красным карандашом, а Аскар – зеленым. Вдруг Любин карандаш сломался. «Аскар, - сказала Люба, - можно мне дорисовать картинку твоим карандашом?» Аскар ответил… Что ответил Аскар? Почему? Как поступил Аскар? Почему? </a:t>
            </a:r>
          </a:p>
          <a:p>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267612" y="2496064"/>
            <a:ext cx="4754880" cy="3584695"/>
          </a:xfrm>
        </p:spPr>
        <p:txBody>
          <a:bodyPr>
            <a:normAutofit lnSpcReduction="10000"/>
          </a:bodyPr>
          <a:lstStyle/>
          <a:p>
            <a:pPr marL="45720" indent="0">
              <a:buNone/>
            </a:pPr>
            <a:endParaRPr lang="ru-RU" dirty="0" smtClean="0">
              <a:latin typeface="Times New Roman" panose="02020603050405020304" pitchFamily="18" charset="0"/>
              <a:cs typeface="Times New Roman" panose="02020603050405020304" pitchFamily="18" charset="0"/>
            </a:endParaRPr>
          </a:p>
          <a:p>
            <a:pPr marL="45720" indent="0">
              <a:buNone/>
            </a:pPr>
            <a:r>
              <a:rPr lang="ru-RU" dirty="0" smtClean="0">
                <a:latin typeface="Times New Roman" panose="02020603050405020304" pitchFamily="18" charset="0"/>
                <a:cs typeface="Times New Roman" panose="02020603050405020304" pitchFamily="18" charset="0"/>
              </a:rPr>
              <a:t>История 4. Вова пошёл в магазин. У входа в магазин он заметил девочку, у которой порвался пакет и рассыпались апельсины. Девочка попросила Вову помочь ей собрать их. Тогда Вова ответил… Что ответил Вова? Почему? Как поступил Вова? Почему? Все ответы ребенка, по возможности дословно, фиксируются в протоколе.</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992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7092" y="609600"/>
            <a:ext cx="7611762" cy="135636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Учимся узнавать  и передавать эмоции и характер героев</a:t>
            </a:r>
            <a:endParaRPr lang="ru-RU" b="1" dirty="0">
              <a:latin typeface="Times New Roman" panose="02020603050405020304" pitchFamily="18" charset="0"/>
              <a:cs typeface="Times New Roman" panose="02020603050405020304" pitchFamily="18" charset="0"/>
            </a:endParaRPr>
          </a:p>
        </p:txBody>
      </p:sp>
      <p:pic>
        <p:nvPicPr>
          <p:cNvPr id="6146" name="Picture 2" descr="C:\Users\LiriPi\Downloads\PHOTO-2023-02-27-17-01-28.jpg"/>
          <p:cNvPicPr>
            <a:picLocks noGrp="1" noChangeAspect="1" noChangeArrowheads="1"/>
          </p:cNvPicPr>
          <p:nvPr>
            <p:ph sz="half" idx="1"/>
          </p:nvPr>
        </p:nvPicPr>
        <p:blipFill>
          <a:blip r:embed="rId2" cstate="print"/>
          <a:srcRect/>
          <a:stretch>
            <a:fillRect/>
          </a:stretch>
        </p:blipFill>
        <p:spPr bwMode="auto">
          <a:xfrm>
            <a:off x="959110" y="815546"/>
            <a:ext cx="2987676" cy="5314008"/>
          </a:xfrm>
          <a:prstGeom prst="rect">
            <a:avLst/>
          </a:prstGeom>
          <a:noFill/>
        </p:spPr>
      </p:pic>
      <p:pic>
        <p:nvPicPr>
          <p:cNvPr id="6147" name="Picture 3" descr="C:\Users\LiriPi\Downloads\PHOTO-2023-02-27-17-01-28 (1).jpg"/>
          <p:cNvPicPr>
            <a:picLocks noGrp="1" noChangeAspect="1" noChangeArrowheads="1"/>
          </p:cNvPicPr>
          <p:nvPr>
            <p:ph sz="half" idx="2"/>
          </p:nvPr>
        </p:nvPicPr>
        <p:blipFill>
          <a:blip r:embed="rId3" cstate="print"/>
          <a:srcRect/>
          <a:stretch>
            <a:fillRect/>
          </a:stretch>
        </p:blipFill>
        <p:spPr bwMode="auto">
          <a:xfrm>
            <a:off x="4562217" y="2049906"/>
            <a:ext cx="5501188" cy="4128471"/>
          </a:xfrm>
          <a:prstGeom prst="rect">
            <a:avLst/>
          </a:prstGeom>
          <a:noFill/>
        </p:spPr>
      </p:pic>
    </p:spTree>
    <p:extLst>
      <p:ext uri="{BB962C8B-B14F-4D97-AF65-F5344CB8AC3E}">
        <p14:creationId xmlns:p14="http://schemas.microsoft.com/office/powerpoint/2010/main" xmlns="" val="223868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5810" y="336515"/>
            <a:ext cx="7988644" cy="1220436"/>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Развиваем чувства </a:t>
            </a:r>
            <a:r>
              <a:rPr lang="ru-RU" b="1" dirty="0" err="1" smtClean="0">
                <a:latin typeface="Times New Roman" panose="02020603050405020304" pitchFamily="18" charset="0"/>
                <a:cs typeface="Times New Roman" panose="02020603050405020304" pitchFamily="18" charset="0"/>
              </a:rPr>
              <a:t>эмпатии</a:t>
            </a:r>
            <a:r>
              <a:rPr lang="ru-RU" b="1" dirty="0" smtClean="0">
                <a:latin typeface="Times New Roman" panose="02020603050405020304" pitchFamily="18" charset="0"/>
                <a:cs typeface="Times New Roman" panose="02020603050405020304" pitchFamily="18" charset="0"/>
              </a:rPr>
              <a:t>, отзывчивость, дружелюбие</a:t>
            </a:r>
            <a:endParaRPr lang="ru-RU" b="1" dirty="0">
              <a:latin typeface="Times New Roman" panose="02020603050405020304" pitchFamily="18" charset="0"/>
              <a:cs typeface="Times New Roman" panose="02020603050405020304" pitchFamily="18" charset="0"/>
            </a:endParaRPr>
          </a:p>
        </p:txBody>
      </p:sp>
      <p:pic>
        <p:nvPicPr>
          <p:cNvPr id="5" name="Picture 2" descr="C:\Users\LiriPi\Downloads\PHOTO-2023-02-27-17-01-29.jpg"/>
          <p:cNvPicPr>
            <a:picLocks noChangeAspect="1" noChangeArrowheads="1"/>
          </p:cNvPicPr>
          <p:nvPr/>
        </p:nvPicPr>
        <p:blipFill>
          <a:blip r:embed="rId2" cstate="print"/>
          <a:srcRect/>
          <a:stretch>
            <a:fillRect/>
          </a:stretch>
        </p:blipFill>
        <p:spPr bwMode="auto">
          <a:xfrm>
            <a:off x="640757" y="1692875"/>
            <a:ext cx="5611034" cy="4208275"/>
          </a:xfrm>
          <a:prstGeom prst="rect">
            <a:avLst/>
          </a:prstGeom>
          <a:noFill/>
        </p:spPr>
      </p:pic>
      <p:pic>
        <p:nvPicPr>
          <p:cNvPr id="6" name="Picture 2" descr="C:\Users\LiriPi\Downloads\PHOTO-2023-02-27-17-01-30 (2).jpg"/>
          <p:cNvPicPr>
            <a:picLocks noChangeAspect="1" noChangeArrowheads="1"/>
          </p:cNvPicPr>
          <p:nvPr/>
        </p:nvPicPr>
        <p:blipFill>
          <a:blip r:embed="rId3" cstate="print"/>
          <a:srcRect/>
          <a:stretch>
            <a:fillRect/>
          </a:stretch>
        </p:blipFill>
        <p:spPr bwMode="auto">
          <a:xfrm>
            <a:off x="6474940" y="2436026"/>
            <a:ext cx="5280978" cy="2969105"/>
          </a:xfrm>
          <a:prstGeom prst="rect">
            <a:avLst/>
          </a:prstGeom>
          <a:noFill/>
        </p:spPr>
      </p:pic>
    </p:spTree>
    <p:extLst>
      <p:ext uri="{BB962C8B-B14F-4D97-AF65-F5344CB8AC3E}">
        <p14:creationId xmlns:p14="http://schemas.microsoft.com/office/powerpoint/2010/main" xmlns="" val="102228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Вспоминаем правила для пешеходов</a:t>
            </a:r>
            <a:endParaRPr lang="ru-RU" b="1" dirty="0">
              <a:latin typeface="Times New Roman" panose="02020603050405020304" pitchFamily="18" charset="0"/>
              <a:cs typeface="Times New Roman" panose="02020603050405020304" pitchFamily="18" charset="0"/>
            </a:endParaRPr>
          </a:p>
        </p:txBody>
      </p:sp>
      <p:pic>
        <p:nvPicPr>
          <p:cNvPr id="4098" name="Picture 2" descr="C:\Users\LiriPi\Downloads\PHOTO-2023-02-27-17-01-30 (1).jpg"/>
          <p:cNvPicPr>
            <a:picLocks noGrp="1" noChangeAspect="1" noChangeArrowheads="1"/>
          </p:cNvPicPr>
          <p:nvPr>
            <p:ph sz="half" idx="1"/>
          </p:nvPr>
        </p:nvPicPr>
        <p:blipFill>
          <a:blip r:embed="rId2" cstate="print"/>
          <a:srcRect/>
          <a:stretch>
            <a:fillRect/>
          </a:stretch>
        </p:blipFill>
        <p:spPr bwMode="auto">
          <a:xfrm>
            <a:off x="455029" y="1754661"/>
            <a:ext cx="5702026" cy="3205830"/>
          </a:xfrm>
          <a:prstGeom prst="rect">
            <a:avLst/>
          </a:prstGeom>
          <a:noFill/>
        </p:spPr>
      </p:pic>
      <p:pic>
        <p:nvPicPr>
          <p:cNvPr id="4099" name="Picture 3" descr="C:\Users\LiriPi\Downloads\PHOTO-2023-02-27-17-03-57.jpg"/>
          <p:cNvPicPr>
            <a:picLocks noGrp="1" noChangeAspect="1" noChangeArrowheads="1"/>
          </p:cNvPicPr>
          <p:nvPr>
            <p:ph sz="half" idx="2"/>
          </p:nvPr>
        </p:nvPicPr>
        <p:blipFill>
          <a:blip r:embed="rId3" cstate="print"/>
          <a:srcRect/>
          <a:stretch>
            <a:fillRect/>
          </a:stretch>
        </p:blipFill>
        <p:spPr bwMode="auto">
          <a:xfrm>
            <a:off x="6289589" y="2956929"/>
            <a:ext cx="5597936" cy="3147308"/>
          </a:xfrm>
          <a:prstGeom prst="rect">
            <a:avLst/>
          </a:prstGeom>
          <a:noFill/>
        </p:spPr>
      </p:pic>
    </p:spTree>
    <p:extLst>
      <p:ext uri="{BB962C8B-B14F-4D97-AF65-F5344CB8AC3E}">
        <p14:creationId xmlns:p14="http://schemas.microsoft.com/office/powerpoint/2010/main" xmlns="" val="270784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Готовимся к праздникам</a:t>
            </a:r>
            <a:endParaRPr lang="ru-RU" b="1" dirty="0">
              <a:latin typeface="Times New Roman" panose="02020603050405020304" pitchFamily="18" charset="0"/>
              <a:cs typeface="Times New Roman" panose="02020603050405020304" pitchFamily="18" charset="0"/>
            </a:endParaRPr>
          </a:p>
        </p:txBody>
      </p:sp>
      <p:pic>
        <p:nvPicPr>
          <p:cNvPr id="3075" name="Picture 3" descr="C:\Users\LiriPi\Downloads\PHOTO-2023-02-27-17-01-29 (2).jpg"/>
          <p:cNvPicPr>
            <a:picLocks noGrp="1" noChangeAspect="1" noChangeArrowheads="1"/>
          </p:cNvPicPr>
          <p:nvPr>
            <p:ph sz="half" idx="2"/>
          </p:nvPr>
        </p:nvPicPr>
        <p:blipFill>
          <a:blip r:embed="rId2" cstate="print"/>
          <a:srcRect/>
          <a:stretch>
            <a:fillRect/>
          </a:stretch>
        </p:blipFill>
        <p:spPr bwMode="auto">
          <a:xfrm>
            <a:off x="6610865" y="2425006"/>
            <a:ext cx="5198952" cy="3901652"/>
          </a:xfrm>
          <a:prstGeom prst="rect">
            <a:avLst/>
          </a:prstGeom>
          <a:noFill/>
        </p:spPr>
      </p:pic>
      <p:pic>
        <p:nvPicPr>
          <p:cNvPr id="7" name="Picture 3" descr="C:\Users\LiriPi\Downloads\PHOTO-2023-02-27-17-01-29 (1).jpg"/>
          <p:cNvPicPr>
            <a:picLocks noGrp="1" noChangeAspect="1" noChangeArrowheads="1"/>
          </p:cNvPicPr>
          <p:nvPr>
            <p:ph sz="half" idx="1"/>
          </p:nvPr>
        </p:nvPicPr>
        <p:blipFill>
          <a:blip r:embed="rId3" cstate="print"/>
          <a:srcRect/>
          <a:stretch>
            <a:fillRect/>
          </a:stretch>
        </p:blipFill>
        <p:spPr bwMode="auto">
          <a:xfrm>
            <a:off x="568411" y="1853514"/>
            <a:ext cx="5691339" cy="4271173"/>
          </a:xfrm>
          <a:prstGeom prst="rect">
            <a:avLst/>
          </a:prstGeom>
          <a:noFill/>
        </p:spPr>
      </p:pic>
    </p:spTree>
    <p:extLst>
      <p:ext uri="{BB962C8B-B14F-4D97-AF65-F5344CB8AC3E}">
        <p14:creationId xmlns:p14="http://schemas.microsoft.com/office/powerpoint/2010/main" xmlns="" val="375079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Изучаем профессии </a:t>
            </a:r>
            <a:endParaRPr lang="ru-RU" b="1" dirty="0">
              <a:latin typeface="Times New Roman" panose="02020603050405020304" pitchFamily="18" charset="0"/>
              <a:cs typeface="Times New Roman" panose="02020603050405020304" pitchFamily="18" charset="0"/>
            </a:endParaRPr>
          </a:p>
        </p:txBody>
      </p:sp>
      <p:pic>
        <p:nvPicPr>
          <p:cNvPr id="2050" name="Picture 2" descr="C:\Users\LiriPi\Downloads\PHOTO-2023-02-27-17-03-57 (1).jpg"/>
          <p:cNvPicPr>
            <a:picLocks noGrp="1" noChangeAspect="1" noChangeArrowheads="1"/>
          </p:cNvPicPr>
          <p:nvPr>
            <p:ph sz="half" idx="1"/>
          </p:nvPr>
        </p:nvPicPr>
        <p:blipFill>
          <a:blip r:embed="rId2" cstate="print"/>
          <a:srcRect/>
          <a:stretch>
            <a:fillRect/>
          </a:stretch>
        </p:blipFill>
        <p:spPr bwMode="auto">
          <a:xfrm>
            <a:off x="759701" y="2323070"/>
            <a:ext cx="5965765" cy="3354111"/>
          </a:xfrm>
          <a:prstGeom prst="rect">
            <a:avLst/>
          </a:prstGeom>
          <a:noFill/>
        </p:spPr>
      </p:pic>
      <p:pic>
        <p:nvPicPr>
          <p:cNvPr id="2051" name="Picture 3" descr="C:\Users\LiriPi\Downloads\PHOTO-2023-02-27-17-01-27.jpg"/>
          <p:cNvPicPr>
            <a:picLocks noGrp="1" noChangeAspect="1" noChangeArrowheads="1"/>
          </p:cNvPicPr>
          <p:nvPr>
            <p:ph sz="half" idx="2"/>
          </p:nvPr>
        </p:nvPicPr>
        <p:blipFill>
          <a:blip r:embed="rId3" cstate="print"/>
          <a:srcRect/>
          <a:stretch>
            <a:fillRect/>
          </a:stretch>
        </p:blipFill>
        <p:spPr bwMode="auto">
          <a:xfrm>
            <a:off x="7289278" y="1161654"/>
            <a:ext cx="3654807" cy="4485383"/>
          </a:xfrm>
          <a:prstGeom prst="rect">
            <a:avLst/>
          </a:prstGeom>
          <a:noFill/>
        </p:spPr>
      </p:pic>
    </p:spTree>
    <p:extLst>
      <p:ext uri="{BB962C8B-B14F-4D97-AF65-F5344CB8AC3E}">
        <p14:creationId xmlns:p14="http://schemas.microsoft.com/office/powerpoint/2010/main" xmlns="" val="207137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335" y="609600"/>
            <a:ext cx="7278129" cy="135636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Развиваем коммуникативные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умения и навыки</a:t>
            </a:r>
            <a:endParaRPr lang="ru-RU" b="1" dirty="0">
              <a:latin typeface="Times New Roman" panose="02020603050405020304" pitchFamily="18" charset="0"/>
              <a:cs typeface="Times New Roman" panose="02020603050405020304" pitchFamily="18" charset="0"/>
            </a:endParaRPr>
          </a:p>
        </p:txBody>
      </p:sp>
      <p:pic>
        <p:nvPicPr>
          <p:cNvPr id="1026" name="Picture 2" descr="C:\Users\LiriPi\Downloads\PHOTO-2023-02-27-17-01-31.jpg"/>
          <p:cNvPicPr>
            <a:picLocks noGrp="1" noChangeAspect="1" noChangeArrowheads="1"/>
          </p:cNvPicPr>
          <p:nvPr>
            <p:ph sz="half" idx="1"/>
          </p:nvPr>
        </p:nvPicPr>
        <p:blipFill>
          <a:blip r:embed="rId2" cstate="print"/>
          <a:srcRect/>
          <a:stretch>
            <a:fillRect/>
          </a:stretch>
        </p:blipFill>
        <p:spPr bwMode="auto">
          <a:xfrm>
            <a:off x="1087396" y="2440279"/>
            <a:ext cx="6218838" cy="3496395"/>
          </a:xfrm>
          <a:prstGeom prst="rect">
            <a:avLst/>
          </a:prstGeom>
          <a:noFill/>
        </p:spPr>
      </p:pic>
      <p:pic>
        <p:nvPicPr>
          <p:cNvPr id="1027" name="Picture 3" descr="C:\Users\LiriPi\Downloads\PHOTO-2023-02-27-17-03-58.jpg"/>
          <p:cNvPicPr>
            <a:picLocks noGrp="1" noChangeAspect="1" noChangeArrowheads="1"/>
          </p:cNvPicPr>
          <p:nvPr>
            <p:ph sz="half" idx="2"/>
          </p:nvPr>
        </p:nvPicPr>
        <p:blipFill>
          <a:blip r:embed="rId3" cstate="print"/>
          <a:srcRect/>
          <a:stretch>
            <a:fillRect/>
          </a:stretch>
        </p:blipFill>
        <p:spPr bwMode="auto">
          <a:xfrm>
            <a:off x="8218224" y="302740"/>
            <a:ext cx="3409484" cy="6064255"/>
          </a:xfrm>
          <a:prstGeom prst="rect">
            <a:avLst/>
          </a:prstGeom>
          <a:noFill/>
        </p:spPr>
      </p:pic>
    </p:spTree>
    <p:extLst>
      <p:ext uri="{BB962C8B-B14F-4D97-AF65-F5344CB8AC3E}">
        <p14:creationId xmlns:p14="http://schemas.microsoft.com/office/powerpoint/2010/main" xmlns="" val="294632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Выводы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3000" y="2057399"/>
            <a:ext cx="9990438" cy="4023360"/>
          </a:xfrm>
        </p:spPr>
        <p:txBody>
          <a:bodyPr>
            <a:normAutofit fontScale="92500" lnSpcReduction="20000"/>
          </a:bodyPr>
          <a:lstStyle/>
          <a:p>
            <a:pPr marL="45720" indent="0">
              <a:buNone/>
            </a:pPr>
            <a:r>
              <a:rPr lang="ru-RU" b="1" dirty="0">
                <a:latin typeface="Times New Roman" panose="02020603050405020304" pitchFamily="18" charset="0"/>
                <a:cs typeface="Times New Roman" panose="02020603050405020304" pitchFamily="18" charset="0"/>
              </a:rPr>
              <a:t>Нравственное воспитание– это непрерывный процесс, он начинается с рождения человека и продолжается всю жизнь, и направлен на овладение детьми правилами и нормами поведения</a:t>
            </a:r>
            <a:r>
              <a:rPr lang="ru-RU" b="1" dirty="0" smtClean="0">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Психологи подчеркивают, что младший школьный возраст характеризуется повышенной восприимчивостью к усвоению нравственных правил и норм, поэтому именно в этом возрасте следует уделять особое внимание нравственному воспитанию</a:t>
            </a:r>
            <a:r>
              <a:rPr lang="ru-RU" b="1" dirty="0" smtClean="0">
                <a:latin typeface="Times New Roman" panose="02020603050405020304" pitchFamily="18" charset="0"/>
                <a:cs typeface="Times New Roman" panose="02020603050405020304" pitchFamily="18" charset="0"/>
              </a:rPr>
              <a:t>.</a:t>
            </a:r>
          </a:p>
          <a:p>
            <a:pPr marL="45720" indent="0">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Процесс нравственного воспитания, требует использования определенных методов и средств работы, с учетом возрастных и индивидуальных особенностей учащихся. В нравственном воспитании младших школьников с нарушениями интеллекта используются три группы методов: это методы воздействия на сознание учащихся, методы организации деятельности учащихся, а так же методы стимулирования. </a:t>
            </a:r>
            <a:endParaRPr lang="ru-RU" b="1" dirty="0" smtClean="0">
              <a:latin typeface="Times New Roman" panose="02020603050405020304" pitchFamily="18" charset="0"/>
              <a:cs typeface="Times New Roman" panose="02020603050405020304" pitchFamily="18" charset="0"/>
            </a:endParaRPr>
          </a:p>
          <a:p>
            <a:pPr marL="45720" indent="0">
              <a:buNone/>
            </a:pPr>
            <a:r>
              <a:rPr lang="ru-RU" b="1" dirty="0" smtClean="0">
                <a:latin typeface="Times New Roman" panose="02020603050405020304" pitchFamily="18" charset="0"/>
                <a:cs typeface="Times New Roman" panose="02020603050405020304" pitchFamily="18" charset="0"/>
              </a:rPr>
              <a:t>Особое </a:t>
            </a:r>
            <a:r>
              <a:rPr lang="ru-RU" b="1" dirty="0">
                <a:latin typeface="Times New Roman" panose="02020603050405020304" pitchFamily="18" charset="0"/>
                <a:cs typeface="Times New Roman" panose="02020603050405020304" pitchFamily="18" charset="0"/>
              </a:rPr>
              <a:t>место среди средств нравственного воспитания занимает игра. Она является средством воздействия на сознание и чувства учащихся, а так же на их поведение. </a:t>
            </a:r>
          </a:p>
          <a:p>
            <a:endParaRPr lang="ru-RU" dirty="0"/>
          </a:p>
        </p:txBody>
      </p:sp>
    </p:spTree>
    <p:extLst>
      <p:ext uri="{BB962C8B-B14F-4D97-AF65-F5344CB8AC3E}">
        <p14:creationId xmlns:p14="http://schemas.microsoft.com/office/powerpoint/2010/main" xmlns="" val="288050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5">
                    <a:lumMod val="75000"/>
                  </a:schemeClr>
                </a:solidFill>
                <a:latin typeface="Times New Roman" panose="02020603050405020304" pitchFamily="18" charset="0"/>
                <a:cs typeface="Times New Roman" panose="02020603050405020304" pitchFamily="18" charset="0"/>
              </a:rPr>
              <a:t>Актуальность</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94271" y="1865870"/>
            <a:ext cx="11219934" cy="4214890"/>
          </a:xfrm>
        </p:spPr>
        <p:txBody>
          <a:bodyPr>
            <a:normAutofit/>
          </a:bodyPr>
          <a:lstStyle/>
          <a:p>
            <a:pPr marL="45720" indent="0" algn="just">
              <a:lnSpc>
                <a:spcPct val="150000"/>
              </a:lnSpc>
              <a:buNone/>
            </a:pPr>
            <a:r>
              <a:rPr lang="ru-RU" sz="2000" b="1" dirty="0">
                <a:latin typeface="Times New Roman" panose="02020603050405020304" pitchFamily="18" charset="0"/>
                <a:cs typeface="Times New Roman" panose="02020603050405020304" pitchFamily="18" charset="0"/>
              </a:rPr>
              <a:t>Одной из актуальных проблем человеческого общества всегда была проблема формирования духовно-нравственных качеств личности, но особое значение она приобрела в современных условиях. Обучающиеся должны быть воспитаны так, чтобы их самостоятельное поведение в разнообразных жизненных ситуациях соответствовало существующим в обществе социальным нормам. Основной задачей педагога в процессе обучения и воспитания обучающихся в образовательных организациях, реализующих адаптированные основные общеобразовательные программы, является теоретическая и практическая направленность, для включения  детей с умственной отсталостью в обычную социальную среду и жизнь в обществе в соответствии с социальными нормами и правилами поведения.</a:t>
            </a:r>
          </a:p>
          <a:p>
            <a:endParaRPr lang="ru-RU" dirty="0"/>
          </a:p>
        </p:txBody>
      </p:sp>
    </p:spTree>
    <p:extLst>
      <p:ext uri="{BB962C8B-B14F-4D97-AF65-F5344CB8AC3E}">
        <p14:creationId xmlns:p14="http://schemas.microsoft.com/office/powerpoint/2010/main" xmlns="" val="311880774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Литература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3000" y="2057399"/>
            <a:ext cx="9409670" cy="4023360"/>
          </a:xfrm>
        </p:spPr>
        <p:txBody>
          <a:bodyPr>
            <a:normAutofit/>
          </a:bodyPr>
          <a:lstStyle/>
          <a:p>
            <a:pPr marL="45720" indent="0">
              <a:buNone/>
            </a:pPr>
            <a:r>
              <a:rPr lang="ru-RU" sz="2400" b="1" dirty="0" smtClean="0">
                <a:latin typeface="Times New Roman" panose="02020603050405020304" pitchFamily="18" charset="0"/>
                <a:cs typeface="Times New Roman" panose="02020603050405020304" pitchFamily="18" charset="0"/>
              </a:rPr>
              <a:t>1. </a:t>
            </a:r>
            <a:r>
              <a:rPr lang="ru-RU" sz="2000" b="1" dirty="0" smtClean="0">
                <a:latin typeface="Times New Roman" panose="02020603050405020304" pitchFamily="18" charset="0"/>
                <a:cs typeface="Times New Roman" panose="02020603050405020304" pitchFamily="18" charset="0"/>
              </a:rPr>
              <a:t>Диагностика эмоционально-нравственного развития. Ред. и сост. </a:t>
            </a:r>
            <a:r>
              <a:rPr lang="ru-RU" sz="2000" b="1" dirty="0" err="1" smtClean="0">
                <a:latin typeface="Times New Roman" panose="02020603050405020304" pitchFamily="18" charset="0"/>
                <a:cs typeface="Times New Roman" panose="02020603050405020304" pitchFamily="18" charset="0"/>
              </a:rPr>
              <a:t>И.Б.Дерманова</a:t>
            </a:r>
            <a:r>
              <a:rPr lang="ru-RU" sz="2000" b="1" dirty="0" smtClean="0">
                <a:latin typeface="Times New Roman" panose="02020603050405020304" pitchFamily="18" charset="0"/>
                <a:cs typeface="Times New Roman" panose="02020603050405020304" pitchFamily="18" charset="0"/>
              </a:rPr>
              <a:t>. – СПб., 2002. – 114 с.</a:t>
            </a:r>
          </a:p>
          <a:p>
            <a:pPr marL="45720" indent="0">
              <a:buNone/>
            </a:pPr>
            <a:r>
              <a:rPr lang="ru-RU" sz="2000" b="1" dirty="0" smtClean="0">
                <a:latin typeface="Times New Roman" panose="02020603050405020304" pitchFamily="18" charset="0"/>
                <a:cs typeface="Times New Roman" panose="02020603050405020304" pitchFamily="18" charset="0"/>
              </a:rPr>
              <a:t>2.Высотская Н. А. Нравственное воспитание младших школьников  / Н. А. </a:t>
            </a:r>
            <a:r>
              <a:rPr lang="ru-RU" sz="2000" b="1" dirty="0" err="1" smtClean="0">
                <a:latin typeface="Times New Roman" panose="02020603050405020304" pitchFamily="18" charset="0"/>
                <a:cs typeface="Times New Roman" panose="02020603050405020304" pitchFamily="18" charset="0"/>
              </a:rPr>
              <a:t>Выготская</a:t>
            </a:r>
            <a:r>
              <a:rPr lang="ru-RU" sz="2000" b="1" dirty="0" smtClean="0">
                <a:latin typeface="Times New Roman" panose="02020603050405020304" pitchFamily="18" charset="0"/>
                <a:cs typeface="Times New Roman" panose="02020603050405020304" pitchFamily="18" charset="0"/>
              </a:rPr>
              <a:t>. – М. : Питер, 2006. – 229 с. </a:t>
            </a:r>
          </a:p>
          <a:p>
            <a:pPr marL="45720" indent="0">
              <a:buNone/>
            </a:pPr>
            <a:r>
              <a:rPr lang="ru-RU" sz="2000" b="1" dirty="0" smtClean="0">
                <a:latin typeface="Times New Roman" panose="02020603050405020304" pitchFamily="18" charset="0"/>
                <a:cs typeface="Times New Roman" panose="02020603050405020304" pitchFamily="18" charset="0"/>
              </a:rPr>
              <a:t>3</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Зак</a:t>
            </a:r>
            <a:r>
              <a:rPr lang="ru-RU" sz="2000" b="1" dirty="0">
                <a:latin typeface="Times New Roman" panose="02020603050405020304" pitchFamily="18" charset="0"/>
                <a:cs typeface="Times New Roman" panose="02020603050405020304" pitchFamily="18" charset="0"/>
              </a:rPr>
              <a:t> Г. Г. Интегративный подход к духовно-нравственному воспитанию обучающихся с умственной отсталостью / Г. Г. </a:t>
            </a:r>
            <a:r>
              <a:rPr lang="ru-RU" sz="2000" b="1" dirty="0" err="1">
                <a:latin typeface="Times New Roman" panose="02020603050405020304" pitchFamily="18" charset="0"/>
                <a:cs typeface="Times New Roman" panose="02020603050405020304" pitchFamily="18" charset="0"/>
              </a:rPr>
              <a:t>Зак</a:t>
            </a:r>
            <a:r>
              <a:rPr lang="ru-RU" sz="2000" b="1" dirty="0">
                <a:latin typeface="Times New Roman" panose="02020603050405020304" pitchFamily="18" charset="0"/>
                <a:cs typeface="Times New Roman" panose="02020603050405020304" pitchFamily="18" charset="0"/>
              </a:rPr>
              <a:t> // Педагогическое образование в России. – 2015. – № 9. – С. 39-46.</a:t>
            </a:r>
          </a:p>
          <a:p>
            <a:pPr marL="45720" indent="0">
              <a:buNone/>
            </a:pPr>
            <a:r>
              <a:rPr lang="ru-RU" sz="2000" b="1" dirty="0">
                <a:latin typeface="Times New Roman" panose="02020603050405020304" pitchFamily="18" charset="0"/>
                <a:cs typeface="Times New Roman" panose="02020603050405020304" pitchFamily="18" charset="0"/>
              </a:rPr>
              <a:t>4.Селевко Г.К. Игры в школе. М., 2011.</a:t>
            </a:r>
          </a:p>
          <a:p>
            <a:pPr marL="4572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416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latin typeface="Times New Roman" panose="02020603050405020304" pitchFamily="18" charset="0"/>
                <a:cs typeface="Times New Roman" panose="02020603050405020304" pitchFamily="18" charset="0"/>
              </a:rPr>
              <a:t>Цель</a:t>
            </a:r>
            <a:r>
              <a:rPr lang="ru-RU" sz="3600" dirty="0" smtClean="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248032" y="1754659"/>
            <a:ext cx="9108079" cy="3546389"/>
          </a:xfrm>
        </p:spPr>
        <p:txBody>
          <a:bodyPr>
            <a:normAutofit fontScale="25000" lnSpcReduction="20000"/>
          </a:bodyPr>
          <a:lstStyle/>
          <a:p>
            <a:pPr algn="just">
              <a:buNone/>
            </a:pPr>
            <a:r>
              <a:rPr lang="ru-RU" sz="8000" b="1" dirty="0" smtClean="0">
                <a:latin typeface="Times New Roman" panose="02020603050405020304" pitchFamily="18" charset="0"/>
                <a:cs typeface="Times New Roman" panose="02020603050405020304" pitchFamily="18" charset="0"/>
              </a:rPr>
              <a:t>   </a:t>
            </a:r>
            <a:r>
              <a:rPr lang="ru-RU" sz="11200" b="1" dirty="0" smtClean="0">
                <a:latin typeface="Times New Roman" panose="02020603050405020304" pitchFamily="18" charset="0"/>
                <a:cs typeface="Times New Roman" panose="02020603050405020304" pitchFamily="18" charset="0"/>
              </a:rPr>
              <a:t>Развитие личности через призму нравственности т. е. приобщение обучающегося к базовым национальным ценностям, которые лежат в основе формирование качеств духовности и нравственности.</a:t>
            </a:r>
          </a:p>
          <a:p>
            <a:pPr algn="just">
              <a:buNone/>
            </a:pPr>
            <a:endParaRPr lang="ru-RU" sz="11200" b="1" dirty="0">
              <a:latin typeface="Times New Roman" panose="02020603050405020304" pitchFamily="18" charset="0"/>
              <a:cs typeface="Times New Roman" panose="02020603050405020304" pitchFamily="18" charset="0"/>
            </a:endParaRPr>
          </a:p>
          <a:p>
            <a:pPr algn="just">
              <a:buNone/>
            </a:pPr>
            <a:r>
              <a:rPr lang="ru-RU" sz="11200" b="1" dirty="0" smtClean="0">
                <a:latin typeface="Times New Roman" panose="02020603050405020304" pitchFamily="18" charset="0"/>
                <a:cs typeface="Times New Roman" panose="02020603050405020304" pitchFamily="18" charset="0"/>
              </a:rPr>
              <a:t>   Нравственное </a:t>
            </a:r>
            <a:r>
              <a:rPr lang="ru-RU" sz="11200" b="1" dirty="0">
                <a:latin typeface="Times New Roman" panose="02020603050405020304" pitchFamily="18" charset="0"/>
                <a:cs typeface="Times New Roman" panose="02020603050405020304" pitchFamily="18" charset="0"/>
              </a:rPr>
              <a:t>воспитание — это целенаправленное и систематическое воздействие на сознание, чувства и поведение воспитанников с целью формирования у них нравственных качеств, соответствующих требованиям общественной морали» </a:t>
            </a:r>
            <a:r>
              <a:rPr lang="ru-RU" sz="11200" b="1" dirty="0" smtClean="0">
                <a:latin typeface="Times New Roman" panose="02020603050405020304" pitchFamily="18" charset="0"/>
                <a:cs typeface="Times New Roman" panose="02020603050405020304" pitchFamily="18" charset="0"/>
              </a:rPr>
              <a:t> </a:t>
            </a:r>
          </a:p>
          <a:p>
            <a:pPr>
              <a:buNone/>
            </a:pPr>
            <a:r>
              <a:rPr lang="ru-RU" sz="11200" b="1" dirty="0" smtClean="0">
                <a:latin typeface="Times New Roman" panose="02020603050405020304" pitchFamily="18" charset="0"/>
                <a:cs typeface="Times New Roman" panose="02020603050405020304" pitchFamily="18" charset="0"/>
              </a:rPr>
              <a:t>                                                                                                                       И.П</a:t>
            </a:r>
            <a:r>
              <a:rPr lang="ru-RU" sz="11200" b="1" dirty="0">
                <a:latin typeface="Times New Roman" panose="02020603050405020304" pitchFamily="18" charset="0"/>
                <a:cs typeface="Times New Roman" panose="02020603050405020304" pitchFamily="18" charset="0"/>
              </a:rPr>
              <a:t>. </a:t>
            </a:r>
            <a:r>
              <a:rPr lang="ru-RU" sz="11200" b="1" dirty="0" err="1">
                <a:latin typeface="Times New Roman" panose="02020603050405020304" pitchFamily="18" charset="0"/>
                <a:cs typeface="Times New Roman" panose="02020603050405020304" pitchFamily="18" charset="0"/>
              </a:rPr>
              <a:t>Подласый</a:t>
            </a:r>
            <a:endParaRPr lang="ru-RU" sz="11200" b="1" dirty="0" smtClean="0">
              <a:latin typeface="Times New Roman" panose="02020603050405020304" pitchFamily="18" charset="0"/>
              <a:cs typeface="Times New Roman" panose="02020603050405020304" pitchFamily="18" charset="0"/>
            </a:endParaRPr>
          </a:p>
          <a:p>
            <a:pPr>
              <a:buNone/>
            </a:pPr>
            <a:endParaRPr lang="ru-RU" dirty="0"/>
          </a:p>
        </p:txBody>
      </p:sp>
    </p:spTree>
    <p:extLst>
      <p:ext uri="{BB962C8B-B14F-4D97-AF65-F5344CB8AC3E}">
        <p14:creationId xmlns:p14="http://schemas.microsoft.com/office/powerpoint/2010/main" xmlns="" val="394262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793898"/>
          </a:xfrm>
        </p:spPr>
        <p:txBody>
          <a:bodyPr>
            <a:normAutofit/>
          </a:bodyPr>
          <a:lstStyle/>
          <a:p>
            <a:pPr algn="ctr"/>
            <a:r>
              <a:rPr lang="ru-RU" b="1" dirty="0" smtClean="0">
                <a:latin typeface="Times New Roman" panose="02020603050405020304" pitchFamily="18" charset="0"/>
                <a:cs typeface="Times New Roman" panose="02020603050405020304" pitchFamily="18" charset="0"/>
              </a:rPr>
              <a:t>Задачи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3000" y="1482811"/>
            <a:ext cx="4754880" cy="4597948"/>
          </a:xfrm>
        </p:spPr>
        <p:txBody>
          <a:bodyPr>
            <a:noAutofit/>
          </a:bodyPr>
          <a:lstStyle/>
          <a:p>
            <a:pPr marL="45720" indent="0">
              <a:buNone/>
            </a:pPr>
            <a:r>
              <a:rPr lang="ru-RU" sz="2000" b="1" dirty="0" smtClean="0">
                <a:latin typeface="Times New Roman" panose="02020603050405020304" pitchFamily="18" charset="0"/>
                <a:cs typeface="Times New Roman" panose="02020603050405020304" pitchFamily="18" charset="0"/>
              </a:rPr>
              <a:t>Главными задачами духовно-нравственного развития и воспитания обучающихся на уровне начального общего образования являются: </a:t>
            </a:r>
          </a:p>
          <a:p>
            <a:pPr marL="45720" indent="0">
              <a:buNone/>
            </a:pPr>
            <a:r>
              <a:rPr lang="ru-RU" sz="2000" b="1" dirty="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формирование совести обучающегося, т. е. нравственного самосознания; </a:t>
            </a:r>
          </a:p>
          <a:p>
            <a:pPr marL="45720" indent="0">
              <a:buNone/>
            </a:pPr>
            <a:r>
              <a:rPr lang="ru-RU" sz="2000" b="1" dirty="0" smtClean="0">
                <a:latin typeface="Times New Roman" panose="02020603050405020304" pitchFamily="18" charset="0"/>
                <a:cs typeface="Times New Roman" panose="02020603050405020304" pitchFamily="18" charset="0"/>
              </a:rPr>
              <a:t>– формирование нравственной модели поведения. </a:t>
            </a:r>
          </a:p>
          <a:p>
            <a:pPr marL="45720" indent="0">
              <a:buNone/>
            </a:pPr>
            <a:r>
              <a:rPr lang="ru-RU" sz="2000" b="1" dirty="0" smtClean="0">
                <a:latin typeface="Times New Roman" panose="02020603050405020304" pitchFamily="18" charset="0"/>
                <a:cs typeface="Times New Roman" panose="02020603050405020304" pitchFamily="18" charset="0"/>
              </a:rPr>
              <a:t>В области формирования социальной культуры: </a:t>
            </a:r>
          </a:p>
          <a:p>
            <a:pPr marL="45720" indent="0">
              <a:buNone/>
            </a:pPr>
            <a:r>
              <a:rPr lang="ru-RU" sz="2000" b="1" dirty="0" smtClean="0">
                <a:latin typeface="Times New Roman" panose="02020603050405020304" pitchFamily="18" charset="0"/>
                <a:cs typeface="Times New Roman" panose="02020603050405020304" pitchFamily="18" charset="0"/>
              </a:rPr>
              <a:t>– воспитание целостной личности, патриота своей страны; </a:t>
            </a:r>
          </a:p>
        </p:txBody>
      </p:sp>
      <p:sp>
        <p:nvSpPr>
          <p:cNvPr id="4" name="Объект 3"/>
          <p:cNvSpPr>
            <a:spLocks noGrp="1"/>
          </p:cNvSpPr>
          <p:nvPr>
            <p:ph sz="half" idx="2"/>
          </p:nvPr>
        </p:nvSpPr>
        <p:spPr>
          <a:xfrm>
            <a:off x="6820930" y="1631092"/>
            <a:ext cx="4648602" cy="4368388"/>
          </a:xfrm>
        </p:spPr>
        <p:txBody>
          <a:bodyPr>
            <a:normAutofit/>
          </a:bodyPr>
          <a:lstStyle/>
          <a:p>
            <a:pPr marL="45720" indent="0">
              <a:buNone/>
            </a:pPr>
            <a:r>
              <a:rPr lang="ru-RU" sz="2000" b="1" dirty="0">
                <a:latin typeface="Times New Roman" panose="02020603050405020304" pitchFamily="18" charset="0"/>
                <a:cs typeface="Times New Roman" panose="02020603050405020304" pitchFamily="18" charset="0"/>
              </a:rPr>
              <a:t>– воспитание уважения и любви к родному языку</a:t>
            </a:r>
            <a:r>
              <a:rPr lang="ru-RU" sz="2000" b="1" dirty="0" smtClean="0">
                <a:latin typeface="Times New Roman" panose="02020603050405020304" pitchFamily="18" charset="0"/>
                <a:cs typeface="Times New Roman" panose="02020603050405020304" pitchFamily="18" charset="0"/>
              </a:rPr>
              <a:t>;</a:t>
            </a:r>
          </a:p>
          <a:p>
            <a:pPr marL="45720" indent="0">
              <a:buNone/>
            </a:pP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 воспитание любви к родине. </a:t>
            </a:r>
          </a:p>
          <a:p>
            <a:pPr marL="45720" indent="0">
              <a:buNone/>
            </a:pPr>
            <a:r>
              <a:rPr lang="ru-RU" sz="2000" b="1" dirty="0" smtClean="0">
                <a:latin typeface="Times New Roman" panose="02020603050405020304" pitchFamily="18" charset="0"/>
                <a:cs typeface="Times New Roman" panose="02020603050405020304" pitchFamily="18" charset="0"/>
              </a:rPr>
              <a:t>В области формирования семейной культуры: </a:t>
            </a:r>
          </a:p>
          <a:p>
            <a:pPr marL="45720" indent="0">
              <a:buNone/>
            </a:pPr>
            <a:r>
              <a:rPr lang="ru-RU" sz="2000" b="1" dirty="0" smtClean="0">
                <a:latin typeface="Times New Roman" panose="02020603050405020304" pitchFamily="18" charset="0"/>
                <a:cs typeface="Times New Roman" panose="02020603050405020304" pitchFamily="18" charset="0"/>
              </a:rPr>
              <a:t>– формирование понятия о семье, как о важной ячейке российского общества;</a:t>
            </a:r>
          </a:p>
          <a:p>
            <a:pPr marL="45720" indent="0">
              <a:buNone/>
            </a:pPr>
            <a:r>
              <a:rPr lang="ru-RU" sz="2000" b="1" dirty="0" smtClean="0">
                <a:latin typeface="Times New Roman" panose="02020603050405020304" pitchFamily="18" charset="0"/>
                <a:cs typeface="Times New Roman" panose="02020603050405020304" pitchFamily="18" charset="0"/>
              </a:rPr>
              <a:t> – формирование представления о семейных ценностях, гендерных семейных ролях и уважения к ним.</a:t>
            </a:r>
          </a:p>
          <a:p>
            <a:pPr marL="45720" indent="0">
              <a:buNone/>
            </a:pPr>
            <a:endParaRPr lang="ru-RU" sz="2000" dirty="0"/>
          </a:p>
        </p:txBody>
      </p:sp>
    </p:spTree>
    <p:extLst>
      <p:ext uri="{BB962C8B-B14F-4D97-AF65-F5344CB8AC3E}">
        <p14:creationId xmlns:p14="http://schemas.microsoft.com/office/powerpoint/2010/main" xmlns="" val="250829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124" y="424249"/>
            <a:ext cx="10857882" cy="1356360"/>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Особенности формирования духовно-нравственных качеств у обучающихся с умственной отсталостью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2999" y="2057399"/>
            <a:ext cx="9903941" cy="4023360"/>
          </a:xfrm>
        </p:spPr>
        <p:txBody>
          <a:bodyPr>
            <a:normAutofit fontScale="92500" lnSpcReduction="20000"/>
          </a:bodyPr>
          <a:lstStyle/>
          <a:p>
            <a:pPr marL="45720" indent="0">
              <a:buNone/>
            </a:pPr>
            <a:r>
              <a:rPr lang="ru-RU" b="1" dirty="0">
                <a:latin typeface="Times New Roman" panose="02020603050405020304" pitchFamily="18" charset="0"/>
                <a:cs typeface="Times New Roman" panose="02020603050405020304" pitchFamily="18" charset="0"/>
              </a:rPr>
              <a:t>У школьников с нарушением интеллекта, процесс усвоения нравственных норм и формирование личности осложняется, прежде всего, тем, что они не умеют общаться и использовать накопленный обществом опыт. </a:t>
            </a:r>
            <a:endParaRPr lang="ru-RU" b="1" dirty="0" smtClean="0">
              <a:latin typeface="Times New Roman" panose="02020603050405020304" pitchFamily="18" charset="0"/>
              <a:cs typeface="Times New Roman" panose="02020603050405020304" pitchFamily="18" charset="0"/>
            </a:endParaRPr>
          </a:p>
          <a:p>
            <a:pPr marL="45720" indent="0">
              <a:buNone/>
            </a:pPr>
            <a:r>
              <a:rPr lang="ru-RU" b="1" dirty="0" smtClean="0">
                <a:latin typeface="Times New Roman" panose="02020603050405020304" pitchFamily="18" charset="0"/>
                <a:cs typeface="Times New Roman" panose="02020603050405020304" pitchFamily="18" charset="0"/>
              </a:rPr>
              <a:t>У </a:t>
            </a:r>
            <a:r>
              <a:rPr lang="ru-RU" b="1" dirty="0">
                <a:latin typeface="Times New Roman" panose="02020603050405020304" pitchFamily="18" charset="0"/>
                <a:cs typeface="Times New Roman" panose="02020603050405020304" pitchFamily="18" charset="0"/>
              </a:rPr>
              <a:t>них преобладает значимость индивидуалистических ценностей с эгоистической направленностью. Притупляются такие чувства как дружба, товарищество, взаимопомощь, коллективизм. Все это отрицательно сказывается на развитии личности в целом. </a:t>
            </a:r>
            <a:endParaRPr lang="ru-RU" b="1" dirty="0" smtClean="0">
              <a:latin typeface="Times New Roman" panose="02020603050405020304" pitchFamily="18" charset="0"/>
              <a:cs typeface="Times New Roman" panose="02020603050405020304" pitchFamily="18" charset="0"/>
            </a:endParaRPr>
          </a:p>
          <a:p>
            <a:pPr marL="45720" indent="0">
              <a:buNone/>
            </a:pPr>
            <a:r>
              <a:rPr lang="ru-RU" b="1" dirty="0" smtClean="0">
                <a:latin typeface="Times New Roman" panose="02020603050405020304" pitchFamily="18" charset="0"/>
                <a:cs typeface="Times New Roman" panose="02020603050405020304" pitchFamily="18" charset="0"/>
              </a:rPr>
              <a:t>Младший </a:t>
            </a:r>
            <a:r>
              <a:rPr lang="ru-RU" b="1" dirty="0">
                <a:latin typeface="Times New Roman" panose="02020603050405020304" pitchFamily="18" charset="0"/>
                <a:cs typeface="Times New Roman" panose="02020603050405020304" pitchFamily="18" charset="0"/>
              </a:rPr>
              <a:t>школьный возраст — это начало осознанного восприятия мира, когда закладываются критерии добра и зла, порядочности и лживости, смелости и трусости. Поэтому, этот возраст является одним из основных этапов воспитания, в котором закладываются главные принципы нравственности. </a:t>
            </a:r>
            <a:endParaRPr lang="ru-RU" b="1" dirty="0" smtClean="0">
              <a:latin typeface="Times New Roman" panose="02020603050405020304" pitchFamily="18" charset="0"/>
              <a:cs typeface="Times New Roman" panose="02020603050405020304" pitchFamily="18" charset="0"/>
            </a:endParaRPr>
          </a:p>
          <a:p>
            <a:pPr marL="45720" indent="0">
              <a:buNone/>
            </a:pPr>
            <a:r>
              <a:rPr lang="ru-RU" b="1" dirty="0" smtClean="0">
                <a:latin typeface="Times New Roman" panose="02020603050405020304" pitchFamily="18" charset="0"/>
                <a:cs typeface="Times New Roman" panose="02020603050405020304" pitchFamily="18" charset="0"/>
              </a:rPr>
              <a:t>Усвоение </a:t>
            </a:r>
            <a:r>
              <a:rPr lang="ru-RU" b="1" dirty="0">
                <a:latin typeface="Times New Roman" panose="02020603050405020304" pitchFamily="18" charset="0"/>
                <a:cs typeface="Times New Roman" panose="02020603050405020304" pitchFamily="18" charset="0"/>
              </a:rPr>
              <a:t>нравственного поведения детей с нарушением интеллекта лучше всего происходит в процессе игровой деятельности, где у детей постепенно и естественно формируется и закрепляется опыт нравственного поведения, нравственных отношений.</a:t>
            </a:r>
          </a:p>
          <a:p>
            <a:endParaRPr lang="ru-RU" dirty="0"/>
          </a:p>
        </p:txBody>
      </p:sp>
    </p:spTree>
    <p:extLst>
      <p:ext uri="{BB962C8B-B14F-4D97-AF65-F5344CB8AC3E}">
        <p14:creationId xmlns:p14="http://schemas.microsoft.com/office/powerpoint/2010/main" xmlns="" val="335280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В </a:t>
            </a:r>
            <a:r>
              <a:rPr lang="ru-RU" b="1" dirty="0">
                <a:latin typeface="Times New Roman" panose="02020603050405020304" pitchFamily="18" charset="0"/>
                <a:cs typeface="Times New Roman" panose="02020603050405020304" pitchFamily="18" charset="0"/>
              </a:rPr>
              <a:t>процессе нравственного воспитания используются разнообразные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средства </a:t>
            </a:r>
            <a:r>
              <a:rPr lang="ru-RU" b="1" dirty="0">
                <a:latin typeface="Times New Roman" panose="02020603050405020304" pitchFamily="18" charset="0"/>
                <a:cs typeface="Times New Roman" panose="02020603050405020304" pitchFamily="18" charset="0"/>
              </a:rPr>
              <a:t>и </a:t>
            </a:r>
            <a:r>
              <a:rPr lang="ru-RU" b="1" dirty="0" smtClean="0">
                <a:latin typeface="Times New Roman" panose="02020603050405020304" pitchFamily="18" charset="0"/>
                <a:cs typeface="Times New Roman" panose="02020603050405020304" pitchFamily="18" charset="0"/>
              </a:rPr>
              <a:t>методы</a:t>
            </a:r>
            <a:br>
              <a:rPr lang="ru-RU" b="1"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2999" y="2409568"/>
            <a:ext cx="10039865" cy="3671191"/>
          </a:xfrm>
        </p:spPr>
        <p:txBody>
          <a:bodyPr>
            <a:normAutofit/>
          </a:bodyPr>
          <a:lstStyle/>
          <a:p>
            <a:pPr marL="45720" indent="0">
              <a:buNone/>
            </a:pPr>
            <a:r>
              <a:rPr lang="ru-RU" sz="2800" b="1" dirty="0">
                <a:latin typeface="Times New Roman" panose="02020603050405020304" pitchFamily="18" charset="0"/>
                <a:cs typeface="Times New Roman" panose="02020603050405020304" pitchFamily="18" charset="0"/>
              </a:rPr>
              <a:t> 1. Методы формирования сознания (рассказ, объяснение, разъяснение, лекция, этическая беседа, увещевание, внушение, диспут, доклад, пример);</a:t>
            </a:r>
          </a:p>
          <a:p>
            <a:pPr marL="45720" indent="0">
              <a:buNone/>
            </a:pPr>
            <a:r>
              <a:rPr lang="ru-RU" sz="2800" b="1" dirty="0">
                <a:latin typeface="Times New Roman" panose="02020603050405020304" pitchFamily="18" charset="0"/>
                <a:cs typeface="Times New Roman" panose="02020603050405020304" pitchFamily="18" charset="0"/>
              </a:rPr>
              <a:t> 2. Методы организации деятельности и формирования опыта поведения (упражнение, поручение, воспитывающие ситуации);</a:t>
            </a:r>
          </a:p>
          <a:p>
            <a:pPr marL="45720" indent="0">
              <a:buNone/>
            </a:pPr>
            <a:r>
              <a:rPr lang="ru-RU" sz="2800" b="1" dirty="0">
                <a:latin typeface="Times New Roman" panose="02020603050405020304" pitchFamily="18" charset="0"/>
                <a:cs typeface="Times New Roman" panose="02020603050405020304" pitchFamily="18" charset="0"/>
              </a:rPr>
              <a:t>3. Методы стимулирования и мотивации поведения и деятельности (соревнование, поощрение, наказание). </a:t>
            </a:r>
          </a:p>
          <a:p>
            <a:endParaRPr lang="ru-RU" dirty="0"/>
          </a:p>
        </p:txBody>
      </p:sp>
    </p:spTree>
    <p:extLst>
      <p:ext uri="{BB962C8B-B14F-4D97-AF65-F5344CB8AC3E}">
        <p14:creationId xmlns:p14="http://schemas.microsoft.com/office/powerpoint/2010/main" xmlns="" val="213914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sz="half" idx="1"/>
          </p:nvPr>
        </p:nvSpPr>
        <p:spPr>
          <a:xfrm>
            <a:off x="1192426" y="383059"/>
            <a:ext cx="9545595" cy="5745892"/>
          </a:xfrm>
        </p:spPr>
        <p:txBody>
          <a:bodyPr>
            <a:normAutofit lnSpcReduction="10000"/>
          </a:bodyPr>
          <a:lstStyle/>
          <a:p>
            <a:pPr marL="45720" indent="0" algn="just">
              <a:buNone/>
            </a:pPr>
            <a:r>
              <a:rPr lang="ru-RU" b="1" dirty="0">
                <a:latin typeface="Times New Roman" panose="02020603050405020304" pitchFamily="18" charset="0"/>
                <a:cs typeface="Times New Roman" panose="02020603050405020304" pitchFamily="18" charset="0"/>
              </a:rPr>
              <a:t>Основная функция первой группы </a:t>
            </a:r>
            <a:r>
              <a:rPr lang="ru-RU" dirty="0">
                <a:latin typeface="Times New Roman" panose="02020603050405020304" pitchFamily="18" charset="0"/>
                <a:cs typeface="Times New Roman" panose="02020603050405020304" pitchFamily="18" charset="0"/>
              </a:rPr>
              <a:t>методов состоит в формировании отношений, установок, направленности, убеждений и взглядов воспитанников - всего того, в основе чего лежат знания о нормах поведения, о социальных ценностях. В свою очередь, убеждения человека </a:t>
            </a:r>
            <a:r>
              <a:rPr lang="ru-RU" dirty="0" smtClean="0">
                <a:latin typeface="Times New Roman" panose="02020603050405020304" pitchFamily="18" charset="0"/>
                <a:cs typeface="Times New Roman" panose="02020603050405020304" pitchFamily="18" charset="0"/>
              </a:rPr>
              <a:t>отражаются </a:t>
            </a:r>
            <a:r>
              <a:rPr lang="ru-RU" dirty="0">
                <a:latin typeface="Times New Roman" panose="02020603050405020304" pitchFamily="18" charset="0"/>
                <a:cs typeface="Times New Roman" panose="02020603050405020304" pitchFamily="18" charset="0"/>
              </a:rPr>
              <a:t>на его поведении</a:t>
            </a:r>
            <a:r>
              <a:rPr lang="ru-RU" dirty="0" smtClean="0">
                <a:latin typeface="Times New Roman" panose="02020603050405020304" pitchFamily="18" charset="0"/>
                <a:cs typeface="Times New Roman" panose="02020603050405020304" pitchFamily="18" charset="0"/>
              </a:rPr>
              <a:t>.</a:t>
            </a:r>
          </a:p>
          <a:p>
            <a:pPr marL="45720" indent="0" algn="just">
              <a:buNone/>
            </a:pPr>
            <a:r>
              <a:rPr lang="ru-RU" b="1" dirty="0">
                <a:latin typeface="Times New Roman" panose="02020603050405020304" pitchFamily="18" charset="0"/>
                <a:cs typeface="Times New Roman" panose="02020603050405020304" pitchFamily="18" charset="0"/>
              </a:rPr>
              <a:t>Методы второй группы </a:t>
            </a:r>
            <a:r>
              <a:rPr lang="ru-RU" dirty="0">
                <a:latin typeface="Times New Roman" panose="02020603050405020304" pitchFamily="18" charset="0"/>
                <a:cs typeface="Times New Roman" panose="02020603050405020304" pitchFamily="18" charset="0"/>
              </a:rPr>
              <a:t>реализуют принцип воспитания в деятельности. Еще А. С. Макаренко учил, что нельзя развить мужество или другое качество личности, не создав условий для проявления мужества, справедливости, доброты. Задача педагогов создать такие условия. Школьная жизнь дает возможность это сделать: дети имеют поручения, организуют вместе со взрослыми разные дела в процессе учебы и вне ее, регулярно и периодически «упражняются» в самых разных умениях, поступках, т. е. вынуждены поступать в соответствии с принятыми в обществе правилами и ценностями. </a:t>
            </a:r>
            <a:endParaRPr lang="ru-RU" dirty="0" smtClean="0">
              <a:latin typeface="Times New Roman" panose="02020603050405020304" pitchFamily="18" charset="0"/>
              <a:cs typeface="Times New Roman" panose="02020603050405020304" pitchFamily="18" charset="0"/>
            </a:endParaRPr>
          </a:p>
          <a:p>
            <a:pPr marL="45720" indent="0" algn="just">
              <a:buNone/>
            </a:pPr>
            <a:r>
              <a:rPr lang="ru-RU" b="1" dirty="0" smtClean="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помощью методов третьей группы </a:t>
            </a:r>
            <a:r>
              <a:rPr lang="ru-RU" dirty="0">
                <a:latin typeface="Times New Roman" panose="02020603050405020304" pitchFamily="18" charset="0"/>
                <a:cs typeface="Times New Roman" panose="02020603050405020304" pitchFamily="18" charset="0"/>
              </a:rPr>
              <a:t>педагоги и сами воспитанники регулируют поведение, воздействуют на мотивы деятельности воспитуемых, потому что общественное одобрение или осуждение влияет на поведение, происходит закрепление одобряемых поступков или торможение неодобряемого поведения</a:t>
            </a:r>
          </a:p>
          <a:p>
            <a:pPr marL="45720" indent="0">
              <a:buNone/>
            </a:pPr>
            <a:endParaRPr lang="ru-RU" dirty="0" smtClean="0"/>
          </a:p>
          <a:p>
            <a:pPr marL="45720" indent="0">
              <a:buNone/>
            </a:pPr>
            <a:endParaRPr lang="ru-RU" dirty="0" smtClean="0"/>
          </a:p>
          <a:p>
            <a:pPr marL="45720" indent="0">
              <a:buNone/>
            </a:pPr>
            <a:endParaRPr lang="ru-RU" dirty="0"/>
          </a:p>
        </p:txBody>
      </p:sp>
    </p:spTree>
    <p:extLst>
      <p:ext uri="{BB962C8B-B14F-4D97-AF65-F5344CB8AC3E}">
        <p14:creationId xmlns:p14="http://schemas.microsoft.com/office/powerpoint/2010/main" xmlns="" val="426126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latin typeface="Times New Roman" panose="02020603050405020304" pitchFamily="18" charset="0"/>
                <a:cs typeface="Times New Roman" panose="02020603050405020304" pitchFamily="18" charset="0"/>
              </a:rPr>
              <a:t>Роль игры в процессе нравственного воспитания младших школьников с умственной отсталостью</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43000" y="2310713"/>
            <a:ext cx="10188146" cy="4151871"/>
          </a:xfrm>
        </p:spPr>
        <p:txBody>
          <a:bodyPr>
            <a:normAutofit fontScale="85000" lnSpcReduction="20000"/>
          </a:bodyPr>
          <a:lstStyle/>
          <a:p>
            <a:pPr marL="45720" indent="0" algn="just">
              <a:buNone/>
            </a:pPr>
            <a:r>
              <a:rPr lang="ru-RU" b="1" dirty="0">
                <a:latin typeface="Times New Roman" panose="02020603050405020304" pitchFamily="18" charset="0"/>
                <a:cs typeface="Times New Roman" panose="02020603050405020304" pitchFamily="18" charset="0"/>
              </a:rPr>
              <a:t>Игра несет в себе большие воспитательные возможности, так как, управляя содержанием игры, педагог может программировать определенные положительные чувства играющих детей. В игре совершенствуются лишь действия, цели которых значимы для индивида по их собственному внутреннему содержанию.</a:t>
            </a:r>
            <a:endParaRPr lang="ru-RU" dirty="0">
              <a:latin typeface="Times New Roman" panose="02020603050405020304" pitchFamily="18" charset="0"/>
              <a:cs typeface="Times New Roman" panose="02020603050405020304" pitchFamily="18" charset="0"/>
            </a:endParaRPr>
          </a:p>
          <a:p>
            <a:pPr marL="45720" indent="0" algn="just">
              <a:buNone/>
            </a:pPr>
            <a:r>
              <a:rPr lang="ru-RU" b="1" dirty="0">
                <a:latin typeface="Times New Roman" panose="02020603050405020304" pitchFamily="18" charset="0"/>
                <a:cs typeface="Times New Roman" panose="02020603050405020304" pitchFamily="18" charset="0"/>
              </a:rPr>
              <a:t>В игре формируются и развиваются многие особенности личности ребенка. Игра – это своеобразная школа подготовки к будущей жизни, к труду. В игре вырабатывается ловкость, находчивость, внимательность, гуманность. </a:t>
            </a:r>
            <a:endParaRPr lang="ru-RU" b="1" dirty="0" smtClean="0">
              <a:latin typeface="Times New Roman" panose="02020603050405020304" pitchFamily="18" charset="0"/>
              <a:cs typeface="Times New Roman" panose="02020603050405020304" pitchFamily="18" charset="0"/>
            </a:endParaRPr>
          </a:p>
          <a:p>
            <a:pPr marL="45720" indent="0" algn="just">
              <a:buNone/>
            </a:pPr>
            <a:r>
              <a:rPr lang="ru-RU" b="1" dirty="0" smtClean="0">
                <a:latin typeface="Times New Roman" panose="02020603050405020304" pitchFamily="18" charset="0"/>
                <a:cs typeface="Times New Roman" panose="02020603050405020304" pitchFamily="18" charset="0"/>
              </a:rPr>
              <a:t>Игра </a:t>
            </a:r>
            <a:r>
              <a:rPr lang="ru-RU" b="1" dirty="0">
                <a:latin typeface="Times New Roman" panose="02020603050405020304" pitchFamily="18" charset="0"/>
                <a:cs typeface="Times New Roman" panose="02020603050405020304" pitchFamily="18" charset="0"/>
              </a:rPr>
              <a:t>– это и школа общения для ребенка. Игра только внешне кажется беззаботной и легкой. А на самом деле она требует, чтобы играющий отдал ей максимум своей энергии, ума, выдержки, самостоятельности. Она подчас становится подлинно напряженным трудом и через усилие ведет к удовольствию. Преодоление самого себя в условиях игры приносит ребенку истинное удовлетворение и развивает его личность</a:t>
            </a:r>
            <a:r>
              <a:rPr lang="ru-RU" b="1" dirty="0" smtClean="0">
                <a:latin typeface="Times New Roman" panose="02020603050405020304" pitchFamily="18" charset="0"/>
                <a:cs typeface="Times New Roman" panose="02020603050405020304" pitchFamily="18" charset="0"/>
              </a:rPr>
              <a:t>.</a:t>
            </a:r>
          </a:p>
          <a:p>
            <a:pPr marL="45720" indent="0" algn="just">
              <a:buNone/>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процесс игры, как и в другие виды деятельности, вовлекается вся личность ребенка: его психические познавательные процессы, воля, чувства, и эмоции, потребности и интересы: в игре ребенок активно действует, говорит, использует свои знания. Игра как средство воспитания имеет свои особенности.</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212380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latin typeface="Times New Roman" panose="02020603050405020304" pitchFamily="18" charset="0"/>
                <a:cs typeface="Times New Roman" panose="02020603050405020304" pitchFamily="18" charset="0"/>
              </a:rPr>
              <a:t>Особенности игровой деятельности  младших школьников с умственной отсталостью</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075038" y="2292178"/>
            <a:ext cx="9947454" cy="4023360"/>
          </a:xfrm>
        </p:spPr>
        <p:txBody>
          <a:bodyPr>
            <a:normAutofit lnSpcReduction="10000"/>
          </a:bodyPr>
          <a:lstStyle/>
          <a:p>
            <a:pPr marL="45720" indent="0" algn="just">
              <a:buNone/>
            </a:pPr>
            <a:r>
              <a:rPr lang="ru-RU" b="1" dirty="0">
                <a:latin typeface="Times New Roman" panose="02020603050405020304" pitchFamily="18" charset="0"/>
                <a:cs typeface="Times New Roman" panose="02020603050405020304" pitchFamily="18" charset="0"/>
              </a:rPr>
              <a:t>Для детей с умственной отсталостью характерен низкий уровень игровой активности, они предпочитают более простые правила, их игры характерны для более младшего возраста. У них не наблюдается планирующей или фиксирующей речи, но, как правило, и сопровождающей.</a:t>
            </a:r>
          </a:p>
          <a:p>
            <a:pPr marL="45720" indent="0" algn="just">
              <a:buNone/>
            </a:pPr>
            <a:r>
              <a:rPr lang="ru-RU" b="1" dirty="0">
                <a:latin typeface="Times New Roman" panose="02020603050405020304" pitchFamily="18" charset="0"/>
                <a:cs typeface="Times New Roman" panose="02020603050405020304" pitchFamily="18" charset="0"/>
              </a:rPr>
              <a:t>Включив в игровой комплекс новый игровой элемент, дети быстро его теряют, потом через некоторое время вновь восстанавливают - и так несколько раз. Все это указывает, что у умственно отсталых детей страдает главный фактор развития - способность к планированию собственных </a:t>
            </a:r>
            <a:r>
              <a:rPr lang="ru-RU" b="1" dirty="0" smtClean="0">
                <a:latin typeface="Times New Roman" panose="02020603050405020304" pitchFamily="18" charset="0"/>
                <a:cs typeface="Times New Roman" panose="02020603050405020304" pitchFamily="18" charset="0"/>
              </a:rPr>
              <a:t>действий.  </a:t>
            </a:r>
          </a:p>
          <a:p>
            <a:pPr marL="45720" indent="0" algn="just">
              <a:buNone/>
            </a:pPr>
            <a:r>
              <a:rPr lang="ru-RU" b="1" dirty="0" smtClean="0">
                <a:latin typeface="Times New Roman" panose="02020603050405020304" pitchFamily="18" charset="0"/>
                <a:cs typeface="Times New Roman" panose="02020603050405020304" pitchFamily="18" charset="0"/>
              </a:rPr>
              <a:t>Действия </a:t>
            </a:r>
            <a:r>
              <a:rPr lang="ru-RU" b="1" dirty="0">
                <a:latin typeface="Times New Roman" panose="02020603050405020304" pitchFamily="18" charset="0"/>
                <a:cs typeface="Times New Roman" panose="02020603050405020304" pitchFamily="18" charset="0"/>
              </a:rPr>
              <a:t>детей с нарушениями интеллекта с игрушками отличаются отсутствием изобразительности, спецификой игровой символики. Они, как показывают наблюдения, никогда не перевоплощаются в знакомых им персонажей, не действуют в условиях воображаемой ситуации.  </a:t>
            </a:r>
          </a:p>
        </p:txBody>
      </p:sp>
    </p:spTree>
    <p:extLst>
      <p:ext uri="{BB962C8B-B14F-4D97-AF65-F5344CB8AC3E}">
        <p14:creationId xmlns:p14="http://schemas.microsoft.com/office/powerpoint/2010/main" xmlns="" val="2160677310"/>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Основа</Template>
  <TotalTime>551</TotalTime>
  <Words>1658</Words>
  <Application>Microsoft Office PowerPoint</Application>
  <PresentationFormat>Произвольный</PresentationFormat>
  <Paragraphs>75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Базис</vt:lpstr>
      <vt:lpstr>Нравственное воспитание младших дошкольников с умственной отсталостью в процессе  игровой деятельности</vt:lpstr>
      <vt:lpstr>Актуальность</vt:lpstr>
      <vt:lpstr>Цель </vt:lpstr>
      <vt:lpstr>Задачи </vt:lpstr>
      <vt:lpstr>Особенности формирования духовно-нравственных качеств у обучающихся с умственной отсталостью </vt:lpstr>
      <vt:lpstr> В процессе нравственного воспитания используются разнообразные  средства и методы </vt:lpstr>
      <vt:lpstr>Слайд 7</vt:lpstr>
      <vt:lpstr>Роль игры в процессе нравственного воспитания младших школьников с умственной отсталостью</vt:lpstr>
      <vt:lpstr>Особенности игровой деятельности  младших школьников с умственной отсталостью</vt:lpstr>
      <vt:lpstr>Требования при организации   и проведения игр</vt:lpstr>
      <vt:lpstr>Методика И.Б.Дермановой  «Закончи историю» (когнитивный аспект нравственности)   Назначение теста: методика предназначена для изучения степени осознания детьми нравственных норм. Исследование проводят индивидуально. Инструкция к тесту. «Я буду тебе рассказывать истории, а ты их закончи». Тестовый материал. </vt:lpstr>
      <vt:lpstr>Назначение теста: методика предназначена для изучения степени осознания детьми нравственных норм. Исследование проводят индивидуально. Инструкция к тесту. «Я буду тебе рассказывать истории рассказывать истории, а ты их закончи»  </vt:lpstr>
      <vt:lpstr>Учимся узнавать  и передавать эмоции и характер героев</vt:lpstr>
      <vt:lpstr>Развиваем чувства эмпатии, отзывчивость, дружелюбие</vt:lpstr>
      <vt:lpstr>Вспоминаем правила для пешеходов</vt:lpstr>
      <vt:lpstr>Готовимся к праздникам</vt:lpstr>
      <vt:lpstr>Изучаем профессии </vt:lpstr>
      <vt:lpstr>Развиваем коммуникативные  умения и навыки</vt:lpstr>
      <vt:lpstr>Выводы</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ОБОРУДОВАНИЕ  МБДОУ «ДС№448 Г.ЧЕЛЯБИНСКА»</dc:title>
  <dc:creator>PC HP</dc:creator>
  <cp:lastModifiedBy>LiriPi</cp:lastModifiedBy>
  <cp:revision>49</cp:revision>
  <dcterms:created xsi:type="dcterms:W3CDTF">2017-03-19T13:49:04Z</dcterms:created>
  <dcterms:modified xsi:type="dcterms:W3CDTF">2023-02-28T10:03:57Z</dcterms:modified>
</cp:coreProperties>
</file>