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6" r:id="rId2"/>
    <p:sldId id="470" r:id="rId3"/>
    <p:sldId id="377" r:id="rId4"/>
    <p:sldId id="466" r:id="rId5"/>
    <p:sldId id="467" r:id="rId6"/>
    <p:sldId id="468" r:id="rId7"/>
    <p:sldId id="469" r:id="rId8"/>
    <p:sldId id="292" r:id="rId9"/>
    <p:sldId id="379" r:id="rId10"/>
    <p:sldId id="461" r:id="rId11"/>
    <p:sldId id="463" r:id="rId12"/>
    <p:sldId id="465" r:id="rId13"/>
    <p:sldId id="315" r:id="rId14"/>
    <p:sldId id="471" r:id="rId15"/>
    <p:sldId id="472" r:id="rId1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001848"/>
    <a:srgbClr val="003FBC"/>
    <a:srgbClr val="001746"/>
    <a:srgbClr val="80000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44" y="108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5EFDC-8312-444B-8D2D-2F91867C0EA0}" type="doc">
      <dgm:prSet loTypeId="urn:microsoft.com/office/officeart/2005/8/layout/vList2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9E6B856-BCEA-4A11-8E46-39A8B2A161A6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     В ГКОУ КК школе № 13 г-к. Анапы при наличии раздела и всех подразделов отсутствует только ссылка к подразделу «Распорядительные и нормативные документы» раздела «Аттестация педагогических работников» официального сайта ГБУКК «Центр сопровождения образования»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     В ГКОУ КК школе-интернате </a:t>
          </a: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ст-цы Платнировской и </a:t>
          </a: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школе-интернате </a:t>
          </a: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ст-цы Ленинградской отсутствует только подраздел «Нормативные документы»</a:t>
          </a:r>
          <a:endParaRPr lang="ru-RU" sz="1800" b="0" i="1" kern="1200" dirty="0">
            <a:solidFill>
              <a:srgbClr val="4472C4">
                <a:lumMod val="50000"/>
              </a:srgb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E458F7D7-7562-48F1-94EF-33942E76A62F}" type="parTrans" cxnId="{9F0C3A69-B4B8-49E5-B146-99258CCC124C}">
      <dgm:prSet/>
      <dgm:spPr/>
      <dgm:t>
        <a:bodyPr/>
        <a:lstStyle/>
        <a:p>
          <a:endParaRPr lang="ru-RU"/>
        </a:p>
      </dgm:t>
    </dgm:pt>
    <dgm:pt modelId="{EDA57E73-061D-466E-8051-00EA501F0191}" type="sibTrans" cxnId="{9F0C3A69-B4B8-49E5-B146-99258CCC124C}">
      <dgm:prSet/>
      <dgm:spPr/>
      <dgm:t>
        <a:bodyPr/>
        <a:lstStyle/>
        <a:p>
          <a:endParaRPr lang="ru-RU"/>
        </a:p>
      </dgm:t>
    </dgm:pt>
    <dgm:pt modelId="{3C5A85E5-4DD5-4369-B679-E807A18C5A5C}" type="pres">
      <dgm:prSet presAssocID="{8D45EFDC-8312-444B-8D2D-2F91867C0EA0}" presName="linear" presStyleCnt="0">
        <dgm:presLayoutVars>
          <dgm:animLvl val="lvl"/>
          <dgm:resizeHandles val="exact"/>
        </dgm:presLayoutVars>
      </dgm:prSet>
      <dgm:spPr/>
    </dgm:pt>
    <dgm:pt modelId="{24AA88F7-6BB1-43DE-B752-4BC1D1E27704}" type="pres">
      <dgm:prSet presAssocID="{E9E6B856-BCEA-4A11-8E46-39A8B2A161A6}" presName="parentText" presStyleLbl="node1" presStyleIdx="0" presStyleCnt="1" custScaleX="108037" custScaleY="1039462" custLinFactNeighborX="11127" custLinFactNeighborY="-38819">
        <dgm:presLayoutVars>
          <dgm:chMax val="0"/>
          <dgm:bulletEnabled val="1"/>
        </dgm:presLayoutVars>
      </dgm:prSet>
      <dgm:spPr/>
    </dgm:pt>
  </dgm:ptLst>
  <dgm:cxnLst>
    <dgm:cxn modelId="{9F0C3A69-B4B8-49E5-B146-99258CCC124C}" srcId="{8D45EFDC-8312-444B-8D2D-2F91867C0EA0}" destId="{E9E6B856-BCEA-4A11-8E46-39A8B2A161A6}" srcOrd="0" destOrd="0" parTransId="{E458F7D7-7562-48F1-94EF-33942E76A62F}" sibTransId="{EDA57E73-061D-466E-8051-00EA501F0191}"/>
    <dgm:cxn modelId="{E076424D-C6BE-48AE-AF1D-FB50E00C15F4}" type="presOf" srcId="{E9E6B856-BCEA-4A11-8E46-39A8B2A161A6}" destId="{24AA88F7-6BB1-43DE-B752-4BC1D1E27704}" srcOrd="0" destOrd="0" presId="urn:microsoft.com/office/officeart/2005/8/layout/vList2#3"/>
    <dgm:cxn modelId="{8DE06FDE-2B52-4AC7-A294-A098A659044E}" type="presOf" srcId="{8D45EFDC-8312-444B-8D2D-2F91867C0EA0}" destId="{3C5A85E5-4DD5-4369-B679-E807A18C5A5C}" srcOrd="0" destOrd="0" presId="urn:microsoft.com/office/officeart/2005/8/layout/vList2#3"/>
    <dgm:cxn modelId="{F260ACB8-15F0-4CD3-BF83-7D4A982FAACD}" type="presParOf" srcId="{3C5A85E5-4DD5-4369-B679-E807A18C5A5C}" destId="{24AA88F7-6BB1-43DE-B752-4BC1D1E27704}" srcOrd="0" destOrd="0" presId="urn:microsoft.com/office/officeart/2005/8/layout/vList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5A5BF1-CF87-46E4-AF3B-42BF905D26F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44541-20E7-4B43-9435-E2430C895972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3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министерства образования и науки РФ от 2 марта 2023 года № 152</a:t>
          </a:r>
        </a:p>
        <a:p>
          <a:pPr marL="0" marR="0" lvl="0" indent="0" algn="ctr" defTabSz="685800" rtl="0" eaLnBrk="1" fontAlgn="auto" latinLnBrk="0" hangingPunct="1">
            <a:lnSpc>
              <a:spcPct val="13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 утверждении Порядка признания </a:t>
          </a:r>
        </a:p>
        <a:p>
          <a:pPr marL="0" marR="0" lvl="0" indent="0" algn="ctr" defTabSz="685800" rtl="0" eaLnBrk="1" fontAlgn="auto" latinLnBrk="0" hangingPunct="1">
            <a:lnSpc>
              <a:spcPct val="13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Российской Федерации лиц, имеющих квалификационные категории педагогических работников, установленные на территориях Донецкой Народной Республики, Луганской Народной Республики, Запорожской области и Херсонской области до дня их принятия в Российскую Федерацию, имеющими квалификационные категории педагогических работников» </a:t>
          </a:r>
        </a:p>
      </dgm:t>
    </dgm:pt>
    <dgm:pt modelId="{B5DAD945-ACE9-4DAF-B272-A3A70066B3F9}" type="parTrans" cxnId="{43F9966A-1F6A-4438-9460-FB5EC69AF04E}">
      <dgm:prSet/>
      <dgm:spPr/>
      <dgm:t>
        <a:bodyPr/>
        <a:lstStyle/>
        <a:p>
          <a:endParaRPr lang="ru-RU"/>
        </a:p>
      </dgm:t>
    </dgm:pt>
    <dgm:pt modelId="{461EA364-36AC-4F3B-B0D8-280C2170848C}" type="sibTrans" cxnId="{43F9966A-1F6A-4438-9460-FB5EC69AF04E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C1A97B9-AEEB-4C02-8991-D69311EE8F29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835CE86-27FB-412A-8499-02513AA1F71F}" type="sibTrans" cxnId="{FD13E303-C671-470B-A893-5E5449FDCD1D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8EC4FC0-CCCE-4C31-8072-5BFAF000631C}" type="parTrans" cxnId="{FD13E303-C671-470B-A893-5E5449FDCD1D}">
      <dgm:prSet/>
      <dgm:spPr/>
      <dgm:t>
        <a:bodyPr/>
        <a:lstStyle/>
        <a:p>
          <a:endParaRPr lang="ru-RU"/>
        </a:p>
      </dgm:t>
    </dgm:pt>
    <dgm:pt modelId="{6D49CC31-90F2-462F-9400-2DBB2D26178A}" type="pres">
      <dgm:prSet presAssocID="{945A5BF1-CF87-46E4-AF3B-42BF905D26F3}" presName="Name0" presStyleCnt="0">
        <dgm:presLayoutVars>
          <dgm:dir/>
          <dgm:resizeHandles val="exact"/>
        </dgm:presLayoutVars>
      </dgm:prSet>
      <dgm:spPr/>
    </dgm:pt>
    <dgm:pt modelId="{03AA78C6-3756-4E48-A91E-DFD2615A4270}" type="pres">
      <dgm:prSet presAssocID="{ABE44541-20E7-4B43-9435-E2430C895972}" presName="node" presStyleLbl="node1" presStyleIdx="0" presStyleCnt="2" custScaleX="86454" custScaleY="200273" custLinFactNeighborX="-360">
        <dgm:presLayoutVars>
          <dgm:bulletEnabled val="1"/>
        </dgm:presLayoutVars>
      </dgm:prSet>
      <dgm:spPr/>
    </dgm:pt>
    <dgm:pt modelId="{9E48FADC-1530-4D59-B97C-1DB8E0ACF7C2}" type="pres">
      <dgm:prSet presAssocID="{461EA364-36AC-4F3B-B0D8-280C2170848C}" presName="sibTrans" presStyleLbl="sibTrans2D1" presStyleIdx="0" presStyleCnt="1" custScaleX="65928" custScaleY="20365" custLinFactNeighborX="-17473" custLinFactNeighborY="-5643"/>
      <dgm:spPr/>
    </dgm:pt>
    <dgm:pt modelId="{D100F078-6705-4D5B-9E51-C55F3EED5386}" type="pres">
      <dgm:prSet presAssocID="{461EA364-36AC-4F3B-B0D8-280C2170848C}" presName="connectorText" presStyleLbl="sibTrans2D1" presStyleIdx="0" presStyleCnt="1"/>
      <dgm:spPr/>
    </dgm:pt>
    <dgm:pt modelId="{A9E52545-8521-416C-AE93-73F4721C69A0}" type="pres">
      <dgm:prSet presAssocID="{7C1A97B9-AEEB-4C02-8991-D69311EE8F29}" presName="node" presStyleLbl="node1" presStyleIdx="1" presStyleCnt="2" custScaleX="170978" custScaleY="154704" custLinFactNeighborX="-66" custLinFactNeighborY="458">
        <dgm:presLayoutVars>
          <dgm:bulletEnabled val="1"/>
        </dgm:presLayoutVars>
      </dgm:prSet>
      <dgm:spPr/>
    </dgm:pt>
  </dgm:ptLst>
  <dgm:cxnLst>
    <dgm:cxn modelId="{FD13E303-C671-470B-A893-5E5449FDCD1D}" srcId="{945A5BF1-CF87-46E4-AF3B-42BF905D26F3}" destId="{7C1A97B9-AEEB-4C02-8991-D69311EE8F29}" srcOrd="1" destOrd="0" parTransId="{08EC4FC0-CCCE-4C31-8072-5BFAF000631C}" sibTransId="{D835CE86-27FB-412A-8499-02513AA1F71F}"/>
    <dgm:cxn modelId="{5FBCA21F-290B-40F6-B9D6-1CDC9C028CB5}" type="presOf" srcId="{ABE44541-20E7-4B43-9435-E2430C895972}" destId="{03AA78C6-3756-4E48-A91E-DFD2615A4270}" srcOrd="0" destOrd="0" presId="urn:microsoft.com/office/officeart/2005/8/layout/process1"/>
    <dgm:cxn modelId="{43F9966A-1F6A-4438-9460-FB5EC69AF04E}" srcId="{945A5BF1-CF87-46E4-AF3B-42BF905D26F3}" destId="{ABE44541-20E7-4B43-9435-E2430C895972}" srcOrd="0" destOrd="0" parTransId="{B5DAD945-ACE9-4DAF-B272-A3A70066B3F9}" sibTransId="{461EA364-36AC-4F3B-B0D8-280C2170848C}"/>
    <dgm:cxn modelId="{00ED417C-8C9D-459C-AF58-75D4C417BC0F}" type="presOf" srcId="{461EA364-36AC-4F3B-B0D8-280C2170848C}" destId="{D100F078-6705-4D5B-9E51-C55F3EED5386}" srcOrd="1" destOrd="0" presId="urn:microsoft.com/office/officeart/2005/8/layout/process1"/>
    <dgm:cxn modelId="{F3EC93DA-E20F-4547-949E-F4314680B2CF}" type="presOf" srcId="{461EA364-36AC-4F3B-B0D8-280C2170848C}" destId="{9E48FADC-1530-4D59-B97C-1DB8E0ACF7C2}" srcOrd="0" destOrd="0" presId="urn:microsoft.com/office/officeart/2005/8/layout/process1"/>
    <dgm:cxn modelId="{E3F914DC-855B-495E-9691-D7DBD2580814}" type="presOf" srcId="{945A5BF1-CF87-46E4-AF3B-42BF905D26F3}" destId="{6D49CC31-90F2-462F-9400-2DBB2D26178A}" srcOrd="0" destOrd="0" presId="urn:microsoft.com/office/officeart/2005/8/layout/process1"/>
    <dgm:cxn modelId="{238836F7-6745-4415-BEEB-185621DA977B}" type="presOf" srcId="{7C1A97B9-AEEB-4C02-8991-D69311EE8F29}" destId="{A9E52545-8521-416C-AE93-73F4721C69A0}" srcOrd="0" destOrd="0" presId="urn:microsoft.com/office/officeart/2005/8/layout/process1"/>
    <dgm:cxn modelId="{6F58C8C2-F36D-425A-B36E-940FDE4B9A8F}" type="presParOf" srcId="{6D49CC31-90F2-462F-9400-2DBB2D26178A}" destId="{03AA78C6-3756-4E48-A91E-DFD2615A4270}" srcOrd="0" destOrd="0" presId="urn:microsoft.com/office/officeart/2005/8/layout/process1"/>
    <dgm:cxn modelId="{04BEB6D2-64C5-4C49-A5CB-CC3B8D35478B}" type="presParOf" srcId="{6D49CC31-90F2-462F-9400-2DBB2D26178A}" destId="{9E48FADC-1530-4D59-B97C-1DB8E0ACF7C2}" srcOrd="1" destOrd="0" presId="urn:microsoft.com/office/officeart/2005/8/layout/process1"/>
    <dgm:cxn modelId="{D35FCDF1-6903-4D38-A670-AF3F43F06BC6}" type="presParOf" srcId="{9E48FADC-1530-4D59-B97C-1DB8E0ACF7C2}" destId="{D100F078-6705-4D5B-9E51-C55F3EED5386}" srcOrd="0" destOrd="0" presId="urn:microsoft.com/office/officeart/2005/8/layout/process1"/>
    <dgm:cxn modelId="{6F01BEA2-29E1-4AB1-A70E-91DB9F627A32}" type="presParOf" srcId="{6D49CC31-90F2-462F-9400-2DBB2D26178A}" destId="{A9E52545-8521-416C-AE93-73F4721C69A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5EFDC-8312-444B-8D2D-2F91867C0EA0}" type="doc">
      <dgm:prSet loTypeId="urn:microsoft.com/office/officeart/2005/8/layout/vList2#4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9E6B856-BCEA-4A11-8E46-39A8B2A161A6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0" i="1" kern="1200" dirty="0">
            <a:solidFill>
              <a:schemeClr val="accent6">
                <a:lumMod val="7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Создан раздел «Аттестация педагогических работников»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и все подразделы с размещением необходимых документов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КК школа-интернат № 1 </a:t>
          </a: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г. Ейска</a:t>
          </a:r>
        </a:p>
        <a:p>
          <a:endParaRPr lang="ru-RU" sz="4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КК школа-интернат № 1 </a:t>
          </a: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ст-цы Елизаветинской</a:t>
          </a:r>
        </a:p>
        <a:p>
          <a:endParaRPr lang="ru-RU" sz="4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КК школа-интернат </a:t>
          </a: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г. Краснодара</a:t>
          </a:r>
        </a:p>
        <a:p>
          <a:endParaRPr lang="ru-RU" sz="4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КК школа-интернат </a:t>
          </a:r>
        </a:p>
        <a:p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г. Тихорецка</a:t>
          </a:r>
          <a:endParaRPr lang="ru-RU" sz="1800" b="1" i="1" kern="1200" dirty="0">
            <a:solidFill>
              <a:schemeClr val="accent6">
                <a:lumMod val="75000"/>
              </a:scheme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E458F7D7-7562-48F1-94EF-33942E76A62F}" type="parTrans" cxnId="{9F0C3A69-B4B8-49E5-B146-99258CCC124C}">
      <dgm:prSet/>
      <dgm:spPr/>
      <dgm:t>
        <a:bodyPr/>
        <a:lstStyle/>
        <a:p>
          <a:endParaRPr lang="ru-RU"/>
        </a:p>
      </dgm:t>
    </dgm:pt>
    <dgm:pt modelId="{EDA57E73-061D-466E-8051-00EA501F0191}" type="sibTrans" cxnId="{9F0C3A69-B4B8-49E5-B146-99258CCC124C}">
      <dgm:prSet/>
      <dgm:spPr/>
      <dgm:t>
        <a:bodyPr/>
        <a:lstStyle/>
        <a:p>
          <a:endParaRPr lang="ru-RU"/>
        </a:p>
      </dgm:t>
    </dgm:pt>
    <dgm:pt modelId="{3C5A85E5-4DD5-4369-B679-E807A18C5A5C}" type="pres">
      <dgm:prSet presAssocID="{8D45EFDC-8312-444B-8D2D-2F91867C0EA0}" presName="linear" presStyleCnt="0">
        <dgm:presLayoutVars>
          <dgm:animLvl val="lvl"/>
          <dgm:resizeHandles val="exact"/>
        </dgm:presLayoutVars>
      </dgm:prSet>
      <dgm:spPr/>
    </dgm:pt>
    <dgm:pt modelId="{24AA88F7-6BB1-43DE-B752-4BC1D1E27704}" type="pres">
      <dgm:prSet presAssocID="{E9E6B856-BCEA-4A11-8E46-39A8B2A161A6}" presName="parentText" presStyleLbl="node1" presStyleIdx="0" presStyleCnt="1" custScaleX="107584" custScaleY="994042" custLinFactNeighborX="1175" custLinFactNeighborY="39342">
        <dgm:presLayoutVars>
          <dgm:chMax val="0"/>
          <dgm:bulletEnabled val="1"/>
        </dgm:presLayoutVars>
      </dgm:prSet>
      <dgm:spPr/>
    </dgm:pt>
  </dgm:ptLst>
  <dgm:cxnLst>
    <dgm:cxn modelId="{9F0C3A69-B4B8-49E5-B146-99258CCC124C}" srcId="{8D45EFDC-8312-444B-8D2D-2F91867C0EA0}" destId="{E9E6B856-BCEA-4A11-8E46-39A8B2A161A6}" srcOrd="0" destOrd="0" parTransId="{E458F7D7-7562-48F1-94EF-33942E76A62F}" sibTransId="{EDA57E73-061D-466E-8051-00EA501F0191}"/>
    <dgm:cxn modelId="{E076424D-C6BE-48AE-AF1D-FB50E00C15F4}" type="presOf" srcId="{E9E6B856-BCEA-4A11-8E46-39A8B2A161A6}" destId="{24AA88F7-6BB1-43DE-B752-4BC1D1E27704}" srcOrd="0" destOrd="0" presId="urn:microsoft.com/office/officeart/2005/8/layout/vList2#4"/>
    <dgm:cxn modelId="{8DE06FDE-2B52-4AC7-A294-A098A659044E}" type="presOf" srcId="{8D45EFDC-8312-444B-8D2D-2F91867C0EA0}" destId="{3C5A85E5-4DD5-4369-B679-E807A18C5A5C}" srcOrd="0" destOrd="0" presId="urn:microsoft.com/office/officeart/2005/8/layout/vList2#4"/>
    <dgm:cxn modelId="{F260ACB8-15F0-4CD3-BF83-7D4A982FAACD}" type="presParOf" srcId="{3C5A85E5-4DD5-4369-B679-E807A18C5A5C}" destId="{24AA88F7-6BB1-43DE-B752-4BC1D1E27704}" srcOrd="0" destOrd="0" presId="urn:microsoft.com/office/officeart/2005/8/layout/vList2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5EFDC-8312-444B-8D2D-2F91867C0EA0}" type="doc">
      <dgm:prSet loTypeId="urn:microsoft.com/office/officeart/2005/8/layout/vList2#5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E9E6B856-BCEA-4A11-8E46-39A8B2A161A6}">
      <dgm:prSet custT="1"/>
      <dgm:spPr>
        <a:solidFill>
          <a:srgbClr val="FFE1E1"/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     На сайте ГКОУ КК школы-интерната г. Темрюка создан раздел «Аттестация педагогических работников», но отсутствуют все необходимые подразделы и документы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     На сайте ГКОУ КК школы № 8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г. Ейска создан раздел «Аттестация педагогических работников», доступ к которому затруднён, имеется только подраздел «Нормативные документы» без ссылки к официальному сайту Центра сопровождения образования, отсутствуют остальные подразделы и документы</a:t>
          </a:r>
        </a:p>
      </dgm:t>
    </dgm:pt>
    <dgm:pt modelId="{E458F7D7-7562-48F1-94EF-33942E76A62F}" type="parTrans" cxnId="{9F0C3A69-B4B8-49E5-B146-99258CCC124C}">
      <dgm:prSet/>
      <dgm:spPr/>
      <dgm:t>
        <a:bodyPr/>
        <a:lstStyle/>
        <a:p>
          <a:endParaRPr lang="ru-RU"/>
        </a:p>
      </dgm:t>
    </dgm:pt>
    <dgm:pt modelId="{EDA57E73-061D-466E-8051-00EA501F0191}" type="sibTrans" cxnId="{9F0C3A69-B4B8-49E5-B146-99258CCC124C}">
      <dgm:prSet/>
      <dgm:spPr/>
      <dgm:t>
        <a:bodyPr/>
        <a:lstStyle/>
        <a:p>
          <a:endParaRPr lang="ru-RU"/>
        </a:p>
      </dgm:t>
    </dgm:pt>
    <dgm:pt modelId="{3C5A85E5-4DD5-4369-B679-E807A18C5A5C}" type="pres">
      <dgm:prSet presAssocID="{8D45EFDC-8312-444B-8D2D-2F91867C0EA0}" presName="linear" presStyleCnt="0">
        <dgm:presLayoutVars>
          <dgm:animLvl val="lvl"/>
          <dgm:resizeHandles val="exact"/>
        </dgm:presLayoutVars>
      </dgm:prSet>
      <dgm:spPr/>
    </dgm:pt>
    <dgm:pt modelId="{24AA88F7-6BB1-43DE-B752-4BC1D1E27704}" type="pres">
      <dgm:prSet presAssocID="{E9E6B856-BCEA-4A11-8E46-39A8B2A161A6}" presName="parentText" presStyleLbl="node1" presStyleIdx="0" presStyleCnt="1" custScaleX="143165" custScaleY="1423191" custLinFactNeighborX="2465" custLinFactNeighborY="-62333">
        <dgm:presLayoutVars>
          <dgm:chMax val="0"/>
          <dgm:bulletEnabled val="1"/>
        </dgm:presLayoutVars>
      </dgm:prSet>
      <dgm:spPr/>
    </dgm:pt>
  </dgm:ptLst>
  <dgm:cxnLst>
    <dgm:cxn modelId="{9F0C3A69-B4B8-49E5-B146-99258CCC124C}" srcId="{8D45EFDC-8312-444B-8D2D-2F91867C0EA0}" destId="{E9E6B856-BCEA-4A11-8E46-39A8B2A161A6}" srcOrd="0" destOrd="0" parTransId="{E458F7D7-7562-48F1-94EF-33942E76A62F}" sibTransId="{EDA57E73-061D-466E-8051-00EA501F0191}"/>
    <dgm:cxn modelId="{E076424D-C6BE-48AE-AF1D-FB50E00C15F4}" type="presOf" srcId="{E9E6B856-BCEA-4A11-8E46-39A8B2A161A6}" destId="{24AA88F7-6BB1-43DE-B752-4BC1D1E27704}" srcOrd="0" destOrd="0" presId="urn:microsoft.com/office/officeart/2005/8/layout/vList2#5"/>
    <dgm:cxn modelId="{8DE06FDE-2B52-4AC7-A294-A098A659044E}" type="presOf" srcId="{8D45EFDC-8312-444B-8D2D-2F91867C0EA0}" destId="{3C5A85E5-4DD5-4369-B679-E807A18C5A5C}" srcOrd="0" destOrd="0" presId="urn:microsoft.com/office/officeart/2005/8/layout/vList2#5"/>
    <dgm:cxn modelId="{F260ACB8-15F0-4CD3-BF83-7D4A982FAACD}" type="presParOf" srcId="{3C5A85E5-4DD5-4369-B679-E807A18C5A5C}" destId="{24AA88F7-6BB1-43DE-B752-4BC1D1E27704}" srcOrd="0" destOrd="0" presId="urn:microsoft.com/office/officeart/2005/8/layout/vList2#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A5BF1-CF87-46E4-AF3B-42BF905D26F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44541-20E7-4B43-9435-E2430C895972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Отраслевое соглашение по организациям, находящимся в ведении министерства образования, науки и молодежной политики Краснодарского края на 2022-2024 годы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п. 5.2.9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5DAD945-ACE9-4DAF-B272-A3A70066B3F9}" type="parTrans" cxnId="{43F9966A-1F6A-4438-9460-FB5EC69AF04E}">
      <dgm:prSet/>
      <dgm:spPr/>
      <dgm:t>
        <a:bodyPr/>
        <a:lstStyle/>
        <a:p>
          <a:endParaRPr lang="ru-RU"/>
        </a:p>
      </dgm:t>
    </dgm:pt>
    <dgm:pt modelId="{461EA364-36AC-4F3B-B0D8-280C2170848C}" type="sibTrans" cxnId="{43F9966A-1F6A-4438-9460-FB5EC69AF04E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C1A97B9-AEEB-4C02-8991-D69311EE8F29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оплата труда педагогических работников, являющихся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гражданами Российской Федерации или претендующих на получение гражданства Российской Федерации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программе переселения соотечественников, производится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учетом имеющейся первой или высшей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квалификационной категории,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присвоенной на территории бывших республик СССР, в пределах срока их действия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 не более чем в течение 5 лет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8EC4FC0-CCCE-4C31-8072-5BFAF000631C}" type="parTrans" cxnId="{FD13E303-C671-470B-A893-5E5449FDCD1D}">
      <dgm:prSet/>
      <dgm:spPr/>
      <dgm:t>
        <a:bodyPr/>
        <a:lstStyle/>
        <a:p>
          <a:endParaRPr lang="ru-RU"/>
        </a:p>
      </dgm:t>
    </dgm:pt>
    <dgm:pt modelId="{D835CE86-27FB-412A-8499-02513AA1F71F}" type="sibTrans" cxnId="{FD13E303-C671-470B-A893-5E5449FDCD1D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D49CC31-90F2-462F-9400-2DBB2D26178A}" type="pres">
      <dgm:prSet presAssocID="{945A5BF1-CF87-46E4-AF3B-42BF905D26F3}" presName="Name0" presStyleCnt="0">
        <dgm:presLayoutVars>
          <dgm:dir/>
          <dgm:resizeHandles val="exact"/>
        </dgm:presLayoutVars>
      </dgm:prSet>
      <dgm:spPr/>
    </dgm:pt>
    <dgm:pt modelId="{03AA78C6-3756-4E48-A91E-DFD2615A4270}" type="pres">
      <dgm:prSet presAssocID="{ABE44541-20E7-4B43-9435-E2430C895972}" presName="node" presStyleLbl="node1" presStyleIdx="0" presStyleCnt="2" custScaleX="101705" custScaleY="100000" custLinFactNeighborX="-360">
        <dgm:presLayoutVars>
          <dgm:bulletEnabled val="1"/>
        </dgm:presLayoutVars>
      </dgm:prSet>
      <dgm:spPr/>
    </dgm:pt>
    <dgm:pt modelId="{9E48FADC-1530-4D59-B97C-1DB8E0ACF7C2}" type="pres">
      <dgm:prSet presAssocID="{461EA364-36AC-4F3B-B0D8-280C2170848C}" presName="sibTrans" presStyleLbl="sibTrans2D1" presStyleIdx="0" presStyleCnt="1" custScaleX="80770" custScaleY="20004" custLinFactNeighborX="940" custLinFactNeighborY="10862"/>
      <dgm:spPr/>
    </dgm:pt>
    <dgm:pt modelId="{D100F078-6705-4D5B-9E51-C55F3EED5386}" type="pres">
      <dgm:prSet presAssocID="{461EA364-36AC-4F3B-B0D8-280C2170848C}" presName="connectorText" presStyleLbl="sibTrans2D1" presStyleIdx="0" presStyleCnt="1"/>
      <dgm:spPr/>
    </dgm:pt>
    <dgm:pt modelId="{A9E52545-8521-416C-AE93-73F4721C69A0}" type="pres">
      <dgm:prSet presAssocID="{7C1A97B9-AEEB-4C02-8991-D69311EE8F29}" presName="node" presStyleLbl="node1" presStyleIdx="1" presStyleCnt="2" custScaleX="147591" custScaleY="100000" custLinFactNeighborX="-9027">
        <dgm:presLayoutVars>
          <dgm:bulletEnabled val="1"/>
        </dgm:presLayoutVars>
      </dgm:prSet>
      <dgm:spPr/>
    </dgm:pt>
  </dgm:ptLst>
  <dgm:cxnLst>
    <dgm:cxn modelId="{FD13E303-C671-470B-A893-5E5449FDCD1D}" srcId="{945A5BF1-CF87-46E4-AF3B-42BF905D26F3}" destId="{7C1A97B9-AEEB-4C02-8991-D69311EE8F29}" srcOrd="1" destOrd="0" parTransId="{08EC4FC0-CCCE-4C31-8072-5BFAF000631C}" sibTransId="{D835CE86-27FB-412A-8499-02513AA1F71F}"/>
    <dgm:cxn modelId="{5FBCA21F-290B-40F6-B9D6-1CDC9C028CB5}" type="presOf" srcId="{ABE44541-20E7-4B43-9435-E2430C895972}" destId="{03AA78C6-3756-4E48-A91E-DFD2615A4270}" srcOrd="0" destOrd="0" presId="urn:microsoft.com/office/officeart/2005/8/layout/process1"/>
    <dgm:cxn modelId="{43F9966A-1F6A-4438-9460-FB5EC69AF04E}" srcId="{945A5BF1-CF87-46E4-AF3B-42BF905D26F3}" destId="{ABE44541-20E7-4B43-9435-E2430C895972}" srcOrd="0" destOrd="0" parTransId="{B5DAD945-ACE9-4DAF-B272-A3A70066B3F9}" sibTransId="{461EA364-36AC-4F3B-B0D8-280C2170848C}"/>
    <dgm:cxn modelId="{00ED417C-8C9D-459C-AF58-75D4C417BC0F}" type="presOf" srcId="{461EA364-36AC-4F3B-B0D8-280C2170848C}" destId="{D100F078-6705-4D5B-9E51-C55F3EED5386}" srcOrd="1" destOrd="0" presId="urn:microsoft.com/office/officeart/2005/8/layout/process1"/>
    <dgm:cxn modelId="{F3EC93DA-E20F-4547-949E-F4314680B2CF}" type="presOf" srcId="{461EA364-36AC-4F3B-B0D8-280C2170848C}" destId="{9E48FADC-1530-4D59-B97C-1DB8E0ACF7C2}" srcOrd="0" destOrd="0" presId="urn:microsoft.com/office/officeart/2005/8/layout/process1"/>
    <dgm:cxn modelId="{E3F914DC-855B-495E-9691-D7DBD2580814}" type="presOf" srcId="{945A5BF1-CF87-46E4-AF3B-42BF905D26F3}" destId="{6D49CC31-90F2-462F-9400-2DBB2D26178A}" srcOrd="0" destOrd="0" presId="urn:microsoft.com/office/officeart/2005/8/layout/process1"/>
    <dgm:cxn modelId="{238836F7-6745-4415-BEEB-185621DA977B}" type="presOf" srcId="{7C1A97B9-AEEB-4C02-8991-D69311EE8F29}" destId="{A9E52545-8521-416C-AE93-73F4721C69A0}" srcOrd="0" destOrd="0" presId="urn:microsoft.com/office/officeart/2005/8/layout/process1"/>
    <dgm:cxn modelId="{6F58C8C2-F36D-425A-B36E-940FDE4B9A8F}" type="presParOf" srcId="{6D49CC31-90F2-462F-9400-2DBB2D26178A}" destId="{03AA78C6-3756-4E48-A91E-DFD2615A4270}" srcOrd="0" destOrd="0" presId="urn:microsoft.com/office/officeart/2005/8/layout/process1"/>
    <dgm:cxn modelId="{04BEB6D2-64C5-4C49-A5CB-CC3B8D35478B}" type="presParOf" srcId="{6D49CC31-90F2-462F-9400-2DBB2D26178A}" destId="{9E48FADC-1530-4D59-B97C-1DB8E0ACF7C2}" srcOrd="1" destOrd="0" presId="urn:microsoft.com/office/officeart/2005/8/layout/process1"/>
    <dgm:cxn modelId="{D35FCDF1-6903-4D38-A670-AF3F43F06BC6}" type="presParOf" srcId="{9E48FADC-1530-4D59-B97C-1DB8E0ACF7C2}" destId="{D100F078-6705-4D5B-9E51-C55F3EED5386}" srcOrd="0" destOrd="0" presId="urn:microsoft.com/office/officeart/2005/8/layout/process1"/>
    <dgm:cxn modelId="{6F01BEA2-29E1-4AB1-A70E-91DB9F627A32}" type="presParOf" srcId="{6D49CC31-90F2-462F-9400-2DBB2D26178A}" destId="{A9E52545-8521-416C-AE93-73F4721C69A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5A5BF1-CF87-46E4-AF3B-42BF905D26F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44541-20E7-4B43-9435-E2430C895972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Отраслевое соглашение по организациям, находящимся в ведении министерства образования, науки и молодежной политики Краснодарского края на 2022-2024 годы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п. 8.4.4</a:t>
          </a:r>
        </a:p>
      </dgm:t>
    </dgm:pt>
    <dgm:pt modelId="{B5DAD945-ACE9-4DAF-B272-A3A70066B3F9}" type="parTrans" cxnId="{43F9966A-1F6A-4438-9460-FB5EC69AF04E}">
      <dgm:prSet/>
      <dgm:spPr/>
      <dgm:t>
        <a:bodyPr/>
        <a:lstStyle/>
        <a:p>
          <a:endParaRPr lang="ru-RU"/>
        </a:p>
      </dgm:t>
    </dgm:pt>
    <dgm:pt modelId="{461EA364-36AC-4F3B-B0D8-280C2170848C}" type="sibTrans" cxnId="{43F9966A-1F6A-4438-9460-FB5EC69AF04E}">
      <dgm:prSet custT="1"/>
      <dgm:spPr>
        <a:solidFill>
          <a:srgbClr val="0070C0"/>
        </a:solidFill>
        <a:ln>
          <a:solidFill>
            <a:srgbClr val="E7E6E6">
              <a:lumMod val="50000"/>
            </a:srgbClr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7C1A97B9-AEEB-4C02-8991-D69311EE8F29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прохождение аттестации на высшую квалификационную категорию в случае, когда педагог-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гражданин Российской Федерации имеет действующую первую или высшую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квалификационную категорию,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присвоенную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территории бывших республик СССР</a:t>
          </a:r>
        </a:p>
      </dgm:t>
    </dgm:pt>
    <dgm:pt modelId="{08EC4FC0-CCCE-4C31-8072-5BFAF000631C}" type="parTrans" cxnId="{FD13E303-C671-470B-A893-5E5449FDCD1D}">
      <dgm:prSet/>
      <dgm:spPr/>
      <dgm:t>
        <a:bodyPr/>
        <a:lstStyle/>
        <a:p>
          <a:endParaRPr lang="ru-RU"/>
        </a:p>
      </dgm:t>
    </dgm:pt>
    <dgm:pt modelId="{D835CE86-27FB-412A-8499-02513AA1F71F}" type="sibTrans" cxnId="{FD13E303-C671-470B-A893-5E5449FDCD1D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D49CC31-90F2-462F-9400-2DBB2D26178A}" type="pres">
      <dgm:prSet presAssocID="{945A5BF1-CF87-46E4-AF3B-42BF905D26F3}" presName="Name0" presStyleCnt="0">
        <dgm:presLayoutVars>
          <dgm:dir/>
          <dgm:resizeHandles val="exact"/>
        </dgm:presLayoutVars>
      </dgm:prSet>
      <dgm:spPr/>
    </dgm:pt>
    <dgm:pt modelId="{03AA78C6-3756-4E48-A91E-DFD2615A4270}" type="pres">
      <dgm:prSet presAssocID="{ABE44541-20E7-4B43-9435-E2430C895972}" presName="node" presStyleLbl="node1" presStyleIdx="0" presStyleCnt="2" custScaleX="107942" custScaleY="100000" custLinFactNeighborX="-360">
        <dgm:presLayoutVars>
          <dgm:bulletEnabled val="1"/>
        </dgm:presLayoutVars>
      </dgm:prSet>
      <dgm:spPr/>
    </dgm:pt>
    <dgm:pt modelId="{9E48FADC-1530-4D59-B97C-1DB8E0ACF7C2}" type="pres">
      <dgm:prSet presAssocID="{461EA364-36AC-4F3B-B0D8-280C2170848C}" presName="sibTrans" presStyleLbl="sibTrans2D1" presStyleIdx="0" presStyleCnt="1" custScaleX="82815" custScaleY="22079" custLinFactNeighborX="-516" custLinFactNeighborY="-12720"/>
      <dgm:spPr>
        <a:xfrm>
          <a:off x="4749813" y="933457"/>
          <a:ext cx="630278" cy="280382"/>
        </a:xfrm>
        <a:prstGeom prst="rightArrow">
          <a:avLst>
            <a:gd name="adj1" fmla="val 60000"/>
            <a:gd name="adj2" fmla="val 50000"/>
          </a:avLst>
        </a:prstGeom>
      </dgm:spPr>
    </dgm:pt>
    <dgm:pt modelId="{D100F078-6705-4D5B-9E51-C55F3EED5386}" type="pres">
      <dgm:prSet presAssocID="{461EA364-36AC-4F3B-B0D8-280C2170848C}" presName="connectorText" presStyleLbl="sibTrans2D1" presStyleIdx="0" presStyleCnt="1"/>
      <dgm:spPr/>
    </dgm:pt>
    <dgm:pt modelId="{A9E52545-8521-416C-AE93-73F4721C69A0}" type="pres">
      <dgm:prSet presAssocID="{7C1A97B9-AEEB-4C02-8991-D69311EE8F29}" presName="node" presStyleLbl="node1" presStyleIdx="1" presStyleCnt="2" custScaleX="155952" custScaleY="100000" custLinFactNeighborX="-9027">
        <dgm:presLayoutVars>
          <dgm:bulletEnabled val="1"/>
        </dgm:presLayoutVars>
      </dgm:prSet>
      <dgm:spPr/>
    </dgm:pt>
  </dgm:ptLst>
  <dgm:cxnLst>
    <dgm:cxn modelId="{FD13E303-C671-470B-A893-5E5449FDCD1D}" srcId="{945A5BF1-CF87-46E4-AF3B-42BF905D26F3}" destId="{7C1A97B9-AEEB-4C02-8991-D69311EE8F29}" srcOrd="1" destOrd="0" parTransId="{08EC4FC0-CCCE-4C31-8072-5BFAF000631C}" sibTransId="{D835CE86-27FB-412A-8499-02513AA1F71F}"/>
    <dgm:cxn modelId="{5FBCA21F-290B-40F6-B9D6-1CDC9C028CB5}" type="presOf" srcId="{ABE44541-20E7-4B43-9435-E2430C895972}" destId="{03AA78C6-3756-4E48-A91E-DFD2615A4270}" srcOrd="0" destOrd="0" presId="urn:microsoft.com/office/officeart/2005/8/layout/process1"/>
    <dgm:cxn modelId="{43F9966A-1F6A-4438-9460-FB5EC69AF04E}" srcId="{945A5BF1-CF87-46E4-AF3B-42BF905D26F3}" destId="{ABE44541-20E7-4B43-9435-E2430C895972}" srcOrd="0" destOrd="0" parTransId="{B5DAD945-ACE9-4DAF-B272-A3A70066B3F9}" sibTransId="{461EA364-36AC-4F3B-B0D8-280C2170848C}"/>
    <dgm:cxn modelId="{00ED417C-8C9D-459C-AF58-75D4C417BC0F}" type="presOf" srcId="{461EA364-36AC-4F3B-B0D8-280C2170848C}" destId="{D100F078-6705-4D5B-9E51-C55F3EED5386}" srcOrd="1" destOrd="0" presId="urn:microsoft.com/office/officeart/2005/8/layout/process1"/>
    <dgm:cxn modelId="{F3EC93DA-E20F-4547-949E-F4314680B2CF}" type="presOf" srcId="{461EA364-36AC-4F3B-B0D8-280C2170848C}" destId="{9E48FADC-1530-4D59-B97C-1DB8E0ACF7C2}" srcOrd="0" destOrd="0" presId="urn:microsoft.com/office/officeart/2005/8/layout/process1"/>
    <dgm:cxn modelId="{E3F914DC-855B-495E-9691-D7DBD2580814}" type="presOf" srcId="{945A5BF1-CF87-46E4-AF3B-42BF905D26F3}" destId="{6D49CC31-90F2-462F-9400-2DBB2D26178A}" srcOrd="0" destOrd="0" presId="urn:microsoft.com/office/officeart/2005/8/layout/process1"/>
    <dgm:cxn modelId="{238836F7-6745-4415-BEEB-185621DA977B}" type="presOf" srcId="{7C1A97B9-AEEB-4C02-8991-D69311EE8F29}" destId="{A9E52545-8521-416C-AE93-73F4721C69A0}" srcOrd="0" destOrd="0" presId="urn:microsoft.com/office/officeart/2005/8/layout/process1"/>
    <dgm:cxn modelId="{6F58C8C2-F36D-425A-B36E-940FDE4B9A8F}" type="presParOf" srcId="{6D49CC31-90F2-462F-9400-2DBB2D26178A}" destId="{03AA78C6-3756-4E48-A91E-DFD2615A4270}" srcOrd="0" destOrd="0" presId="urn:microsoft.com/office/officeart/2005/8/layout/process1"/>
    <dgm:cxn modelId="{04BEB6D2-64C5-4C49-A5CB-CC3B8D35478B}" type="presParOf" srcId="{6D49CC31-90F2-462F-9400-2DBB2D26178A}" destId="{9E48FADC-1530-4D59-B97C-1DB8E0ACF7C2}" srcOrd="1" destOrd="0" presId="urn:microsoft.com/office/officeart/2005/8/layout/process1"/>
    <dgm:cxn modelId="{D35FCDF1-6903-4D38-A670-AF3F43F06BC6}" type="presParOf" srcId="{9E48FADC-1530-4D59-B97C-1DB8E0ACF7C2}" destId="{D100F078-6705-4D5B-9E51-C55F3EED5386}" srcOrd="0" destOrd="0" presId="urn:microsoft.com/office/officeart/2005/8/layout/process1"/>
    <dgm:cxn modelId="{6F01BEA2-29E1-4AB1-A70E-91DB9F627A32}" type="presParOf" srcId="{6D49CC31-90F2-462F-9400-2DBB2D26178A}" destId="{A9E52545-8521-416C-AE93-73F4721C69A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A5BF1-CF87-46E4-AF3B-42BF905D26F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44541-20E7-4B43-9435-E2430C895972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17.02.2023 № 19-ФЗ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*статья 7, часть 1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5DAD945-ACE9-4DAF-B272-A3A70066B3F9}" type="parTrans" cxnId="{43F9966A-1F6A-4438-9460-FB5EC69AF04E}">
      <dgm:prSet/>
      <dgm:spPr/>
      <dgm:t>
        <a:bodyPr/>
        <a:lstStyle/>
        <a:p>
          <a:endParaRPr lang="ru-RU"/>
        </a:p>
      </dgm:t>
    </dgm:pt>
    <dgm:pt modelId="{461EA364-36AC-4F3B-B0D8-280C2170848C}" type="sibTrans" cxnId="{43F9966A-1F6A-4438-9460-FB5EC69AF04E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C1A97B9-AEEB-4C02-8991-D69311EE8F29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Засчитываются в стаж педагогической работы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периоды работы в должностях педагогических работников в организациях, осуществлявших образовательную деятельность на указанных территориях, а также на территории Украины 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8EC4FC0-CCCE-4C31-8072-5BFAF000631C}" type="parTrans" cxnId="{FD13E303-C671-470B-A893-5E5449FDCD1D}">
      <dgm:prSet/>
      <dgm:spPr/>
      <dgm:t>
        <a:bodyPr/>
        <a:lstStyle/>
        <a:p>
          <a:endParaRPr lang="ru-RU"/>
        </a:p>
      </dgm:t>
    </dgm:pt>
    <dgm:pt modelId="{D835CE86-27FB-412A-8499-02513AA1F71F}" type="sibTrans" cxnId="{FD13E303-C671-470B-A893-5E5449FDCD1D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D49CC31-90F2-462F-9400-2DBB2D26178A}" type="pres">
      <dgm:prSet presAssocID="{945A5BF1-CF87-46E4-AF3B-42BF905D26F3}" presName="Name0" presStyleCnt="0">
        <dgm:presLayoutVars>
          <dgm:dir/>
          <dgm:resizeHandles val="exact"/>
        </dgm:presLayoutVars>
      </dgm:prSet>
      <dgm:spPr/>
    </dgm:pt>
    <dgm:pt modelId="{03AA78C6-3756-4E48-A91E-DFD2615A4270}" type="pres">
      <dgm:prSet presAssocID="{ABE44541-20E7-4B43-9435-E2430C895972}" presName="node" presStyleLbl="node1" presStyleIdx="0" presStyleCnt="2" custScaleX="101705" custScaleY="100000" custLinFactNeighborX="-360">
        <dgm:presLayoutVars>
          <dgm:bulletEnabled val="1"/>
        </dgm:presLayoutVars>
      </dgm:prSet>
      <dgm:spPr/>
    </dgm:pt>
    <dgm:pt modelId="{9E48FADC-1530-4D59-B97C-1DB8E0ACF7C2}" type="pres">
      <dgm:prSet presAssocID="{461EA364-36AC-4F3B-B0D8-280C2170848C}" presName="sibTrans" presStyleLbl="sibTrans2D1" presStyleIdx="0" presStyleCnt="1" custScaleX="65728" custScaleY="15521" custLinFactNeighborX="-69616" custLinFactNeighborY="-9940"/>
      <dgm:spPr/>
    </dgm:pt>
    <dgm:pt modelId="{D100F078-6705-4D5B-9E51-C55F3EED5386}" type="pres">
      <dgm:prSet presAssocID="{461EA364-36AC-4F3B-B0D8-280C2170848C}" presName="connectorText" presStyleLbl="sibTrans2D1" presStyleIdx="0" presStyleCnt="1"/>
      <dgm:spPr/>
    </dgm:pt>
    <dgm:pt modelId="{A9E52545-8521-416C-AE93-73F4721C69A0}" type="pres">
      <dgm:prSet presAssocID="{7C1A97B9-AEEB-4C02-8991-D69311EE8F29}" presName="node" presStyleLbl="node1" presStyleIdx="1" presStyleCnt="2" custScaleX="147591" custScaleY="100000" custLinFactNeighborX="-9027">
        <dgm:presLayoutVars>
          <dgm:bulletEnabled val="1"/>
        </dgm:presLayoutVars>
      </dgm:prSet>
      <dgm:spPr/>
    </dgm:pt>
  </dgm:ptLst>
  <dgm:cxnLst>
    <dgm:cxn modelId="{FD13E303-C671-470B-A893-5E5449FDCD1D}" srcId="{945A5BF1-CF87-46E4-AF3B-42BF905D26F3}" destId="{7C1A97B9-AEEB-4C02-8991-D69311EE8F29}" srcOrd="1" destOrd="0" parTransId="{08EC4FC0-CCCE-4C31-8072-5BFAF000631C}" sibTransId="{D835CE86-27FB-412A-8499-02513AA1F71F}"/>
    <dgm:cxn modelId="{5FBCA21F-290B-40F6-B9D6-1CDC9C028CB5}" type="presOf" srcId="{ABE44541-20E7-4B43-9435-E2430C895972}" destId="{03AA78C6-3756-4E48-A91E-DFD2615A4270}" srcOrd="0" destOrd="0" presId="urn:microsoft.com/office/officeart/2005/8/layout/process1"/>
    <dgm:cxn modelId="{43F9966A-1F6A-4438-9460-FB5EC69AF04E}" srcId="{945A5BF1-CF87-46E4-AF3B-42BF905D26F3}" destId="{ABE44541-20E7-4B43-9435-E2430C895972}" srcOrd="0" destOrd="0" parTransId="{B5DAD945-ACE9-4DAF-B272-A3A70066B3F9}" sibTransId="{461EA364-36AC-4F3B-B0D8-280C2170848C}"/>
    <dgm:cxn modelId="{00ED417C-8C9D-459C-AF58-75D4C417BC0F}" type="presOf" srcId="{461EA364-36AC-4F3B-B0D8-280C2170848C}" destId="{D100F078-6705-4D5B-9E51-C55F3EED5386}" srcOrd="1" destOrd="0" presId="urn:microsoft.com/office/officeart/2005/8/layout/process1"/>
    <dgm:cxn modelId="{F3EC93DA-E20F-4547-949E-F4314680B2CF}" type="presOf" srcId="{461EA364-36AC-4F3B-B0D8-280C2170848C}" destId="{9E48FADC-1530-4D59-B97C-1DB8E0ACF7C2}" srcOrd="0" destOrd="0" presId="urn:microsoft.com/office/officeart/2005/8/layout/process1"/>
    <dgm:cxn modelId="{E3F914DC-855B-495E-9691-D7DBD2580814}" type="presOf" srcId="{945A5BF1-CF87-46E4-AF3B-42BF905D26F3}" destId="{6D49CC31-90F2-462F-9400-2DBB2D26178A}" srcOrd="0" destOrd="0" presId="urn:microsoft.com/office/officeart/2005/8/layout/process1"/>
    <dgm:cxn modelId="{238836F7-6745-4415-BEEB-185621DA977B}" type="presOf" srcId="{7C1A97B9-AEEB-4C02-8991-D69311EE8F29}" destId="{A9E52545-8521-416C-AE93-73F4721C69A0}" srcOrd="0" destOrd="0" presId="urn:microsoft.com/office/officeart/2005/8/layout/process1"/>
    <dgm:cxn modelId="{6F58C8C2-F36D-425A-B36E-940FDE4B9A8F}" type="presParOf" srcId="{6D49CC31-90F2-462F-9400-2DBB2D26178A}" destId="{03AA78C6-3756-4E48-A91E-DFD2615A4270}" srcOrd="0" destOrd="0" presId="urn:microsoft.com/office/officeart/2005/8/layout/process1"/>
    <dgm:cxn modelId="{04BEB6D2-64C5-4C49-A5CB-CC3B8D35478B}" type="presParOf" srcId="{6D49CC31-90F2-462F-9400-2DBB2D26178A}" destId="{9E48FADC-1530-4D59-B97C-1DB8E0ACF7C2}" srcOrd="1" destOrd="0" presId="urn:microsoft.com/office/officeart/2005/8/layout/process1"/>
    <dgm:cxn modelId="{D35FCDF1-6903-4D38-A670-AF3F43F06BC6}" type="presParOf" srcId="{9E48FADC-1530-4D59-B97C-1DB8E0ACF7C2}" destId="{D100F078-6705-4D5B-9E51-C55F3EED5386}" srcOrd="0" destOrd="0" presId="urn:microsoft.com/office/officeart/2005/8/layout/process1"/>
    <dgm:cxn modelId="{6F01BEA2-29E1-4AB1-A70E-91DB9F627A32}" type="presParOf" srcId="{6D49CC31-90F2-462F-9400-2DBB2D26178A}" destId="{A9E52545-8521-416C-AE93-73F4721C69A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5A5BF1-CF87-46E4-AF3B-42BF905D26F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44541-20E7-4B43-9435-E2430C895972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17.02.2023 № 19-ФЗ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*статья 7, часть 4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5DAD945-ACE9-4DAF-B272-A3A70066B3F9}" type="parTrans" cxnId="{43F9966A-1F6A-4438-9460-FB5EC69AF04E}">
      <dgm:prSet/>
      <dgm:spPr/>
      <dgm:t>
        <a:bodyPr/>
        <a:lstStyle/>
        <a:p>
          <a:endParaRPr lang="ru-RU"/>
        </a:p>
      </dgm:t>
    </dgm:pt>
    <dgm:pt modelId="{461EA364-36AC-4F3B-B0D8-280C2170848C}" type="sibTrans" cxnId="{43F9966A-1F6A-4438-9460-FB5EC69AF04E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C1A97B9-AEEB-4C02-8991-D69311EE8F29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Лица, имеющие квалификационные категории педагогических работников,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установленные на территориях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до дня их принятия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РФ,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признаются в РФ имеющими квалификационные категории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педагогических работников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срок их присвоения в порядке,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установленном федеральным органом исполнительной власти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8EC4FC0-CCCE-4C31-8072-5BFAF000631C}" type="parTrans" cxnId="{FD13E303-C671-470B-A893-5E5449FDCD1D}">
      <dgm:prSet/>
      <dgm:spPr/>
      <dgm:t>
        <a:bodyPr/>
        <a:lstStyle/>
        <a:p>
          <a:endParaRPr lang="ru-RU"/>
        </a:p>
      </dgm:t>
    </dgm:pt>
    <dgm:pt modelId="{D835CE86-27FB-412A-8499-02513AA1F71F}" type="sibTrans" cxnId="{FD13E303-C671-470B-A893-5E5449FDCD1D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D49CC31-90F2-462F-9400-2DBB2D26178A}" type="pres">
      <dgm:prSet presAssocID="{945A5BF1-CF87-46E4-AF3B-42BF905D26F3}" presName="Name0" presStyleCnt="0">
        <dgm:presLayoutVars>
          <dgm:dir/>
          <dgm:resizeHandles val="exact"/>
        </dgm:presLayoutVars>
      </dgm:prSet>
      <dgm:spPr/>
    </dgm:pt>
    <dgm:pt modelId="{03AA78C6-3756-4E48-A91E-DFD2615A4270}" type="pres">
      <dgm:prSet presAssocID="{ABE44541-20E7-4B43-9435-E2430C895972}" presName="node" presStyleLbl="node1" presStyleIdx="0" presStyleCnt="2" custScaleX="101705" custScaleY="100000" custLinFactNeighborX="-360">
        <dgm:presLayoutVars>
          <dgm:bulletEnabled val="1"/>
        </dgm:presLayoutVars>
      </dgm:prSet>
      <dgm:spPr/>
    </dgm:pt>
    <dgm:pt modelId="{9E48FADC-1530-4D59-B97C-1DB8E0ACF7C2}" type="pres">
      <dgm:prSet presAssocID="{461EA364-36AC-4F3B-B0D8-280C2170848C}" presName="sibTrans" presStyleLbl="sibTrans2D1" presStyleIdx="0" presStyleCnt="1" custScaleX="73438" custScaleY="17225" custLinFactNeighborX="-61655" custLinFactNeighborY="-17225"/>
      <dgm:spPr/>
    </dgm:pt>
    <dgm:pt modelId="{D100F078-6705-4D5B-9E51-C55F3EED5386}" type="pres">
      <dgm:prSet presAssocID="{461EA364-36AC-4F3B-B0D8-280C2170848C}" presName="connectorText" presStyleLbl="sibTrans2D1" presStyleIdx="0" presStyleCnt="1"/>
      <dgm:spPr/>
    </dgm:pt>
    <dgm:pt modelId="{A9E52545-8521-416C-AE93-73F4721C69A0}" type="pres">
      <dgm:prSet presAssocID="{7C1A97B9-AEEB-4C02-8991-D69311EE8F29}" presName="node" presStyleLbl="node1" presStyleIdx="1" presStyleCnt="2" custScaleX="160445" custScaleY="100000" custLinFactNeighborX="-9027">
        <dgm:presLayoutVars>
          <dgm:bulletEnabled val="1"/>
        </dgm:presLayoutVars>
      </dgm:prSet>
      <dgm:spPr/>
    </dgm:pt>
  </dgm:ptLst>
  <dgm:cxnLst>
    <dgm:cxn modelId="{FD13E303-C671-470B-A893-5E5449FDCD1D}" srcId="{945A5BF1-CF87-46E4-AF3B-42BF905D26F3}" destId="{7C1A97B9-AEEB-4C02-8991-D69311EE8F29}" srcOrd="1" destOrd="0" parTransId="{08EC4FC0-CCCE-4C31-8072-5BFAF000631C}" sibTransId="{D835CE86-27FB-412A-8499-02513AA1F71F}"/>
    <dgm:cxn modelId="{5FBCA21F-290B-40F6-B9D6-1CDC9C028CB5}" type="presOf" srcId="{ABE44541-20E7-4B43-9435-E2430C895972}" destId="{03AA78C6-3756-4E48-A91E-DFD2615A4270}" srcOrd="0" destOrd="0" presId="urn:microsoft.com/office/officeart/2005/8/layout/process1"/>
    <dgm:cxn modelId="{43F9966A-1F6A-4438-9460-FB5EC69AF04E}" srcId="{945A5BF1-CF87-46E4-AF3B-42BF905D26F3}" destId="{ABE44541-20E7-4B43-9435-E2430C895972}" srcOrd="0" destOrd="0" parTransId="{B5DAD945-ACE9-4DAF-B272-A3A70066B3F9}" sibTransId="{461EA364-36AC-4F3B-B0D8-280C2170848C}"/>
    <dgm:cxn modelId="{00ED417C-8C9D-459C-AF58-75D4C417BC0F}" type="presOf" srcId="{461EA364-36AC-4F3B-B0D8-280C2170848C}" destId="{D100F078-6705-4D5B-9E51-C55F3EED5386}" srcOrd="1" destOrd="0" presId="urn:microsoft.com/office/officeart/2005/8/layout/process1"/>
    <dgm:cxn modelId="{F3EC93DA-E20F-4547-949E-F4314680B2CF}" type="presOf" srcId="{461EA364-36AC-4F3B-B0D8-280C2170848C}" destId="{9E48FADC-1530-4D59-B97C-1DB8E0ACF7C2}" srcOrd="0" destOrd="0" presId="urn:microsoft.com/office/officeart/2005/8/layout/process1"/>
    <dgm:cxn modelId="{E3F914DC-855B-495E-9691-D7DBD2580814}" type="presOf" srcId="{945A5BF1-CF87-46E4-AF3B-42BF905D26F3}" destId="{6D49CC31-90F2-462F-9400-2DBB2D26178A}" srcOrd="0" destOrd="0" presId="urn:microsoft.com/office/officeart/2005/8/layout/process1"/>
    <dgm:cxn modelId="{238836F7-6745-4415-BEEB-185621DA977B}" type="presOf" srcId="{7C1A97B9-AEEB-4C02-8991-D69311EE8F29}" destId="{A9E52545-8521-416C-AE93-73F4721C69A0}" srcOrd="0" destOrd="0" presId="urn:microsoft.com/office/officeart/2005/8/layout/process1"/>
    <dgm:cxn modelId="{6F58C8C2-F36D-425A-B36E-940FDE4B9A8F}" type="presParOf" srcId="{6D49CC31-90F2-462F-9400-2DBB2D26178A}" destId="{03AA78C6-3756-4E48-A91E-DFD2615A4270}" srcOrd="0" destOrd="0" presId="urn:microsoft.com/office/officeart/2005/8/layout/process1"/>
    <dgm:cxn modelId="{04BEB6D2-64C5-4C49-A5CB-CC3B8D35478B}" type="presParOf" srcId="{6D49CC31-90F2-462F-9400-2DBB2D26178A}" destId="{9E48FADC-1530-4D59-B97C-1DB8E0ACF7C2}" srcOrd="1" destOrd="0" presId="urn:microsoft.com/office/officeart/2005/8/layout/process1"/>
    <dgm:cxn modelId="{D35FCDF1-6903-4D38-A670-AF3F43F06BC6}" type="presParOf" srcId="{9E48FADC-1530-4D59-B97C-1DB8E0ACF7C2}" destId="{D100F078-6705-4D5B-9E51-C55F3EED5386}" srcOrd="0" destOrd="0" presId="urn:microsoft.com/office/officeart/2005/8/layout/process1"/>
    <dgm:cxn modelId="{6F01BEA2-29E1-4AB1-A70E-91DB9F627A32}" type="presParOf" srcId="{6D49CC31-90F2-462F-9400-2DBB2D26178A}" destId="{A9E52545-8521-416C-AE93-73F4721C69A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5A5BF1-CF87-46E4-AF3B-42BF905D26F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44541-20E7-4B43-9435-E2430C895972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17.02.2023 № 19-ФЗ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*статья 7, часть 6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5DAD945-ACE9-4DAF-B272-A3A70066B3F9}" type="parTrans" cxnId="{43F9966A-1F6A-4438-9460-FB5EC69AF04E}">
      <dgm:prSet/>
      <dgm:spPr/>
      <dgm:t>
        <a:bodyPr/>
        <a:lstStyle/>
        <a:p>
          <a:endParaRPr lang="ru-RU"/>
        </a:p>
      </dgm:t>
    </dgm:pt>
    <dgm:pt modelId="{461EA364-36AC-4F3B-B0D8-280C2170848C}" type="sibTrans" cxnId="{43F9966A-1F6A-4438-9460-FB5EC69AF04E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C1A97B9-AEEB-4C02-8991-D69311EE8F29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Сроки действия квалификационных категорий </a:t>
          </a:r>
        </a:p>
        <a:p>
          <a:pPr algn="ctr"/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заканчиваются в период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1 марта 2022 года по 1 июня 2024 года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</a:p>
        <a:p>
          <a:pPr algn="ctr"/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продлеваются до 1 сентября 2024 года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8EC4FC0-CCCE-4C31-8072-5BFAF000631C}" type="parTrans" cxnId="{FD13E303-C671-470B-A893-5E5449FDCD1D}">
      <dgm:prSet/>
      <dgm:spPr/>
      <dgm:t>
        <a:bodyPr/>
        <a:lstStyle/>
        <a:p>
          <a:endParaRPr lang="ru-RU"/>
        </a:p>
      </dgm:t>
    </dgm:pt>
    <dgm:pt modelId="{D835CE86-27FB-412A-8499-02513AA1F71F}" type="sibTrans" cxnId="{FD13E303-C671-470B-A893-5E5449FDCD1D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D49CC31-90F2-462F-9400-2DBB2D26178A}" type="pres">
      <dgm:prSet presAssocID="{945A5BF1-CF87-46E4-AF3B-42BF905D26F3}" presName="Name0" presStyleCnt="0">
        <dgm:presLayoutVars>
          <dgm:dir/>
          <dgm:resizeHandles val="exact"/>
        </dgm:presLayoutVars>
      </dgm:prSet>
      <dgm:spPr/>
    </dgm:pt>
    <dgm:pt modelId="{03AA78C6-3756-4E48-A91E-DFD2615A4270}" type="pres">
      <dgm:prSet presAssocID="{ABE44541-20E7-4B43-9435-E2430C895972}" presName="node" presStyleLbl="node1" presStyleIdx="0" presStyleCnt="2" custScaleX="101705" custScaleY="100000" custLinFactNeighborX="-360">
        <dgm:presLayoutVars>
          <dgm:bulletEnabled val="1"/>
        </dgm:presLayoutVars>
      </dgm:prSet>
      <dgm:spPr/>
    </dgm:pt>
    <dgm:pt modelId="{9E48FADC-1530-4D59-B97C-1DB8E0ACF7C2}" type="pres">
      <dgm:prSet presAssocID="{461EA364-36AC-4F3B-B0D8-280C2170848C}" presName="sibTrans" presStyleLbl="sibTrans2D1" presStyleIdx="0" presStyleCnt="1" custScaleX="72320" custScaleY="16182" custLinFactNeighborX="-26272" custLinFactNeighborY="-4932"/>
      <dgm:spPr/>
    </dgm:pt>
    <dgm:pt modelId="{D100F078-6705-4D5B-9E51-C55F3EED5386}" type="pres">
      <dgm:prSet presAssocID="{461EA364-36AC-4F3B-B0D8-280C2170848C}" presName="connectorText" presStyleLbl="sibTrans2D1" presStyleIdx="0" presStyleCnt="1"/>
      <dgm:spPr/>
    </dgm:pt>
    <dgm:pt modelId="{A9E52545-8521-416C-AE93-73F4721C69A0}" type="pres">
      <dgm:prSet presAssocID="{7C1A97B9-AEEB-4C02-8991-D69311EE8F29}" presName="node" presStyleLbl="node1" presStyleIdx="1" presStyleCnt="2" custScaleX="147591" custScaleY="100000" custLinFactNeighborX="-8938" custLinFactNeighborY="7847">
        <dgm:presLayoutVars>
          <dgm:bulletEnabled val="1"/>
        </dgm:presLayoutVars>
      </dgm:prSet>
      <dgm:spPr/>
    </dgm:pt>
  </dgm:ptLst>
  <dgm:cxnLst>
    <dgm:cxn modelId="{FD13E303-C671-470B-A893-5E5449FDCD1D}" srcId="{945A5BF1-CF87-46E4-AF3B-42BF905D26F3}" destId="{7C1A97B9-AEEB-4C02-8991-D69311EE8F29}" srcOrd="1" destOrd="0" parTransId="{08EC4FC0-CCCE-4C31-8072-5BFAF000631C}" sibTransId="{D835CE86-27FB-412A-8499-02513AA1F71F}"/>
    <dgm:cxn modelId="{5FBCA21F-290B-40F6-B9D6-1CDC9C028CB5}" type="presOf" srcId="{ABE44541-20E7-4B43-9435-E2430C895972}" destId="{03AA78C6-3756-4E48-A91E-DFD2615A4270}" srcOrd="0" destOrd="0" presId="urn:microsoft.com/office/officeart/2005/8/layout/process1"/>
    <dgm:cxn modelId="{43F9966A-1F6A-4438-9460-FB5EC69AF04E}" srcId="{945A5BF1-CF87-46E4-AF3B-42BF905D26F3}" destId="{ABE44541-20E7-4B43-9435-E2430C895972}" srcOrd="0" destOrd="0" parTransId="{B5DAD945-ACE9-4DAF-B272-A3A70066B3F9}" sibTransId="{461EA364-36AC-4F3B-B0D8-280C2170848C}"/>
    <dgm:cxn modelId="{00ED417C-8C9D-459C-AF58-75D4C417BC0F}" type="presOf" srcId="{461EA364-36AC-4F3B-B0D8-280C2170848C}" destId="{D100F078-6705-4D5B-9E51-C55F3EED5386}" srcOrd="1" destOrd="0" presId="urn:microsoft.com/office/officeart/2005/8/layout/process1"/>
    <dgm:cxn modelId="{F3EC93DA-E20F-4547-949E-F4314680B2CF}" type="presOf" srcId="{461EA364-36AC-4F3B-B0D8-280C2170848C}" destId="{9E48FADC-1530-4D59-B97C-1DB8E0ACF7C2}" srcOrd="0" destOrd="0" presId="urn:microsoft.com/office/officeart/2005/8/layout/process1"/>
    <dgm:cxn modelId="{E3F914DC-855B-495E-9691-D7DBD2580814}" type="presOf" srcId="{945A5BF1-CF87-46E4-AF3B-42BF905D26F3}" destId="{6D49CC31-90F2-462F-9400-2DBB2D26178A}" srcOrd="0" destOrd="0" presId="urn:microsoft.com/office/officeart/2005/8/layout/process1"/>
    <dgm:cxn modelId="{238836F7-6745-4415-BEEB-185621DA977B}" type="presOf" srcId="{7C1A97B9-AEEB-4C02-8991-D69311EE8F29}" destId="{A9E52545-8521-416C-AE93-73F4721C69A0}" srcOrd="0" destOrd="0" presId="urn:microsoft.com/office/officeart/2005/8/layout/process1"/>
    <dgm:cxn modelId="{6F58C8C2-F36D-425A-B36E-940FDE4B9A8F}" type="presParOf" srcId="{6D49CC31-90F2-462F-9400-2DBB2D26178A}" destId="{03AA78C6-3756-4E48-A91E-DFD2615A4270}" srcOrd="0" destOrd="0" presId="urn:microsoft.com/office/officeart/2005/8/layout/process1"/>
    <dgm:cxn modelId="{04BEB6D2-64C5-4C49-A5CB-CC3B8D35478B}" type="presParOf" srcId="{6D49CC31-90F2-462F-9400-2DBB2D26178A}" destId="{9E48FADC-1530-4D59-B97C-1DB8E0ACF7C2}" srcOrd="1" destOrd="0" presId="urn:microsoft.com/office/officeart/2005/8/layout/process1"/>
    <dgm:cxn modelId="{D35FCDF1-6903-4D38-A670-AF3F43F06BC6}" type="presParOf" srcId="{9E48FADC-1530-4D59-B97C-1DB8E0ACF7C2}" destId="{D100F078-6705-4D5B-9E51-C55F3EED5386}" srcOrd="0" destOrd="0" presId="urn:microsoft.com/office/officeart/2005/8/layout/process1"/>
    <dgm:cxn modelId="{6F01BEA2-29E1-4AB1-A70E-91DB9F627A32}" type="presParOf" srcId="{6D49CC31-90F2-462F-9400-2DBB2D26178A}" destId="{A9E52545-8521-416C-AE93-73F4721C69A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5A5BF1-CF87-46E4-AF3B-42BF905D26F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44541-20E7-4B43-9435-E2430C895972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17.02.2023 № 19-ФЗ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*статья 7, часть 7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5DAD945-ACE9-4DAF-B272-A3A70066B3F9}" type="parTrans" cxnId="{43F9966A-1F6A-4438-9460-FB5EC69AF04E}">
      <dgm:prSet/>
      <dgm:spPr/>
      <dgm:t>
        <a:bodyPr/>
        <a:lstStyle/>
        <a:p>
          <a:endParaRPr lang="ru-RU"/>
        </a:p>
      </dgm:t>
    </dgm:pt>
    <dgm:pt modelId="{461EA364-36AC-4F3B-B0D8-280C2170848C}" type="sibTrans" cxnId="{43F9966A-1F6A-4438-9460-FB5EC69AF04E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C1A97B9-AEEB-4C02-8991-D69311EE8F29}">
      <dgm:prSet phldrT="[Текст]" custT="1"/>
      <dgm:spPr>
        <a:solidFill>
          <a:schemeClr val="bg1">
            <a:lumMod val="25000"/>
            <a:lumOff val="7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Указанные педагогические работники</a:t>
          </a:r>
        </a:p>
        <a:p>
          <a:pPr algn="ctr"/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 подлежат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аттестации в целях подтверждения соответствия педагогических работников занимаемым ими должностям </a:t>
          </a:r>
        </a:p>
        <a:p>
          <a:pPr algn="ctr"/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 1 сентября 2024 года</a:t>
          </a:r>
        </a:p>
      </dgm:t>
    </dgm:pt>
    <dgm:pt modelId="{08EC4FC0-CCCE-4C31-8072-5BFAF000631C}" type="parTrans" cxnId="{FD13E303-C671-470B-A893-5E5449FDCD1D}">
      <dgm:prSet/>
      <dgm:spPr/>
      <dgm:t>
        <a:bodyPr/>
        <a:lstStyle/>
        <a:p>
          <a:endParaRPr lang="ru-RU"/>
        </a:p>
      </dgm:t>
    </dgm:pt>
    <dgm:pt modelId="{D835CE86-27FB-412A-8499-02513AA1F71F}" type="sibTrans" cxnId="{FD13E303-C671-470B-A893-5E5449FDCD1D}">
      <dgm:prSet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D49CC31-90F2-462F-9400-2DBB2D26178A}" type="pres">
      <dgm:prSet presAssocID="{945A5BF1-CF87-46E4-AF3B-42BF905D26F3}" presName="Name0" presStyleCnt="0">
        <dgm:presLayoutVars>
          <dgm:dir/>
          <dgm:resizeHandles val="exact"/>
        </dgm:presLayoutVars>
      </dgm:prSet>
      <dgm:spPr/>
    </dgm:pt>
    <dgm:pt modelId="{03AA78C6-3756-4E48-A91E-DFD2615A4270}" type="pres">
      <dgm:prSet presAssocID="{ABE44541-20E7-4B43-9435-E2430C895972}" presName="node" presStyleLbl="node1" presStyleIdx="0" presStyleCnt="2" custScaleX="101705" custScaleY="100000" custLinFactNeighborX="-360">
        <dgm:presLayoutVars>
          <dgm:bulletEnabled val="1"/>
        </dgm:presLayoutVars>
      </dgm:prSet>
      <dgm:spPr/>
    </dgm:pt>
    <dgm:pt modelId="{9E48FADC-1530-4D59-B97C-1DB8E0ACF7C2}" type="pres">
      <dgm:prSet presAssocID="{461EA364-36AC-4F3B-B0D8-280C2170848C}" presName="sibTrans" presStyleLbl="sibTrans2D1" presStyleIdx="0" presStyleCnt="1" custScaleX="74110" custScaleY="17509" custLinFactNeighborX="-35234" custLinFactNeighborY="-11995"/>
      <dgm:spPr/>
    </dgm:pt>
    <dgm:pt modelId="{D100F078-6705-4D5B-9E51-C55F3EED5386}" type="pres">
      <dgm:prSet presAssocID="{461EA364-36AC-4F3B-B0D8-280C2170848C}" presName="connectorText" presStyleLbl="sibTrans2D1" presStyleIdx="0" presStyleCnt="1"/>
      <dgm:spPr/>
    </dgm:pt>
    <dgm:pt modelId="{A9E52545-8521-416C-AE93-73F4721C69A0}" type="pres">
      <dgm:prSet presAssocID="{7C1A97B9-AEEB-4C02-8991-D69311EE8F29}" presName="node" presStyleLbl="node1" presStyleIdx="1" presStyleCnt="2" custScaleX="147591" custScaleY="100000" custLinFactNeighborX="-9027">
        <dgm:presLayoutVars>
          <dgm:bulletEnabled val="1"/>
        </dgm:presLayoutVars>
      </dgm:prSet>
      <dgm:spPr/>
    </dgm:pt>
  </dgm:ptLst>
  <dgm:cxnLst>
    <dgm:cxn modelId="{FD13E303-C671-470B-A893-5E5449FDCD1D}" srcId="{945A5BF1-CF87-46E4-AF3B-42BF905D26F3}" destId="{7C1A97B9-AEEB-4C02-8991-D69311EE8F29}" srcOrd="1" destOrd="0" parTransId="{08EC4FC0-CCCE-4C31-8072-5BFAF000631C}" sibTransId="{D835CE86-27FB-412A-8499-02513AA1F71F}"/>
    <dgm:cxn modelId="{5FBCA21F-290B-40F6-B9D6-1CDC9C028CB5}" type="presOf" srcId="{ABE44541-20E7-4B43-9435-E2430C895972}" destId="{03AA78C6-3756-4E48-A91E-DFD2615A4270}" srcOrd="0" destOrd="0" presId="urn:microsoft.com/office/officeart/2005/8/layout/process1"/>
    <dgm:cxn modelId="{43F9966A-1F6A-4438-9460-FB5EC69AF04E}" srcId="{945A5BF1-CF87-46E4-AF3B-42BF905D26F3}" destId="{ABE44541-20E7-4B43-9435-E2430C895972}" srcOrd="0" destOrd="0" parTransId="{B5DAD945-ACE9-4DAF-B272-A3A70066B3F9}" sibTransId="{461EA364-36AC-4F3B-B0D8-280C2170848C}"/>
    <dgm:cxn modelId="{00ED417C-8C9D-459C-AF58-75D4C417BC0F}" type="presOf" srcId="{461EA364-36AC-4F3B-B0D8-280C2170848C}" destId="{D100F078-6705-4D5B-9E51-C55F3EED5386}" srcOrd="1" destOrd="0" presId="urn:microsoft.com/office/officeart/2005/8/layout/process1"/>
    <dgm:cxn modelId="{F3EC93DA-E20F-4547-949E-F4314680B2CF}" type="presOf" srcId="{461EA364-36AC-4F3B-B0D8-280C2170848C}" destId="{9E48FADC-1530-4D59-B97C-1DB8E0ACF7C2}" srcOrd="0" destOrd="0" presId="urn:microsoft.com/office/officeart/2005/8/layout/process1"/>
    <dgm:cxn modelId="{E3F914DC-855B-495E-9691-D7DBD2580814}" type="presOf" srcId="{945A5BF1-CF87-46E4-AF3B-42BF905D26F3}" destId="{6D49CC31-90F2-462F-9400-2DBB2D26178A}" srcOrd="0" destOrd="0" presId="urn:microsoft.com/office/officeart/2005/8/layout/process1"/>
    <dgm:cxn modelId="{238836F7-6745-4415-BEEB-185621DA977B}" type="presOf" srcId="{7C1A97B9-AEEB-4C02-8991-D69311EE8F29}" destId="{A9E52545-8521-416C-AE93-73F4721C69A0}" srcOrd="0" destOrd="0" presId="urn:microsoft.com/office/officeart/2005/8/layout/process1"/>
    <dgm:cxn modelId="{6F58C8C2-F36D-425A-B36E-940FDE4B9A8F}" type="presParOf" srcId="{6D49CC31-90F2-462F-9400-2DBB2D26178A}" destId="{03AA78C6-3756-4E48-A91E-DFD2615A4270}" srcOrd="0" destOrd="0" presId="urn:microsoft.com/office/officeart/2005/8/layout/process1"/>
    <dgm:cxn modelId="{04BEB6D2-64C5-4C49-A5CB-CC3B8D35478B}" type="presParOf" srcId="{6D49CC31-90F2-462F-9400-2DBB2D26178A}" destId="{9E48FADC-1530-4D59-B97C-1DB8E0ACF7C2}" srcOrd="1" destOrd="0" presId="urn:microsoft.com/office/officeart/2005/8/layout/process1"/>
    <dgm:cxn modelId="{D35FCDF1-6903-4D38-A670-AF3F43F06BC6}" type="presParOf" srcId="{9E48FADC-1530-4D59-B97C-1DB8E0ACF7C2}" destId="{D100F078-6705-4D5B-9E51-C55F3EED5386}" srcOrd="0" destOrd="0" presId="urn:microsoft.com/office/officeart/2005/8/layout/process1"/>
    <dgm:cxn modelId="{6F01BEA2-29E1-4AB1-A70E-91DB9F627A32}" type="presParOf" srcId="{6D49CC31-90F2-462F-9400-2DBB2D26178A}" destId="{A9E52545-8521-416C-AE93-73F4721C69A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88F7-6BB1-43DE-B752-4BC1D1E27704}">
      <dsp:nvSpPr>
        <dsp:cNvPr id="0" name=""/>
        <dsp:cNvSpPr/>
      </dsp:nvSpPr>
      <dsp:spPr>
        <a:xfrm>
          <a:off x="0" y="0"/>
          <a:ext cx="3580625" cy="469797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     В ГКОУ КК школе № 13 г-к. Анапы при наличии раздела и всех подразделов отсутствует только ссылка к подразделу «Распорядительные и нормативные документы» раздела «Аттестация педагогических работников» официального сайта ГБУКК «Центр сопровождения образования»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     В ГКОУ КК школе-интернате </a:t>
          </a: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ст-цы Платнировской и </a:t>
          </a: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школе-интернате </a:t>
          </a: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ст-цы Ленинградской отсутствует только подраздел «Нормативные документы»</a:t>
          </a:r>
          <a:endParaRPr lang="ru-RU" sz="1800" b="0" i="1" kern="1200" dirty="0">
            <a:solidFill>
              <a:srgbClr val="4472C4">
                <a:lumMod val="50000"/>
              </a:srgb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174792" y="174792"/>
        <a:ext cx="3231041" cy="43483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78C6-3756-4E48-A91E-DFD2615A4270}">
      <dsp:nvSpPr>
        <dsp:cNvPr id="0" name=""/>
        <dsp:cNvSpPr/>
      </dsp:nvSpPr>
      <dsp:spPr>
        <a:xfrm>
          <a:off x="0" y="0"/>
          <a:ext cx="3426294" cy="5781331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3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министерства образования и науки РФ от 2 марта 2023 года № 152</a:t>
          </a:r>
        </a:p>
        <a:p>
          <a:pPr marL="0" marR="0" lvl="0" indent="0" algn="ctr" defTabSz="685800" rtl="0" eaLnBrk="1" fontAlgn="auto" latinLnBrk="0" hangingPunct="1">
            <a:lnSpc>
              <a:spcPct val="13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 утверждении Порядка признания </a:t>
          </a:r>
        </a:p>
        <a:p>
          <a:pPr marL="0" marR="0" lvl="0" indent="0" algn="ctr" defTabSz="685800" rtl="0" eaLnBrk="1" fontAlgn="auto" latinLnBrk="0" hangingPunct="1">
            <a:lnSpc>
              <a:spcPct val="13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Российской Федерации лиц, имеющих квалификационные категории педагогических работников, установленные на территориях Донецкой Народной Республики, Луганской Народной Республики, Запорожской области и Херсонской области до дня их принятия в Российскую Федерацию, имеющими квалификационные категории педагогических работников» </a:t>
          </a:r>
        </a:p>
      </dsp:txBody>
      <dsp:txXfrm>
        <a:off x="100353" y="100353"/>
        <a:ext cx="3225588" cy="5580625"/>
      </dsp:txXfrm>
    </dsp:sp>
    <dsp:sp modelId="{9E48FADC-1530-4D59-B97C-1DB8E0ACF7C2}">
      <dsp:nvSpPr>
        <dsp:cNvPr id="0" name=""/>
        <dsp:cNvSpPr/>
      </dsp:nvSpPr>
      <dsp:spPr>
        <a:xfrm rot="6794">
          <a:off x="3819732" y="2740125"/>
          <a:ext cx="555042" cy="20015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819732" y="2780098"/>
        <a:ext cx="494994" cy="120095"/>
      </dsp:txXfrm>
    </dsp:sp>
    <dsp:sp modelId="{A9E52545-8521-416C-AE93-73F4721C69A0}">
      <dsp:nvSpPr>
        <dsp:cNvPr id="0" name=""/>
        <dsp:cNvSpPr/>
      </dsp:nvSpPr>
      <dsp:spPr>
        <a:xfrm>
          <a:off x="5014767" y="670947"/>
          <a:ext cx="6776100" cy="4465879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145568" y="801748"/>
        <a:ext cx="6514498" cy="4204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88F7-6BB1-43DE-B752-4BC1D1E27704}">
      <dsp:nvSpPr>
        <dsp:cNvPr id="0" name=""/>
        <dsp:cNvSpPr/>
      </dsp:nvSpPr>
      <dsp:spPr>
        <a:xfrm>
          <a:off x="0" y="9189"/>
          <a:ext cx="3669872" cy="469797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0" i="1" kern="1200" dirty="0">
            <a:solidFill>
              <a:schemeClr val="accent6">
                <a:lumMod val="7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Создан раздел «Аттестация педагогических работников»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и все подразделы с размещением необходимых документов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КК школа-интернат № 1 </a:t>
          </a: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г. Ейска</a:t>
          </a:r>
        </a:p>
        <a:p>
          <a:pPr>
            <a:spcBef>
              <a:spcPct val="0"/>
            </a:spcBef>
            <a:buNone/>
          </a:pPr>
          <a:endParaRPr lang="ru-RU" sz="4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КК школа-интернат № 1 </a:t>
          </a: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ст-цы Елизаветинской</a:t>
          </a:r>
        </a:p>
        <a:p>
          <a:pPr>
            <a:spcBef>
              <a:spcPct val="0"/>
            </a:spcBef>
            <a:buNone/>
          </a:pPr>
          <a:endParaRPr lang="ru-RU" sz="4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КК школа-интернат </a:t>
          </a: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г. Краснодара</a:t>
          </a:r>
        </a:p>
        <a:p>
          <a:pPr>
            <a:spcBef>
              <a:spcPct val="0"/>
            </a:spcBef>
            <a:buNone/>
          </a:pPr>
          <a:endParaRPr lang="ru-RU" sz="4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ГКОУ КК школа-интернат </a:t>
          </a:r>
        </a:p>
        <a:p>
          <a:pPr>
            <a:spcBef>
              <a:spcPct val="0"/>
            </a:spcBef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г. Тихорецка</a:t>
          </a:r>
          <a:endParaRPr lang="ru-RU" sz="1800" b="1" i="1" kern="1200" dirty="0">
            <a:solidFill>
              <a:schemeClr val="accent6">
                <a:lumMod val="75000"/>
              </a:scheme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179148" y="188337"/>
        <a:ext cx="3311576" cy="4339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88F7-6BB1-43DE-B752-4BC1D1E27704}">
      <dsp:nvSpPr>
        <dsp:cNvPr id="0" name=""/>
        <dsp:cNvSpPr/>
      </dsp:nvSpPr>
      <dsp:spPr>
        <a:xfrm>
          <a:off x="0" y="0"/>
          <a:ext cx="3389776" cy="4697975"/>
        </a:xfrm>
        <a:prstGeom prst="roundRect">
          <a:avLst/>
        </a:prstGeom>
        <a:solidFill>
          <a:srgbClr val="FFE1E1"/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     На сайте ГКОУ КК школы-интерната г. Темрюка создан раздел «Аттестация педагогических работников», но отсутствуют все необходимые подразделы и документы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500" b="0" i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     На сайте ГКОУ КК школы № 8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rPr>
            <a:t>г. Ейска создан раздел «Аттестация педагогических работников», доступ к которому затруднён, имеется только подраздел «Нормативные документы» без ссылки к официальному сайту Центра сопровождения образования, отсутствуют остальные подразделы и документы</a:t>
          </a:r>
        </a:p>
      </dsp:txBody>
      <dsp:txXfrm>
        <a:off x="165475" y="165475"/>
        <a:ext cx="3058826" cy="4367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78C6-3756-4E48-A91E-DFD2615A4270}">
      <dsp:nvSpPr>
        <dsp:cNvPr id="0" name=""/>
        <dsp:cNvSpPr/>
      </dsp:nvSpPr>
      <dsp:spPr>
        <a:xfrm>
          <a:off x="6342" y="0"/>
          <a:ext cx="4226163" cy="2252831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Отраслевое соглашение по организациям, находящимся в ведении министерства образования, науки и молодежной политики Краснодарского края на 2022-2024 годы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п. 5.2.9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2325" y="65983"/>
        <a:ext cx="4094197" cy="2120865"/>
      </dsp:txXfrm>
    </dsp:sp>
    <dsp:sp modelId="{9E48FADC-1530-4D59-B97C-1DB8E0ACF7C2}">
      <dsp:nvSpPr>
        <dsp:cNvPr id="0" name=""/>
        <dsp:cNvSpPr/>
      </dsp:nvSpPr>
      <dsp:spPr>
        <a:xfrm>
          <a:off x="4686453" y="1135277"/>
          <a:ext cx="635174" cy="2061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4686453" y="1176506"/>
        <a:ext cx="573331" cy="123686"/>
      </dsp:txXfrm>
    </dsp:sp>
    <dsp:sp modelId="{A9E52545-8521-416C-AE93-73F4721C69A0}">
      <dsp:nvSpPr>
        <dsp:cNvPr id="0" name=""/>
        <dsp:cNvSpPr/>
      </dsp:nvSpPr>
      <dsp:spPr>
        <a:xfrm>
          <a:off x="5716277" y="0"/>
          <a:ext cx="6132871" cy="2252831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оплата труда педагогических работников, являющихся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гражданами Российской Федерации или претендующих на получение гражданства Российской Федерации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программе переселения соотечественников, производится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учетом имеющейся первой или высшей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квалификационной категории,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присвоенной на территории бывших республик СССР, в пределах срока их действия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 не более чем в течение 5 лет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782260" y="65983"/>
        <a:ext cx="6000905" cy="2120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78C6-3756-4E48-A91E-DFD2615A4270}">
      <dsp:nvSpPr>
        <dsp:cNvPr id="0" name=""/>
        <dsp:cNvSpPr/>
      </dsp:nvSpPr>
      <dsp:spPr>
        <a:xfrm>
          <a:off x="1349" y="0"/>
          <a:ext cx="4328002" cy="2400267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Отраслевое соглашение по организациям, находящимся в ведении министерства образования, науки и молодежной политики Краснодарского края на 2022-2024 годы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п. 8.4.4</a:t>
          </a:r>
        </a:p>
      </dsp:txBody>
      <dsp:txXfrm>
        <a:off x="71650" y="70301"/>
        <a:ext cx="4187400" cy="2259665"/>
      </dsp:txXfrm>
    </dsp:sp>
    <dsp:sp modelId="{9E48FADC-1530-4D59-B97C-1DB8E0ACF7C2}">
      <dsp:nvSpPr>
        <dsp:cNvPr id="0" name=""/>
        <dsp:cNvSpPr/>
      </dsp:nvSpPr>
      <dsp:spPr>
        <a:xfrm>
          <a:off x="4749813" y="963875"/>
          <a:ext cx="630278" cy="21954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E7E6E6">
              <a:lumMod val="5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749813" y="1007784"/>
        <a:ext cx="564414" cy="131729"/>
      </dsp:txXfrm>
    </dsp:sp>
    <dsp:sp modelId="{A9E52545-8521-416C-AE93-73F4721C69A0}">
      <dsp:nvSpPr>
        <dsp:cNvPr id="0" name=""/>
        <dsp:cNvSpPr/>
      </dsp:nvSpPr>
      <dsp:spPr>
        <a:xfrm>
          <a:off x="5765328" y="0"/>
          <a:ext cx="6252993" cy="2400267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прохождение аттестации на высшую квалификационную категорию в случае, когда педагог-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гражданин Российской Федерации имеет действующую первую или высшую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квалификационную категорию,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присвоенную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территории бывших республик СССР</a:t>
          </a:r>
        </a:p>
      </dsp:txBody>
      <dsp:txXfrm>
        <a:off x="5835629" y="70301"/>
        <a:ext cx="6112391" cy="22596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78C6-3756-4E48-A91E-DFD2615A4270}">
      <dsp:nvSpPr>
        <dsp:cNvPr id="0" name=""/>
        <dsp:cNvSpPr/>
      </dsp:nvSpPr>
      <dsp:spPr>
        <a:xfrm>
          <a:off x="0" y="0"/>
          <a:ext cx="4230294" cy="1654476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17.02.2023 № 19-ФЗ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*статья 7, часть 1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8458" y="48458"/>
        <a:ext cx="4133378" cy="1557560"/>
      </dsp:txXfrm>
    </dsp:sp>
    <dsp:sp modelId="{9E48FADC-1530-4D59-B97C-1DB8E0ACF7C2}">
      <dsp:nvSpPr>
        <dsp:cNvPr id="0" name=""/>
        <dsp:cNvSpPr/>
      </dsp:nvSpPr>
      <dsp:spPr>
        <a:xfrm>
          <a:off x="4189678" y="644652"/>
          <a:ext cx="502726" cy="16010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4189678" y="676673"/>
        <a:ext cx="454695" cy="96061"/>
      </dsp:txXfrm>
    </dsp:sp>
    <dsp:sp modelId="{A9E52545-8521-416C-AE93-73F4721C69A0}">
      <dsp:nvSpPr>
        <dsp:cNvPr id="0" name=""/>
        <dsp:cNvSpPr/>
      </dsp:nvSpPr>
      <dsp:spPr>
        <a:xfrm>
          <a:off x="5673423" y="0"/>
          <a:ext cx="6138866" cy="1654476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Засчитываются в стаж педагогической работы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периоды работы в должностях педагогических работников в организациях, осуществлявших образовательную деятельность на указанных территориях, а также на территории Украины 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721881" y="48458"/>
        <a:ext cx="6041950" cy="1557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78C6-3756-4E48-A91E-DFD2615A4270}">
      <dsp:nvSpPr>
        <dsp:cNvPr id="0" name=""/>
        <dsp:cNvSpPr/>
      </dsp:nvSpPr>
      <dsp:spPr>
        <a:xfrm>
          <a:off x="5093" y="0"/>
          <a:ext cx="3915632" cy="2252831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17.02.2023 № 19-ФЗ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*статья 7, часть 4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1076" y="65983"/>
        <a:ext cx="3783666" cy="2120865"/>
      </dsp:txXfrm>
    </dsp:sp>
    <dsp:sp modelId="{9E48FADC-1530-4D59-B97C-1DB8E0ACF7C2}">
      <dsp:nvSpPr>
        <dsp:cNvPr id="0" name=""/>
        <dsp:cNvSpPr/>
      </dsp:nvSpPr>
      <dsp:spPr>
        <a:xfrm>
          <a:off x="3912057" y="879719"/>
          <a:ext cx="528659" cy="16446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912057" y="912612"/>
        <a:ext cx="479320" cy="98677"/>
      </dsp:txXfrm>
    </dsp:sp>
    <dsp:sp modelId="{A9E52545-8521-416C-AE93-73F4721C69A0}">
      <dsp:nvSpPr>
        <dsp:cNvPr id="0" name=""/>
        <dsp:cNvSpPr/>
      </dsp:nvSpPr>
      <dsp:spPr>
        <a:xfrm>
          <a:off x="5278975" y="0"/>
          <a:ext cx="6177116" cy="2252831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Лица, имеющие квалификационные категории педагогических работников,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установленные на территориях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до дня их принятия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РФ,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признаются в РФ имеющими квалификационные категории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педагогических работников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срок их присвоения в порядке,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установленном федеральным органом исполнительной власти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344958" y="65983"/>
        <a:ext cx="6045150" cy="21208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78C6-3756-4E48-A91E-DFD2615A4270}">
      <dsp:nvSpPr>
        <dsp:cNvPr id="0" name=""/>
        <dsp:cNvSpPr/>
      </dsp:nvSpPr>
      <dsp:spPr>
        <a:xfrm>
          <a:off x="0" y="0"/>
          <a:ext cx="4167323" cy="1971636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17.02.2023 № 19-ФЗ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*статья 7, часть 6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7747" y="57747"/>
        <a:ext cx="4051829" cy="1856142"/>
      </dsp:txXfrm>
    </dsp:sp>
    <dsp:sp modelId="{9E48FADC-1530-4D59-B97C-1DB8E0ACF7C2}">
      <dsp:nvSpPr>
        <dsp:cNvPr id="0" name=""/>
        <dsp:cNvSpPr/>
      </dsp:nvSpPr>
      <dsp:spPr>
        <a:xfrm>
          <a:off x="4433212" y="853482"/>
          <a:ext cx="553548" cy="16443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4433212" y="886369"/>
        <a:ext cx="504217" cy="98662"/>
      </dsp:txXfrm>
    </dsp:sp>
    <dsp:sp modelId="{A9E52545-8521-416C-AE93-73F4721C69A0}">
      <dsp:nvSpPr>
        <dsp:cNvPr id="0" name=""/>
        <dsp:cNvSpPr/>
      </dsp:nvSpPr>
      <dsp:spPr>
        <a:xfrm>
          <a:off x="5611505" y="0"/>
          <a:ext cx="6047485" cy="1971636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Сроки действия квалификационных категорий </a:t>
          </a:r>
        </a:p>
        <a:p>
          <a:pPr algn="ctr">
            <a:spcBef>
              <a:spcPct val="0"/>
            </a:spcBef>
            <a:buNone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заканчиваются в период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1 марта 2022 года по 1 июня 2024 года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</a:p>
        <a:p>
          <a:pPr algn="ctr">
            <a:spcBef>
              <a:spcPct val="0"/>
            </a:spcBef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продлеваются до 1 сентября 2024 года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669252" y="57747"/>
        <a:ext cx="5931991" cy="1856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78C6-3756-4E48-A91E-DFD2615A4270}">
      <dsp:nvSpPr>
        <dsp:cNvPr id="0" name=""/>
        <dsp:cNvSpPr/>
      </dsp:nvSpPr>
      <dsp:spPr>
        <a:xfrm>
          <a:off x="0" y="0"/>
          <a:ext cx="4042735" cy="2252831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17.02.2023 № 19-ФЗ</a:t>
          </a:r>
        </a:p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*статья 7, часть 7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5983" y="65983"/>
        <a:ext cx="3910769" cy="2120865"/>
      </dsp:txXfrm>
    </dsp:sp>
    <dsp:sp modelId="{9E48FADC-1530-4D59-B97C-1DB8E0ACF7C2}">
      <dsp:nvSpPr>
        <dsp:cNvPr id="0" name=""/>
        <dsp:cNvSpPr/>
      </dsp:nvSpPr>
      <dsp:spPr>
        <a:xfrm>
          <a:off x="4227857" y="921868"/>
          <a:ext cx="551405" cy="172602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4227857" y="956388"/>
        <a:ext cx="499624" cy="103562"/>
      </dsp:txXfrm>
    </dsp:sp>
    <dsp:sp modelId="{A9E52545-8521-416C-AE93-73F4721C69A0}">
      <dsp:nvSpPr>
        <dsp:cNvPr id="0" name=""/>
        <dsp:cNvSpPr/>
      </dsp:nvSpPr>
      <dsp:spPr>
        <a:xfrm>
          <a:off x="5446578" y="0"/>
          <a:ext cx="5866686" cy="2252831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1270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858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Указанные педагогические работники</a:t>
          </a:r>
        </a:p>
        <a:p>
          <a:pPr algn="ctr">
            <a:spcBef>
              <a:spcPct val="0"/>
            </a:spcBef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 подлежат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аттестации в целях подтверждения соответствия педагогических работников занимаемым ими должностям </a:t>
          </a:r>
        </a:p>
        <a:p>
          <a:pPr algn="ctr">
            <a:spcBef>
              <a:spcPct val="0"/>
            </a:spcBef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 1 сентября 2024 года</a:t>
          </a:r>
        </a:p>
      </dsp:txBody>
      <dsp:txXfrm>
        <a:off x="5512561" y="65983"/>
        <a:ext cx="5734720" cy="2120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0E54-2AA7-443F-98CB-9E06232C786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8EAE7-6EC1-4E39-AC91-F9B52E20A4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0" y="363538"/>
            <a:ext cx="3544888" cy="1993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397" y="2611511"/>
            <a:ext cx="6208294" cy="6817075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остановлюсь на вопросах аттестации педагогических работников.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все нюансы должны знать ответственные за аттестацию в ваших ОО, но сегодня хочется довести до сведения информацию и до директоров.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сентябре 2022 года состоялся вебинар для ответственных за аттестацию в коррекционных образовательных организациях по теме 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«Организационно-методическое сопровождение педагогических работников специальных (коррекционных) образовательных организаций Краснодарского края как результат успешной аттестации в целях установления квалификационной категории».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Освещались вопросы 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подачи заявления о прохождении аттестации; 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-представления результатов профессиональной деятельности при прохождении аттестации в целях установления квалификационной категории;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-организационно-методического сопровождения педагогов                                                      в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период.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вебинара опубликованы на официальном сайте Центра сопровождения образования в разделе «Аттестация педагогических работников» - «Информационно-справочные материалы».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88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Заметки 2"/>
          <p:cNvSpPr>
            <a:spLocks noGrp="1"/>
          </p:cNvSpPr>
          <p:nvPr>
            <p:ph type="body" idx="1"/>
          </p:nvPr>
        </p:nvSpPr>
        <p:spPr>
          <a:xfrm>
            <a:off x="685800" y="4777196"/>
            <a:ext cx="5721350" cy="3908614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Документы о признании образования и квалификации есть, это, прежде всего Закон об образовании в РФ, а также письма Рособрнадзора, такие разъяснения касались Казахстана и Донецкой и Луганской республик.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феврале вышел Федеральный закон, который актуально разъясняет вопросы признания категорий, установленных на территории бывших республик СССР и новых регионов РФ – Донецкой и Луганской народных республик, а также в Запорожской и Херсонской областях. Во-первых, в стаж педагогической работы засчитывается период работы на указанных территориях, а также признаются квалификационные категории на срок их установления.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58EAE7-6EC1-4E39-AC91-F9B52E20A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Важно учитывать: если срок категории заканчивается в период с 1 марта 2022 по 1 июня 2024 года, то такие категории продлеваются до 1 сентября 2024 года.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второе. Проводить обязательную аттестацию в целях подтверждения соответствия педагогического работника занимаемой должности можно только после 1 сентября 2024 года.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58EAE7-6EC1-4E39-AC91-F9B52E20A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06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24853" y="4777196"/>
            <a:ext cx="6082297" cy="4487120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марте приказом Министерства просвещения РФ разъясняется порядок признания квалификационных категорий. Категории специалист, специалист второй категории, специалист первой категории, первая квалификационная категория приравниваются к Российской первой квалификационной категории. Специалист высшей категории, высшая квалификационная категория приравниваются к российской высшей категории.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подтверждения нужно предоставить один из документов. Это либо аттестационный лист, либо выписка из протокола АК, трудовая книжка с соответствующей записью, приказ министерства, департамента или организации, уполномоченной проводить аттестацию. Также можно предоставить любой иной документ, подтверждающий наличие категории.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же таких документов нет, то педагог может подать заявление о проведении аттестации на первую категорию при наличии результатов профессиональной деятельности.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FBD34-BA10-47B1-ADBF-13823C5578C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35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должны быть переведены на русский язык.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FBD34-BA10-47B1-ADBF-13823C5578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1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FBD34-BA10-47B1-ADBF-13823C5578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8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688" y="150813"/>
            <a:ext cx="6122987" cy="3444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7879" y="4192485"/>
            <a:ext cx="6353330" cy="1317980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4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77838" y="182563"/>
            <a:ext cx="59547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52662" y="3754512"/>
            <a:ext cx="6179887" cy="5674074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проводим периодически для уточнения данных. Сравним данные за 2017 год и 2022, за 5 лет.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число педагогических работников по объективным причинам.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5 лет изменилась картина наличия квалификационных категорий, существенно уменьшилось число педагогов, имеющих первую категорию. Но при этом стало больше с высшей категорией. Надеемся, что это свидетельствует о повышении качества образования.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аттестационная активность педагогов снизилась за 5 лет, незначительно – почти на 7%.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FBD34-BA10-47B1-ADBF-13823C5578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4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750" y="428625"/>
            <a:ext cx="6403975" cy="3603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3364" y="2594449"/>
            <a:ext cx="5816927" cy="6968651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F8244-2E7C-D678-1A7E-FE90097E74BF}"/>
              </a:ext>
            </a:extLst>
          </p:cNvPr>
          <p:cNvSpPr txBox="1"/>
          <p:nvPr/>
        </p:nvSpPr>
        <p:spPr>
          <a:xfrm>
            <a:off x="1234864" y="4521898"/>
            <a:ext cx="4083093" cy="215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среднем 50 % педагогических работников специальных (коррекционных) ОО, подавших заявления на прохождение аттестации в 2021-2022 учебном году, получили замечания экспертов. Выделены следующие недочёты: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8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3363" y="150813"/>
            <a:ext cx="6381750" cy="3590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3364" y="2594449"/>
            <a:ext cx="5816927" cy="6968651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8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3363" y="150813"/>
            <a:ext cx="6167437" cy="3470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3364" y="2594449"/>
            <a:ext cx="5816927" cy="6968651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7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7188" y="255588"/>
            <a:ext cx="59547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57187" y="3838733"/>
            <a:ext cx="6139865" cy="5738404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2017-2018 учебного года при переходе процедуры аттестации педагогических работников в целях установления квалификационной категории на электронный документооборот муниципальным и государственным образовательным организациям было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рекомендовано создание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главной странице официального сайта своей организации раздела «Аттестация педагогических работников», включающего следующие подразделы: «Нормативные документы», «Аттестация в целях подтверждения соответствия занимаемой должности»; «Результаты профессиональной деятельности педагогических работников, аттестуемых в целях установления квалификационной категории (первой, высшей)».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«Аттестация педагогических работников» создан на официальных сайтах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коррекционных ОО. Затруднено нахождение раздела на сайтах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(12%)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коррекционных ОО.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13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04537" y="4777196"/>
            <a:ext cx="6232358" cy="3908614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подразделе «Аттестация в целях подтверждения соответствия занимаемой должности» опубликованы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 создании аттестационной комиссии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у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(22%)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коррекционных ОО;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аттестационной комиссии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образовательной организации на текущий учебный год 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у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(18%)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коррекционных ОО;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заседаний аттестационной комиссии на текущий учебный год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 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у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(24%)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коррекционных ОО: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педагогических работников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подлежащих аттестации в целях подтверждения соответствия занимаемой должности в текущем учебном 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только у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(28%)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коррекционных ОО.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FBD34-BA10-47B1-ADBF-13823C5578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5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52450" y="374650"/>
            <a:ext cx="2093913" cy="117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2449" y="1766861"/>
            <a:ext cx="5676901" cy="7167590"/>
          </a:xfrm>
        </p:spPr>
        <p:txBody>
          <a:bodyPr/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Отраслевое соглашение между краевым министерством образования и краевым Профсоюзом работников образования содержит разъяснения данного вопроса.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Да, квалификационные категории, установленные на территории бывших республик СССР, признаются. Граждане РФ или претендующие на получение гражданства педагоги имеют право на доплаты за категории в пределах сроков их действия.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такие педагоги могут в соответствии с российским Порядком аттестации вновь подавать заявление на аттестацию при наличии результатов профессиональной деятельности.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FBD34-BA10-47B1-ADBF-13823C5578C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85752" y="142876"/>
            <a:ext cx="1152524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6710-DBE8-44B2-A8F4-43354C796431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85752" y="142876"/>
            <a:ext cx="1152524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6710-DBE8-44B2-A8F4-43354C796431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85752" y="142876"/>
            <a:ext cx="1152524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277-7851-48AC-9A63-A4BA56C67250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5946-FB3D-47D6-9191-AD462B38BAC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12888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71726" y="1368162"/>
            <a:ext cx="10286999" cy="31665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актуальных вопросах аттестации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 (коррекционных) образовательных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Краснодарского края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EBF816-E4D3-6FA4-E432-C0C5D11CF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7" y="348657"/>
            <a:ext cx="1187233" cy="1188414"/>
          </a:xfrm>
          <a:prstGeom prst="rect">
            <a:avLst/>
          </a:prstGeom>
        </p:spPr>
      </p:pic>
      <p:graphicFrame>
        <p:nvGraphicFramePr>
          <p:cNvPr id="4" name="Объект 9">
            <a:extLst>
              <a:ext uri="{FF2B5EF4-FFF2-40B4-BE49-F238E27FC236}">
                <a16:creationId xmlns:a16="http://schemas.microsoft.com/office/drawing/2014/main" id="{830115EC-FFC7-DEF1-7754-0146451D8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087180"/>
              </p:ext>
            </p:extLst>
          </p:nvPr>
        </p:nvGraphicFramePr>
        <p:xfrm>
          <a:off x="7103616" y="4960012"/>
          <a:ext cx="4162147" cy="1259149"/>
        </p:xfrm>
        <a:graphic>
          <a:graphicData uri="http://schemas.openxmlformats.org/drawingml/2006/table">
            <a:tbl>
              <a:tblPr firstRow="1" firstCol="1" bandRow="1"/>
              <a:tblGrid>
                <a:gridCol w="4162147">
                  <a:extLst>
                    <a:ext uri="{9D8B030D-6E8A-4147-A177-3AD203B41FA5}">
                      <a16:colId xmlns:a16="http://schemas.microsoft.com/office/drawing/2014/main" val="291790824"/>
                    </a:ext>
                  </a:extLst>
                </a:gridCol>
              </a:tblGrid>
              <a:tr h="12591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Иващенко Ирина Анатольевна,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государственного бюджетного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учреждения Краснодарского края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«Центр сопровождения образования»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49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1776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E2C6EE-62F5-3EFE-80CF-446D8558D3AB}"/>
              </a:ext>
            </a:extLst>
          </p:cNvPr>
          <p:cNvSpPr txBox="1">
            <a:spLocks/>
          </p:cNvSpPr>
          <p:nvPr/>
        </p:nvSpPr>
        <p:spPr>
          <a:xfrm>
            <a:off x="0" y="132653"/>
            <a:ext cx="12201463" cy="14563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квалификационных категорий,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на территории бывших республик СССР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новых регионов Российской Федерации:</a:t>
            </a:r>
          </a:p>
          <a:p>
            <a:pPr>
              <a:lnSpc>
                <a:spcPct val="100000"/>
              </a:lnSpc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Донецкой Народной Республики, Луганской Народной Республики, </a:t>
            </a:r>
          </a:p>
          <a:p>
            <a:pPr>
              <a:lnSpc>
                <a:spcPct val="100000"/>
              </a:lnSpc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Запорожской и Херсонской областей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5784047-F09A-1D9D-BDD4-C7AABF9EDD49}"/>
              </a:ext>
            </a:extLst>
          </p:cNvPr>
          <p:cNvGraphicFramePr/>
          <p:nvPr/>
        </p:nvGraphicFramePr>
        <p:xfrm>
          <a:off x="161229" y="1633928"/>
          <a:ext cx="12048662" cy="165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65CD1905-15CA-0AEB-A634-C2B698E4EEDC}"/>
              </a:ext>
            </a:extLst>
          </p:cNvPr>
          <p:cNvGraphicFramePr/>
          <p:nvPr/>
        </p:nvGraphicFramePr>
        <p:xfrm>
          <a:off x="372740" y="3288403"/>
          <a:ext cx="11658031" cy="225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E90281D-D41C-4D4B-0D0A-9F645546BCA7}"/>
              </a:ext>
            </a:extLst>
          </p:cNvPr>
          <p:cNvCxnSpPr/>
          <p:nvPr/>
        </p:nvCxnSpPr>
        <p:spPr>
          <a:xfrm>
            <a:off x="2428407" y="5541234"/>
            <a:ext cx="686549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0F451A-A566-C393-6066-ADAD51ADFEB2}"/>
              </a:ext>
            </a:extLst>
          </p:cNvPr>
          <p:cNvSpPr txBox="1"/>
          <p:nvPr/>
        </p:nvSpPr>
        <p:spPr>
          <a:xfrm>
            <a:off x="224069" y="5771240"/>
            <a:ext cx="11743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17.02.2023 № 19-ФЗ "Об особенностях правового регулирования отношений в сферах образования и науки в связи с принятием в Российскую Федерацию </a:t>
            </a:r>
            <a:r>
              <a:rPr lang="ru-RU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Донецкой Народной Республики, Луганской Народной Республики, Запорожской области, Херсонской области </a:t>
            </a:r>
          </a:p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образованием в составе Российской Федерации новых субъектов Донецкой Народной Республики, Луганской Народной Республики, Запорожской области, Херсонской области и о внесении изменений в отдельные законодательные акты Российской Федерации"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E2C6EE-62F5-3EFE-80CF-446D8558D3AB}"/>
              </a:ext>
            </a:extLst>
          </p:cNvPr>
          <p:cNvSpPr txBox="1">
            <a:spLocks/>
          </p:cNvSpPr>
          <p:nvPr/>
        </p:nvSpPr>
        <p:spPr>
          <a:xfrm>
            <a:off x="0" y="132653"/>
            <a:ext cx="12201463" cy="130553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квалификационных категорий,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на территории бывших республик СССР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новых регионов Российской Федерации:</a:t>
            </a:r>
          </a:p>
          <a:p>
            <a:pPr>
              <a:lnSpc>
                <a:spcPct val="100000"/>
              </a:lnSpc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Донецкой Народной Республики, Луганской Народной Республики, </a:t>
            </a:r>
          </a:p>
          <a:p>
            <a:pPr>
              <a:lnSpc>
                <a:spcPct val="100000"/>
              </a:lnSpc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Запорожской и Херсонской областей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5784047-F09A-1D9D-BDD4-C7AABF9EDD49}"/>
              </a:ext>
            </a:extLst>
          </p:cNvPr>
          <p:cNvGraphicFramePr/>
          <p:nvPr/>
        </p:nvGraphicFramePr>
        <p:xfrm>
          <a:off x="143339" y="1610665"/>
          <a:ext cx="11869310" cy="19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65CD1905-15CA-0AEB-A634-C2B698E4EEDC}"/>
              </a:ext>
            </a:extLst>
          </p:cNvPr>
          <p:cNvGraphicFramePr/>
          <p:nvPr/>
        </p:nvGraphicFramePr>
        <p:xfrm>
          <a:off x="372741" y="3288403"/>
          <a:ext cx="11514460" cy="225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0B4C55D-45D9-2BB9-BD17-6E124CAC4ACF}"/>
              </a:ext>
            </a:extLst>
          </p:cNvPr>
          <p:cNvSpPr txBox="1"/>
          <p:nvPr/>
        </p:nvSpPr>
        <p:spPr>
          <a:xfrm>
            <a:off x="143339" y="5726420"/>
            <a:ext cx="11743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17.02.2023 № 19-ФЗ "Об особенностях правового регулирования отношений в сферах образования и науки в связи с принятием в Российскую Федерацию Донецкой Народной Республики, Луганской Народной Республики, Запорожской области, Херсонской области </a:t>
            </a:r>
          </a:p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образованием в составе Российской Федерации новых субъектов Донецкой Народной Республики, Луганской Народной Республики, Запорожской области, Херсонской области и о внесении изменений в отдельные законодательные акты Российской Федерации"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C51477C-8984-70CF-876F-57890514E55F}"/>
              </a:ext>
            </a:extLst>
          </p:cNvPr>
          <p:cNvCxnSpPr/>
          <p:nvPr/>
        </p:nvCxnSpPr>
        <p:spPr>
          <a:xfrm>
            <a:off x="2428407" y="5541234"/>
            <a:ext cx="686549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1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0572F5B-D006-44E9-AECC-4F27678CB818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201463" cy="113401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квалификационных категорий, установленных на территориях 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Донецкой Народной Республики, Луганской Народной Республики,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Запорожской области и Херсонской области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016A982-D56F-4F4C-9931-9C90E0AF421C}"/>
              </a:ext>
            </a:extLst>
          </p:cNvPr>
          <p:cNvGraphicFramePr/>
          <p:nvPr/>
        </p:nvGraphicFramePr>
        <p:xfrm>
          <a:off x="197370" y="970090"/>
          <a:ext cx="11797259" cy="578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816A12E1-373C-E546-295F-01BA1C30C988}"/>
              </a:ext>
            </a:extLst>
          </p:cNvPr>
          <p:cNvGraphicFramePr>
            <a:graphicFrameLocks noGrp="1"/>
          </p:cNvGraphicFramePr>
          <p:nvPr/>
        </p:nvGraphicFramePr>
        <p:xfrm>
          <a:off x="5105266" y="1077878"/>
          <a:ext cx="6809843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817">
                  <a:extLst>
                    <a:ext uri="{9D8B030D-6E8A-4147-A177-3AD203B41FA5}">
                      <a16:colId xmlns:a16="http://schemas.microsoft.com/office/drawing/2014/main" val="354819648"/>
                    </a:ext>
                  </a:extLst>
                </a:gridCol>
                <a:gridCol w="3347026">
                  <a:extLst>
                    <a:ext uri="{9D8B030D-6E8A-4147-A177-3AD203B41FA5}">
                      <a16:colId xmlns:a16="http://schemas.microsoft.com/office/drawing/2014/main" val="354700905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Установленные категории педагогических работников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указанных территориях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дня их принятия в РФ</a:t>
                      </a:r>
                      <a:endParaRPr lang="ru-RU" sz="1400" b="1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Российские 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квалификационные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категории</a:t>
                      </a:r>
                      <a:endParaRPr lang="ru-RU" sz="1400" b="1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370555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EF05004-914A-87B4-E752-4E1648C6DC58}"/>
              </a:ext>
            </a:extLst>
          </p:cNvPr>
          <p:cNvGraphicFramePr>
            <a:graphicFrameLocks noGrp="1"/>
          </p:cNvGraphicFramePr>
          <p:nvPr/>
        </p:nvGraphicFramePr>
        <p:xfrm>
          <a:off x="5317838" y="2176118"/>
          <a:ext cx="66767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020">
                  <a:extLst>
                    <a:ext uri="{9D8B030D-6E8A-4147-A177-3AD203B41FA5}">
                      <a16:colId xmlns:a16="http://schemas.microsoft.com/office/drawing/2014/main" val="354819648"/>
                    </a:ext>
                  </a:extLst>
                </a:gridCol>
                <a:gridCol w="954007">
                  <a:extLst>
                    <a:ext uri="{9D8B030D-6E8A-4147-A177-3AD203B41FA5}">
                      <a16:colId xmlns:a16="http://schemas.microsoft.com/office/drawing/2014/main" val="4213078367"/>
                    </a:ext>
                  </a:extLst>
                </a:gridCol>
                <a:gridCol w="2593764">
                  <a:extLst>
                    <a:ext uri="{9D8B030D-6E8A-4147-A177-3AD203B41FA5}">
                      <a16:colId xmlns:a16="http://schemas.microsoft.com/office/drawing/2014/main" val="354700905"/>
                    </a:ext>
                  </a:extLst>
                </a:gridCol>
              </a:tblGrid>
              <a:tr h="11521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пециалист второй категории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пециалист первой категории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квалификационная категория педагогических работников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срок их присвоения</a:t>
                      </a:r>
                      <a:endParaRPr lang="ru-RU" sz="1400" dirty="0"/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70555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78FCD0D7-7A98-308B-0BA3-2DAC18EE8ABC}"/>
              </a:ext>
            </a:extLst>
          </p:cNvPr>
          <p:cNvGraphicFramePr>
            <a:graphicFrameLocks noGrp="1"/>
          </p:cNvGraphicFramePr>
          <p:nvPr/>
        </p:nvGraphicFramePr>
        <p:xfrm>
          <a:off x="5285052" y="3362328"/>
          <a:ext cx="6676791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730">
                  <a:extLst>
                    <a:ext uri="{9D8B030D-6E8A-4147-A177-3AD203B41FA5}">
                      <a16:colId xmlns:a16="http://schemas.microsoft.com/office/drawing/2014/main" val="354819648"/>
                    </a:ext>
                  </a:extLst>
                </a:gridCol>
                <a:gridCol w="444848">
                  <a:extLst>
                    <a:ext uri="{9D8B030D-6E8A-4147-A177-3AD203B41FA5}">
                      <a16:colId xmlns:a16="http://schemas.microsoft.com/office/drawing/2014/main" val="3863828259"/>
                    </a:ext>
                  </a:extLst>
                </a:gridCol>
                <a:gridCol w="2716213">
                  <a:extLst>
                    <a:ext uri="{9D8B030D-6E8A-4147-A177-3AD203B41FA5}">
                      <a16:colId xmlns:a16="http://schemas.microsoft.com/office/drawing/2014/main" val="354700905"/>
                    </a:ext>
                  </a:extLst>
                </a:gridCol>
              </a:tblGrid>
              <a:tr h="105877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 высшей категории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Высшая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квалификационная категория педагогических работников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Высшая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срок их присвоения</a:t>
                      </a:r>
                      <a:endParaRPr lang="ru-RU" sz="14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70555"/>
                  </a:ext>
                </a:extLst>
              </a:tr>
            </a:tbl>
          </a:graphicData>
        </a:graphic>
      </p:graphicFrame>
      <p:sp>
        <p:nvSpPr>
          <p:cNvPr id="5" name="Равно 4">
            <a:extLst>
              <a:ext uri="{FF2B5EF4-FFF2-40B4-BE49-F238E27FC236}">
                <a16:creationId xmlns:a16="http://schemas.microsoft.com/office/drawing/2014/main" id="{C1EB897C-B767-2B8B-EDD2-CFCD323BA217}"/>
              </a:ext>
            </a:extLst>
          </p:cNvPr>
          <p:cNvSpPr/>
          <p:nvPr/>
        </p:nvSpPr>
        <p:spPr>
          <a:xfrm>
            <a:off x="8745972" y="2748025"/>
            <a:ext cx="368480" cy="274320"/>
          </a:xfrm>
          <a:prstGeom prst="mathEqual">
            <a:avLst>
              <a:gd name="adj1" fmla="val 8072"/>
              <a:gd name="adj2" fmla="val 11760"/>
            </a:avLst>
          </a:prstGeom>
          <a:solidFill>
            <a:srgbClr val="1143A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6" name="Равно 5">
            <a:extLst>
              <a:ext uri="{FF2B5EF4-FFF2-40B4-BE49-F238E27FC236}">
                <a16:creationId xmlns:a16="http://schemas.microsoft.com/office/drawing/2014/main" id="{CE03F86A-9C75-ED8F-B15A-25152F0DB3E5}"/>
              </a:ext>
            </a:extLst>
          </p:cNvPr>
          <p:cNvSpPr/>
          <p:nvPr/>
        </p:nvSpPr>
        <p:spPr>
          <a:xfrm>
            <a:off x="8745972" y="3890662"/>
            <a:ext cx="368480" cy="290030"/>
          </a:xfrm>
          <a:prstGeom prst="mathEqual">
            <a:avLst>
              <a:gd name="adj1" fmla="val 8072"/>
              <a:gd name="adj2" fmla="val 11760"/>
            </a:avLst>
          </a:prstGeom>
          <a:solidFill>
            <a:srgbClr val="1143A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86738-158A-2145-56AB-247C84E1E4DE}"/>
              </a:ext>
            </a:extLst>
          </p:cNvPr>
          <p:cNvSpPr txBox="1"/>
          <p:nvPr/>
        </p:nvSpPr>
        <p:spPr>
          <a:xfrm>
            <a:off x="4492101" y="4877310"/>
            <a:ext cx="7590407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solidFill>
                  <a:srgbClr val="001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подтверждения необходимо представить один из перечисленных документов: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rgbClr val="001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rgbClr val="001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b="1" dirty="0">
                <a:solidFill>
                  <a:srgbClr val="0018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ттестационный лист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b="1" dirty="0">
                <a:solidFill>
                  <a:srgbClr val="001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выписка из протокола аттестационной комиссии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b="1" dirty="0">
                <a:solidFill>
                  <a:srgbClr val="001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</a:t>
            </a:r>
            <a:r>
              <a:rPr lang="ru-RU" sz="1400" b="1" dirty="0">
                <a:solidFill>
                  <a:srgbClr val="0018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рудовая книжка</a:t>
            </a:r>
          </a:p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b="1" dirty="0">
                <a:solidFill>
                  <a:srgbClr val="001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распорядительный акт уполномоченного на формирование аттестационной</a:t>
            </a:r>
          </a:p>
          <a:p>
            <a:r>
              <a:rPr lang="ru-RU" sz="1400" b="1" dirty="0">
                <a:solidFill>
                  <a:srgbClr val="001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комиссии органа или организации об установлении квалификационной категории</a:t>
            </a:r>
          </a:p>
          <a:p>
            <a:pPr>
              <a:spcBef>
                <a:spcPts val="200"/>
              </a:spcBef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b="1" dirty="0">
                <a:solidFill>
                  <a:srgbClr val="001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либо и</a:t>
            </a:r>
            <a:r>
              <a:rPr lang="ru-RU" sz="1400" b="1" dirty="0">
                <a:solidFill>
                  <a:srgbClr val="0018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ные документы, подтверждающие наличие квалификационных категорий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2DC6064-5077-9504-3693-AEB09E464105}"/>
              </a:ext>
            </a:extLst>
          </p:cNvPr>
          <p:cNvCxnSpPr>
            <a:cxnSpLocks/>
          </p:cNvCxnSpPr>
          <p:nvPr/>
        </p:nvCxnSpPr>
        <p:spPr>
          <a:xfrm flipV="1">
            <a:off x="6049903" y="4711583"/>
            <a:ext cx="5212660" cy="1716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0572F5B-D006-44E9-AECC-4F27678CB81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201463" cy="10287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квалификационных категорий,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на территории бывших республик СССР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0B8C02-3381-9A98-394C-C483726C1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" b="30746"/>
          <a:stretch/>
        </p:blipFill>
        <p:spPr>
          <a:xfrm>
            <a:off x="8016215" y="1116386"/>
            <a:ext cx="4032447" cy="523776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A46A08-E810-DC9D-3D71-FD31F8A98C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35523"/>
          <a:stretch/>
        </p:blipFill>
        <p:spPr>
          <a:xfrm>
            <a:off x="143339" y="1124745"/>
            <a:ext cx="4134183" cy="523776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9B236A6-8AD7-8D4C-8F3D-F2B350D9D4A2}"/>
              </a:ext>
            </a:extLst>
          </p:cNvPr>
          <p:cNvSpPr/>
          <p:nvPr/>
        </p:nvSpPr>
        <p:spPr>
          <a:xfrm>
            <a:off x="4610120" y="1575025"/>
            <a:ext cx="3073496" cy="432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1600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01.06.2005 № 53-ФЗ (ред.30.04.2021)</a:t>
            </a:r>
          </a:p>
          <a:p>
            <a:pPr algn="ctr"/>
            <a:r>
              <a:rPr lang="ru-RU" sz="1600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государственном языке Российской Федерации»</a:t>
            </a:r>
          </a:p>
          <a:p>
            <a:pPr algn="ctr"/>
            <a:r>
              <a:rPr lang="ru-RU" sz="1600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3</a:t>
            </a:r>
          </a:p>
          <a:p>
            <a:pPr algn="ctr"/>
            <a:r>
              <a:rPr lang="ru-RU" sz="1600" dirty="0">
                <a:solidFill>
                  <a:srgbClr val="0C317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«Сферы использования государственного языка Российской Федерации»</a:t>
            </a:r>
            <a:endParaRPr lang="ru-RU" sz="1600" dirty="0">
              <a:solidFill>
                <a:srgbClr val="0C317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C317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представляемый документ должны быть переведен </a:t>
            </a:r>
          </a:p>
          <a:p>
            <a:pPr algn="ctr"/>
            <a:r>
              <a:rPr lang="ru-RU" sz="1600" b="1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русский язык и нотариально заверен</a:t>
            </a:r>
          </a:p>
          <a:p>
            <a:pPr indent="457189" algn="just"/>
            <a:endParaRPr lang="ru-RU" sz="1467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0572F5B-D006-44E9-AECC-4F27678CB81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201463" cy="10287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6775B-4BC2-D943-8AE3-23998DB5C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4" t="12557" r="27822" b="4337"/>
          <a:stretch/>
        </p:blipFill>
        <p:spPr>
          <a:xfrm>
            <a:off x="62144" y="754602"/>
            <a:ext cx="5033639" cy="56994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BF14DC-9ABE-8490-1D9B-F6661495B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7" t="20582" r="34976" b="6925"/>
          <a:stretch/>
        </p:blipFill>
        <p:spPr>
          <a:xfrm>
            <a:off x="6578354" y="943252"/>
            <a:ext cx="5193437" cy="49714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20568AD-86D8-4FE2-3F7B-CAD859D91F8B}"/>
              </a:ext>
            </a:extLst>
          </p:cNvPr>
          <p:cNvSpPr/>
          <p:nvPr/>
        </p:nvSpPr>
        <p:spPr>
          <a:xfrm>
            <a:off x="4944862" y="1571348"/>
            <a:ext cx="2151357" cy="3524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ГБУКК</a:t>
            </a:r>
          </a:p>
          <a:p>
            <a:pPr algn="ctr"/>
            <a:r>
              <a:rPr lang="ru-RU" sz="1600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сопровождения образования»,</a:t>
            </a:r>
          </a:p>
          <a:p>
            <a:pPr algn="ctr"/>
            <a:r>
              <a:rPr lang="ru-RU" sz="1600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«Аттестация педагогических работников»</a:t>
            </a:r>
          </a:p>
          <a:p>
            <a:pPr algn="ctr"/>
            <a:r>
              <a:rPr lang="en-US" sz="1600" dirty="0">
                <a:solidFill>
                  <a:srgbClr val="0C31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https://rcdpo.ru/</a:t>
            </a:r>
            <a:endParaRPr lang="ru-RU" sz="1600" dirty="0">
              <a:solidFill>
                <a:srgbClr val="0C317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189" algn="just"/>
            <a:endParaRPr lang="ru-RU" sz="1467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34"/>
          <p:cNvSpPr/>
          <p:nvPr/>
        </p:nvSpPr>
        <p:spPr>
          <a:xfrm>
            <a:off x="1242874" y="1527914"/>
            <a:ext cx="9206144" cy="3452459"/>
          </a:xfrm>
          <a:prstGeom prst="roundRect">
            <a:avLst/>
          </a:prstGeom>
          <a:noFill/>
          <a:ln w="12700" cap="flat" cmpd="sng" algn="ctr">
            <a:solidFill>
              <a:srgbClr val="6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marR="233045" indent="-285750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6">
                  <a:lumMod val="75000"/>
                </a:schemeClr>
              </a:buClr>
              <a:buSzPct val="143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Анализ состояния вопроса сопровождения аттестации педагогов в ОО, а также раздела на сайте ОО;</a:t>
            </a:r>
          </a:p>
          <a:p>
            <a:pPr marL="285750" marR="233045" indent="-285750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6">
                  <a:lumMod val="75000"/>
                </a:schemeClr>
              </a:buClr>
              <a:buSzPct val="143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 к реализации социально значимых проектов с учетом специфики ОО;</a:t>
            </a:r>
          </a:p>
          <a:p>
            <a:pPr marL="285750" marR="233045" indent="-285750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6">
                  <a:lumMod val="75000"/>
                </a:schemeClr>
              </a:buClr>
              <a:buSzPct val="143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представление методических разработок в полном объеме для анализа экспертами по аттестации;</a:t>
            </a:r>
          </a:p>
          <a:p>
            <a:pPr marL="285750" marR="233045" indent="-285750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6">
                  <a:lumMod val="75000"/>
                </a:schemeClr>
              </a:buClr>
              <a:buSzPct val="143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обязательное представление «обязательных» результатов профессиональной деятельности.</a:t>
            </a:r>
          </a:p>
          <a:p>
            <a:pPr marL="285750" marR="233045" indent="-285750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6">
                  <a:lumMod val="75000"/>
                </a:schemeClr>
              </a:buClr>
              <a:buSzPct val="143000"/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8247" y="287372"/>
            <a:ext cx="5222518" cy="628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Open Sans" pitchFamily="34" charset="0"/>
                <a:cs typeface="Segoe UI" panose="020B0502040204020203" pitchFamily="34" charset="0"/>
              </a:rPr>
              <a:t>Оперативно и постоянно 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ea typeface="Open Sans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1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0572F5B-D006-44E9-AECC-4F27678CB818}"/>
              </a:ext>
            </a:extLst>
          </p:cNvPr>
          <p:cNvSpPr txBox="1">
            <a:spLocks/>
          </p:cNvSpPr>
          <p:nvPr/>
        </p:nvSpPr>
        <p:spPr>
          <a:xfrm>
            <a:off x="816746" y="221942"/>
            <a:ext cx="10741980" cy="80679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наличия квалификационных категорий  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педагогических работников 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(коррекционных) образовательных организаций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28A7AA81-4966-BAA0-7F63-C394F23F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64676"/>
              </p:ext>
            </p:extLst>
          </p:nvPr>
        </p:nvGraphicFramePr>
        <p:xfrm>
          <a:off x="383218" y="1157590"/>
          <a:ext cx="5626965" cy="5283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8254">
                  <a:extLst>
                    <a:ext uri="{9D8B030D-6E8A-4147-A177-3AD203B41FA5}">
                      <a16:colId xmlns:a16="http://schemas.microsoft.com/office/drawing/2014/main" val="1627046847"/>
                    </a:ext>
                  </a:extLst>
                </a:gridCol>
                <a:gridCol w="1367161">
                  <a:extLst>
                    <a:ext uri="{9D8B030D-6E8A-4147-A177-3AD203B41FA5}">
                      <a16:colId xmlns:a16="http://schemas.microsoft.com/office/drawing/2014/main" val="2823547689"/>
                    </a:ext>
                  </a:extLst>
                </a:gridCol>
                <a:gridCol w="1411550">
                  <a:extLst>
                    <a:ext uri="{9D8B030D-6E8A-4147-A177-3AD203B41FA5}">
                      <a16:colId xmlns:a16="http://schemas.microsoft.com/office/drawing/2014/main" val="2281965098"/>
                    </a:ext>
                  </a:extLst>
                </a:gridCol>
              </a:tblGrid>
              <a:tr h="63413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1 октября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2017 года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 1 октября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 года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906185"/>
                  </a:ext>
                </a:extLst>
              </a:tr>
              <a:tr h="78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Всего педагогических работников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2224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2075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841866"/>
                  </a:ext>
                </a:extLst>
              </a:tr>
              <a:tr h="78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Установлена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первая категория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635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302783"/>
                  </a:ext>
                </a:extLst>
              </a:tr>
              <a:tr h="918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Установлена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высшая категория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524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768312"/>
                  </a:ext>
                </a:extLst>
              </a:tr>
              <a:tr h="78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Всего аттестовано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594574"/>
                  </a:ext>
                </a:extLst>
              </a:tr>
              <a:tr h="13443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Процент имеющих квалификационные категории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 общего числа педагогических работников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50,4%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43,7%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036713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34">
            <a:extLst>
              <a:ext uri="{FF2B5EF4-FFF2-40B4-BE49-F238E27FC236}">
                <a16:creationId xmlns:a16="http://schemas.microsoft.com/office/drawing/2014/main" id="{4EA8F9CC-B056-D5FC-EB55-B7D2C2261627}"/>
              </a:ext>
            </a:extLst>
          </p:cNvPr>
          <p:cNvSpPr/>
          <p:nvPr/>
        </p:nvSpPr>
        <p:spPr>
          <a:xfrm>
            <a:off x="6356412" y="1289064"/>
            <a:ext cx="5452370" cy="519146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в 50% образовательных организаций число педагогов, имеющих квалификационные категории, превышает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среднекраевые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 показатели 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и в 2017, и в 2022 году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ru-RU" sz="1600" dirty="0">
              <a:solidFill>
                <a:schemeClr val="accent5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Значительно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увеличилась аттестационная активность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у педагогических работников: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ГБОУ КК школы-интерната № 15 г. Краснодара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ГБОУ КК школы № 26 г. Краснодара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ГКОУ КК школы-интерната № 2 г. Сочи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ГКОУ КК школы-интерната № 28 г-к. Анапа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ГКОУ КК школы № 10 г. Белореченска</a:t>
            </a:r>
          </a:p>
          <a:p>
            <a:pPr marL="285750" marR="233045" indent="-28575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25386-C185-F933-1513-57882F78C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" y="61067"/>
            <a:ext cx="1010575" cy="9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0553" y="176748"/>
            <a:ext cx="11444289" cy="8905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Недочеты при представлении результатов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в 2022-2023 учебном году</a:t>
            </a:r>
          </a:p>
        </p:txBody>
      </p:sp>
      <p:sp>
        <p:nvSpPr>
          <p:cNvPr id="9" name="Скругленный прямоугольник 134"/>
          <p:cNvSpPr/>
          <p:nvPr/>
        </p:nvSpPr>
        <p:spPr>
          <a:xfrm>
            <a:off x="281661" y="1322773"/>
            <a:ext cx="5747642" cy="3632376"/>
          </a:xfrm>
          <a:prstGeom prst="roundRect">
            <a:avLst/>
          </a:prstGeom>
          <a:noFill/>
          <a:ln w="12700" cap="flat" cmpd="sng" algn="ctr">
            <a:solidFill>
              <a:srgbClr val="6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Результаты участия обучающихся в проектной (социально значимой) деятельности заменены деятельностью педагога.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Не представляются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паспорт и отчет по проекту,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только справка о факте реализации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, проекты воспитательной направленности, не имеют социально значимых продуктов деятельности обучающихся, не указаны формы работы и виды деятельности, которые были использованы в рамках реализации проекта </a:t>
            </a:r>
          </a:p>
        </p:txBody>
      </p:sp>
      <p:sp>
        <p:nvSpPr>
          <p:cNvPr id="2" name="Скругленный прямоугольник 134">
            <a:extLst>
              <a:ext uri="{FF2B5EF4-FFF2-40B4-BE49-F238E27FC236}">
                <a16:creationId xmlns:a16="http://schemas.microsoft.com/office/drawing/2014/main" id="{62860120-2201-0FCA-00F9-513F77457022}"/>
              </a:ext>
            </a:extLst>
          </p:cNvPr>
          <p:cNvSpPr/>
          <p:nvPr/>
        </p:nvSpPr>
        <p:spPr>
          <a:xfrm>
            <a:off x="6246801" y="1322773"/>
            <a:ext cx="5747642" cy="3632377"/>
          </a:xfrm>
          <a:prstGeom prst="roundRect">
            <a:avLst/>
          </a:prstGeom>
          <a:noFill/>
          <a:ln w="12700" cap="flat" cmpd="sng" algn="ctr">
            <a:solidFill>
              <a:srgbClr val="6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Педагоги представляют не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результаты проведенной работы в качестве руководителя методического объединения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образовательной организации, стажировочной или апробационной площадки, наставника молодых педагогов, руководителя педагогической практики, 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только приказ руководителя образовательной организации 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о назначении </a:t>
            </a:r>
          </a:p>
        </p:txBody>
      </p:sp>
      <p:sp>
        <p:nvSpPr>
          <p:cNvPr id="3" name="Скругленный прямоугольник 134">
            <a:extLst>
              <a:ext uri="{FF2B5EF4-FFF2-40B4-BE49-F238E27FC236}">
                <a16:creationId xmlns:a16="http://schemas.microsoft.com/office/drawing/2014/main" id="{788DB6D1-DABF-35F8-3848-D682D24E9647}"/>
              </a:ext>
            </a:extLst>
          </p:cNvPr>
          <p:cNvSpPr/>
          <p:nvPr/>
        </p:nvSpPr>
        <p:spPr>
          <a:xfrm>
            <a:off x="6162697" y="5367248"/>
            <a:ext cx="5747642" cy="109195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cs typeface="Segoe UI" panose="020B0502040204020203" pitchFamily="34" charset="0"/>
              </a:rPr>
              <a:t>Характерно для педагогов всех коррекционных ОО</a:t>
            </a:r>
            <a:endParaRPr lang="ru-RU" sz="1600" b="1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134">
            <a:extLst>
              <a:ext uri="{FF2B5EF4-FFF2-40B4-BE49-F238E27FC236}">
                <a16:creationId xmlns:a16="http://schemas.microsoft.com/office/drawing/2014/main" id="{7E2BE4D3-BE7A-6DE9-6E81-2B16ED15EE6E}"/>
              </a:ext>
            </a:extLst>
          </p:cNvPr>
          <p:cNvSpPr/>
          <p:nvPr/>
        </p:nvSpPr>
        <p:spPr>
          <a:xfrm>
            <a:off x="281661" y="5201587"/>
            <a:ext cx="5747642" cy="142327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cs typeface="Segoe UI" panose="020B0502040204020203" pitchFamily="34" charset="0"/>
              </a:rPr>
              <a:t>ГКОУ КК школа-интернат станицы Тенгинской, ГКОУ КК школа-интернат станицы Костромской, </a:t>
            </a:r>
          </a:p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cs typeface="Segoe UI" panose="020B0502040204020203" pitchFamily="34" charset="0"/>
              </a:rPr>
              <a:t>ГКОУ КК школа № 21 города Краснодара, </a:t>
            </a:r>
          </a:p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cs typeface="Segoe UI" panose="020B0502040204020203" pitchFamily="34" charset="0"/>
              </a:rPr>
              <a:t>ГКОУ КК школа № 8 города Лабинска</a:t>
            </a:r>
            <a:endParaRPr lang="ru-RU" sz="1600" b="1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1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0553" y="176748"/>
            <a:ext cx="11444289" cy="8905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Недочеты при представлении результатов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в 2022-2023 учебном году</a:t>
            </a:r>
          </a:p>
        </p:txBody>
      </p:sp>
      <p:sp>
        <p:nvSpPr>
          <p:cNvPr id="9" name="Скругленный прямоугольник 134"/>
          <p:cNvSpPr/>
          <p:nvPr/>
        </p:nvSpPr>
        <p:spPr>
          <a:xfrm>
            <a:off x="281661" y="1067296"/>
            <a:ext cx="5747642" cy="3887853"/>
          </a:xfrm>
          <a:prstGeom prst="roundRect">
            <a:avLst/>
          </a:prstGeom>
          <a:noFill/>
          <a:ln w="12700" cap="flat" cmpd="sng" algn="ctr">
            <a:solidFill>
              <a:srgbClr val="6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Результативность участия педагогов специальных (коррекционных) ОО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разработке программно-методического сопровождения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образовательного процесса подтверждается только рецензией, методическая разработка, как правило во всех учреждениях, не публикуется на сайте ОО. 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Вместо методической разработки размещается рабочая программа, или методическая разработка представляется одним конспектом (сценарием), набором слайдов </a:t>
            </a:r>
          </a:p>
        </p:txBody>
      </p:sp>
      <p:sp>
        <p:nvSpPr>
          <p:cNvPr id="2" name="Скругленный прямоугольник 134">
            <a:extLst>
              <a:ext uri="{FF2B5EF4-FFF2-40B4-BE49-F238E27FC236}">
                <a16:creationId xmlns:a16="http://schemas.microsoft.com/office/drawing/2014/main" id="{62860120-2201-0FCA-00F9-513F77457022}"/>
              </a:ext>
            </a:extLst>
          </p:cNvPr>
          <p:cNvSpPr/>
          <p:nvPr/>
        </p:nvSpPr>
        <p:spPr>
          <a:xfrm>
            <a:off x="6385809" y="1067297"/>
            <a:ext cx="5608634" cy="3887853"/>
          </a:xfrm>
          <a:prstGeom prst="roundRect">
            <a:avLst/>
          </a:prstGeom>
          <a:noFill/>
          <a:ln w="12700" cap="flat" cmpd="sng" algn="ctr">
            <a:solidFill>
              <a:srgbClr val="6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Представление в целях установления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высшей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категории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публикаций в сетевых изданиях              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и участие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конкурсных мероприятиях сетевых изданий </a:t>
            </a:r>
          </a:p>
        </p:txBody>
      </p:sp>
      <p:sp>
        <p:nvSpPr>
          <p:cNvPr id="3" name="Скругленный прямоугольник 134">
            <a:extLst>
              <a:ext uri="{FF2B5EF4-FFF2-40B4-BE49-F238E27FC236}">
                <a16:creationId xmlns:a16="http://schemas.microsoft.com/office/drawing/2014/main" id="{788DB6D1-DABF-35F8-3848-D682D24E9647}"/>
              </a:ext>
            </a:extLst>
          </p:cNvPr>
          <p:cNvSpPr/>
          <p:nvPr/>
        </p:nvSpPr>
        <p:spPr>
          <a:xfrm>
            <a:off x="6385809" y="5367248"/>
            <a:ext cx="5524529" cy="109195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C00000"/>
                </a:solidFill>
                <a:cs typeface="Segoe UI" panose="020B0502040204020203" pitchFamily="34" charset="0"/>
              </a:rPr>
              <a:t>ГКОУ КК школа-интернат станицы Полтавской</a:t>
            </a:r>
            <a:endParaRPr lang="ru-RU" sz="1600" b="1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134">
            <a:extLst>
              <a:ext uri="{FF2B5EF4-FFF2-40B4-BE49-F238E27FC236}">
                <a16:creationId xmlns:a16="http://schemas.microsoft.com/office/drawing/2014/main" id="{7E2BE4D3-BE7A-6DE9-6E81-2B16ED15EE6E}"/>
              </a:ext>
            </a:extLst>
          </p:cNvPr>
          <p:cNvSpPr/>
          <p:nvPr/>
        </p:nvSpPr>
        <p:spPr>
          <a:xfrm>
            <a:off x="281660" y="5201587"/>
            <a:ext cx="5954247" cy="142327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cs typeface="Segoe UI" panose="020B0502040204020203" pitchFamily="34" charset="0"/>
              </a:rPr>
              <a:t>ГКОУ КК школа-интернат станицы Родниковской, </a:t>
            </a:r>
          </a:p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cs typeface="Segoe UI" panose="020B0502040204020203" pitchFamily="34" charset="0"/>
              </a:rPr>
              <a:t>ГКОУ КК школа-интернат города Тихорецка, </a:t>
            </a:r>
          </a:p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cs typeface="Segoe UI" panose="020B0502040204020203" pitchFamily="34" charset="0"/>
              </a:rPr>
              <a:t>ГБОУ КК школа-интернат № 3 города Армавира, </a:t>
            </a:r>
          </a:p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cs typeface="Segoe UI" panose="020B0502040204020203" pitchFamily="34" charset="0"/>
              </a:rPr>
              <a:t>ГКОУ КК школа-интернат села Ванновского</a:t>
            </a:r>
            <a:endParaRPr lang="ru-RU" sz="1600" b="1" dirty="0">
              <a:solidFill>
                <a:srgbClr val="C00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4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84917" y="176748"/>
            <a:ext cx="9206143" cy="8905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Недочеты при представлении результатов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в 2022-2023 учебном году</a:t>
            </a:r>
          </a:p>
        </p:txBody>
      </p:sp>
      <p:sp>
        <p:nvSpPr>
          <p:cNvPr id="9" name="Скругленный прямоугольник 134"/>
          <p:cNvSpPr/>
          <p:nvPr/>
        </p:nvSpPr>
        <p:spPr>
          <a:xfrm>
            <a:off x="1315091" y="1306994"/>
            <a:ext cx="9695212" cy="3495825"/>
          </a:xfrm>
          <a:prstGeom prst="roundRect">
            <a:avLst/>
          </a:prstGeom>
          <a:noFill/>
          <a:ln w="12700" cap="flat" cmpd="sng" algn="ctr">
            <a:solidFill>
              <a:srgbClr val="6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Не представляются результаты обязательного минимума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по критериям:</a:t>
            </a:r>
          </a:p>
          <a:p>
            <a:pPr marL="285750" marR="233045" indent="-28575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«Итоги мониторингов, проводимых образовательной организацией и системой образования», </a:t>
            </a:r>
          </a:p>
          <a:p>
            <a:pPr marL="285750" marR="233045" indent="-28575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«Транслирование опыта практических результатов профессиональной деятельности», </a:t>
            </a:r>
          </a:p>
          <a:p>
            <a:pPr marL="285750" marR="233045" indent="-28575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«Результаты участия педагогического работника в разработке программно-методического сопровождения образовательного процесса») </a:t>
            </a:r>
          </a:p>
          <a:p>
            <a:pPr marL="285750" marR="233045" indent="-28575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раздел «Результативность профессиональной деятельности по выявлению и развитию у обучающихся способностей к научной (интеллектуальной), творческой, физкультурно-спортивной деятельности», </a:t>
            </a:r>
          </a:p>
          <a:p>
            <a:pPr marR="233045" indent="177800" algn="ctr" eaLnBrk="0" fontAlgn="base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или результат не соответствует критерию Перечня у педагогов</a:t>
            </a:r>
          </a:p>
        </p:txBody>
      </p:sp>
      <p:sp>
        <p:nvSpPr>
          <p:cNvPr id="12" name="Скругленный прямоугольник 134">
            <a:extLst>
              <a:ext uri="{FF2B5EF4-FFF2-40B4-BE49-F238E27FC236}">
                <a16:creationId xmlns:a16="http://schemas.microsoft.com/office/drawing/2014/main" id="{7E2BE4D3-BE7A-6DE9-6E81-2B16ED15EE6E}"/>
              </a:ext>
            </a:extLst>
          </p:cNvPr>
          <p:cNvSpPr/>
          <p:nvPr/>
        </p:nvSpPr>
        <p:spPr>
          <a:xfrm>
            <a:off x="1602369" y="4886793"/>
            <a:ext cx="9267074" cy="161554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ГБОУ КК школа № 15 города Краснодара, </a:t>
            </a:r>
          </a:p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ГБОУ КК № 59 города Краснодара, </a:t>
            </a:r>
          </a:p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ГБОУ КК школы-интерната станицы Николаевской, </a:t>
            </a:r>
          </a:p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ГКОУ КК школы № 9 города Новороссийска, </a:t>
            </a:r>
          </a:p>
          <a:p>
            <a:pPr marR="233045" indent="177800" algn="ctr" eaLnBrk="0" fontAlgn="base" hangingPunct="0">
              <a:lnSpc>
                <a:spcPct val="120000"/>
              </a:lnSpc>
            </a:pPr>
            <a:r>
              <a:rPr lang="ru-RU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ГКОУ КК школы-интерната станицы Крыловской</a:t>
            </a:r>
            <a:endParaRPr lang="ru-RU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7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0572F5B-D006-44E9-AECC-4F27678CB818}"/>
              </a:ext>
            </a:extLst>
          </p:cNvPr>
          <p:cNvSpPr txBox="1">
            <a:spLocks/>
          </p:cNvSpPr>
          <p:nvPr/>
        </p:nvSpPr>
        <p:spPr>
          <a:xfrm>
            <a:off x="1910178" y="309696"/>
            <a:ext cx="8371643" cy="82838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официальных сайтов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28A7AA81-4966-BAA0-7F63-C394F23F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71545"/>
              </p:ext>
            </p:extLst>
          </p:nvPr>
        </p:nvGraphicFramePr>
        <p:xfrm>
          <a:off x="313088" y="1028733"/>
          <a:ext cx="11387682" cy="5762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3133">
                  <a:extLst>
                    <a:ext uri="{9D8B030D-6E8A-4147-A177-3AD203B41FA5}">
                      <a16:colId xmlns:a16="http://schemas.microsoft.com/office/drawing/2014/main" val="1627046847"/>
                    </a:ext>
                  </a:extLst>
                </a:gridCol>
                <a:gridCol w="1373643">
                  <a:extLst>
                    <a:ext uri="{9D8B030D-6E8A-4147-A177-3AD203B41FA5}">
                      <a16:colId xmlns:a16="http://schemas.microsoft.com/office/drawing/2014/main" val="2823547689"/>
                    </a:ext>
                  </a:extLst>
                </a:gridCol>
                <a:gridCol w="4400906">
                  <a:extLst>
                    <a:ext uri="{9D8B030D-6E8A-4147-A177-3AD203B41FA5}">
                      <a16:colId xmlns:a16="http://schemas.microsoft.com/office/drawing/2014/main" val="2281965098"/>
                    </a:ext>
                  </a:extLst>
                </a:gridCol>
              </a:tblGrid>
              <a:tr h="1205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Не удалось получить доступ к официальному сайту</a:t>
                      </a:r>
                      <a:endParaRPr lang="ru-RU" sz="14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ГКОУ КК школы-интерната № 2 г. Ейска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ГКОУ КК школы-интерната ст-цы Родниковской</a:t>
                      </a:r>
                      <a:endParaRPr lang="ru-RU" sz="14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906185"/>
                  </a:ext>
                </a:extLst>
              </a:tr>
              <a:tr h="878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Затруднено нахождение раздела «Аттестация педагогических работников» на сайте</a:t>
                      </a: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6 (12%) коррекционных ОО</a:t>
                      </a: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841866"/>
                  </a:ext>
                </a:extLst>
              </a:tr>
              <a:tr h="878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В разделе «Аттестация педагогических работников» отсутствует подраздел «Нормативные документы»</a:t>
                      </a:r>
                      <a:endParaRPr lang="ru-RU" sz="14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5 (10%) коррекционных ОО</a:t>
                      </a:r>
                      <a:endParaRPr lang="ru-RU" sz="14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571703"/>
                  </a:ext>
                </a:extLst>
              </a:tr>
              <a:tr h="14982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В подразделе «Нормативные документы»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отсутствует ссылка к подразделу «Распорядительные и нормативные документы» официального сайта ГБУКК «Центр сопровождения образования» </a:t>
                      </a:r>
                      <a:endParaRPr lang="ru-RU" sz="14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35 (70%) коррекционных ОО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имеется только у 15 (30%)</a:t>
                      </a:r>
                      <a:endParaRPr lang="ru-RU" sz="14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036713"/>
                  </a:ext>
                </a:extLst>
              </a:tr>
              <a:tr h="1302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Подраздел «Результаты профессиональной деятельности педагогических работников, аттестуемых в целях установления квалификационной категории (первой, высшей)» отсутствует на официальных сайтах</a:t>
                      </a:r>
                      <a:endParaRPr lang="ru-RU" sz="14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3 (6%) коррекционных ОО</a:t>
                      </a:r>
                      <a:endParaRPr lang="ru-RU" sz="14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389512"/>
                  </a:ext>
                </a:extLst>
              </a:tr>
            </a:tbl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2940EE-B182-24D4-FE1F-8252458899FD}"/>
              </a:ext>
            </a:extLst>
          </p:cNvPr>
          <p:cNvGrpSpPr/>
          <p:nvPr/>
        </p:nvGrpSpPr>
        <p:grpSpPr>
          <a:xfrm>
            <a:off x="6391921" y="1516861"/>
            <a:ext cx="403934" cy="4489142"/>
            <a:chOff x="6791417" y="2106067"/>
            <a:chExt cx="403934" cy="4489142"/>
          </a:xfrm>
        </p:grpSpPr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40695172-FE42-B27D-A70B-352BE8DF9392}"/>
                </a:ext>
              </a:extLst>
            </p:cNvPr>
            <p:cNvCxnSpPr/>
            <p:nvPr/>
          </p:nvCxnSpPr>
          <p:spPr>
            <a:xfrm>
              <a:off x="6791417" y="2106067"/>
              <a:ext cx="36398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C3F878A4-B3BA-4E04-2D4B-3C4910DC786E}"/>
                </a:ext>
              </a:extLst>
            </p:cNvPr>
            <p:cNvCxnSpPr/>
            <p:nvPr/>
          </p:nvCxnSpPr>
          <p:spPr>
            <a:xfrm>
              <a:off x="6791417" y="3119601"/>
              <a:ext cx="36398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4A10DD7B-D29F-5510-C2FB-08C34CC1ACBF}"/>
                </a:ext>
              </a:extLst>
            </p:cNvPr>
            <p:cNvCxnSpPr/>
            <p:nvPr/>
          </p:nvCxnSpPr>
          <p:spPr>
            <a:xfrm>
              <a:off x="6831366" y="4069628"/>
              <a:ext cx="36398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348742CD-6444-9F73-81F0-8CBB5466AECD}"/>
                </a:ext>
              </a:extLst>
            </p:cNvPr>
            <p:cNvCxnSpPr/>
            <p:nvPr/>
          </p:nvCxnSpPr>
          <p:spPr>
            <a:xfrm>
              <a:off x="6791417" y="5208813"/>
              <a:ext cx="36398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08863446-79D1-C7D5-67D4-B85F1F0B60DC}"/>
                </a:ext>
              </a:extLst>
            </p:cNvPr>
            <p:cNvCxnSpPr/>
            <p:nvPr/>
          </p:nvCxnSpPr>
          <p:spPr>
            <a:xfrm>
              <a:off x="6831365" y="6595209"/>
              <a:ext cx="36398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8AC0188-A69E-ECA2-A250-5125A78DBE75}"/>
              </a:ext>
            </a:extLst>
          </p:cNvPr>
          <p:cNvCxnSpPr/>
          <p:nvPr/>
        </p:nvCxnSpPr>
        <p:spPr>
          <a:xfrm>
            <a:off x="3542190" y="1961965"/>
            <a:ext cx="54597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6B98E15-FEDD-D09F-9B39-FA76069C061D}"/>
              </a:ext>
            </a:extLst>
          </p:cNvPr>
          <p:cNvCxnSpPr/>
          <p:nvPr/>
        </p:nvCxnSpPr>
        <p:spPr>
          <a:xfrm>
            <a:off x="3542190" y="3002132"/>
            <a:ext cx="54597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A10905C-E219-0DE3-E160-4FE7BD82F0EF}"/>
              </a:ext>
            </a:extLst>
          </p:cNvPr>
          <p:cNvCxnSpPr/>
          <p:nvPr/>
        </p:nvCxnSpPr>
        <p:spPr>
          <a:xfrm>
            <a:off x="3542189" y="3910075"/>
            <a:ext cx="54597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94380D9-6391-3C85-433A-7671A68EA703}"/>
              </a:ext>
            </a:extLst>
          </p:cNvPr>
          <p:cNvCxnSpPr/>
          <p:nvPr/>
        </p:nvCxnSpPr>
        <p:spPr>
          <a:xfrm>
            <a:off x="3662038" y="5443491"/>
            <a:ext cx="54597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3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0572F5B-D006-44E9-AECC-4F27678CB818}"/>
              </a:ext>
            </a:extLst>
          </p:cNvPr>
          <p:cNvSpPr txBox="1">
            <a:spLocks/>
          </p:cNvSpPr>
          <p:nvPr/>
        </p:nvSpPr>
        <p:spPr>
          <a:xfrm>
            <a:off x="973584" y="390335"/>
            <a:ext cx="10244831" cy="71801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официальных сайтов образовательных организаций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28A7AA81-4966-BAA0-7F63-C394F23F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58303"/>
              </p:ext>
            </p:extLst>
          </p:nvPr>
        </p:nvGraphicFramePr>
        <p:xfrm>
          <a:off x="313088" y="1028733"/>
          <a:ext cx="11281150" cy="5671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0622">
                  <a:extLst>
                    <a:ext uri="{9D8B030D-6E8A-4147-A177-3AD203B41FA5}">
                      <a16:colId xmlns:a16="http://schemas.microsoft.com/office/drawing/2014/main" val="1627046847"/>
                    </a:ext>
                  </a:extLst>
                </a:gridCol>
                <a:gridCol w="1360792">
                  <a:extLst>
                    <a:ext uri="{9D8B030D-6E8A-4147-A177-3AD203B41FA5}">
                      <a16:colId xmlns:a16="http://schemas.microsoft.com/office/drawing/2014/main" val="2823547689"/>
                    </a:ext>
                  </a:extLst>
                </a:gridCol>
                <a:gridCol w="4359736">
                  <a:extLst>
                    <a:ext uri="{9D8B030D-6E8A-4147-A177-3AD203B41FA5}">
                      <a16:colId xmlns:a16="http://schemas.microsoft.com/office/drawing/2014/main" val="2281965098"/>
                    </a:ext>
                  </a:extLst>
                </a:gridCol>
              </a:tblGrid>
              <a:tr h="1205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Подраздел «Аттестация в целях подтверждения соответствия занимаемой должности» отсутствует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9 (18%) коррекционных ОО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906185"/>
                  </a:ext>
                </a:extLst>
              </a:tr>
              <a:tr h="44723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1848"/>
                          </a:solidFill>
                        </a:rPr>
                        <a:t>В подразделе «Аттестация в целях подтверждения соответствия занимаемой должности» опубликованы:</a:t>
                      </a:r>
                      <a:endParaRPr lang="ru-RU" sz="1400" b="1" dirty="0">
                        <a:solidFill>
                          <a:srgbClr val="001848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956050"/>
                  </a:ext>
                </a:extLst>
              </a:tr>
              <a:tr h="878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приказ о создании аттестационной комиссии ОО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11 (22%) коррекционных ОО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841866"/>
                  </a:ext>
                </a:extLst>
              </a:tr>
              <a:tr h="878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состав аттестационной комиссии ОО на текущий учебный год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9 (18%) коррекционных ОО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571703"/>
                  </a:ext>
                </a:extLst>
              </a:tr>
              <a:tr h="9599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график заседаний аттестационной комиссии ОО на текущий учебный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12 (24%)  коррекционных ОО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036713"/>
                  </a:ext>
                </a:extLst>
              </a:tr>
              <a:tr h="1302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список педагогических работников, подлежащих аттестации в целях подтверждения соответствия занимаемой должности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в текущем учебном году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</a:rPr>
                        <a:t>14 (28%) коррекционных ОО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389512"/>
                  </a:ext>
                </a:extLst>
              </a:tr>
            </a:tbl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2940EE-B182-24D4-FE1F-8252458899FD}"/>
              </a:ext>
            </a:extLst>
          </p:cNvPr>
          <p:cNvGrpSpPr/>
          <p:nvPr/>
        </p:nvGrpSpPr>
        <p:grpSpPr>
          <a:xfrm>
            <a:off x="6720385" y="1501724"/>
            <a:ext cx="421696" cy="4489142"/>
            <a:chOff x="6773654" y="2106067"/>
            <a:chExt cx="421696" cy="4489142"/>
          </a:xfrm>
        </p:grpSpPr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40695172-FE42-B27D-A70B-352BE8DF9392}"/>
                </a:ext>
              </a:extLst>
            </p:cNvPr>
            <p:cNvCxnSpPr/>
            <p:nvPr/>
          </p:nvCxnSpPr>
          <p:spPr>
            <a:xfrm>
              <a:off x="6791417" y="2106067"/>
              <a:ext cx="36398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4A10DD7B-D29F-5510-C2FB-08C34CC1ACBF}"/>
                </a:ext>
              </a:extLst>
            </p:cNvPr>
            <p:cNvCxnSpPr/>
            <p:nvPr/>
          </p:nvCxnSpPr>
          <p:spPr>
            <a:xfrm>
              <a:off x="6773654" y="3741154"/>
              <a:ext cx="36398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348742CD-6444-9F73-81F0-8CBB5466AECD}"/>
                </a:ext>
              </a:extLst>
            </p:cNvPr>
            <p:cNvCxnSpPr/>
            <p:nvPr/>
          </p:nvCxnSpPr>
          <p:spPr>
            <a:xfrm>
              <a:off x="6791416" y="4685030"/>
              <a:ext cx="36398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08863446-79D1-C7D5-67D4-B85F1F0B60DC}"/>
                </a:ext>
              </a:extLst>
            </p:cNvPr>
            <p:cNvCxnSpPr/>
            <p:nvPr/>
          </p:nvCxnSpPr>
          <p:spPr>
            <a:xfrm>
              <a:off x="6831365" y="6595209"/>
              <a:ext cx="36398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8AC0188-A69E-ECA2-A250-5125A78DBE75}"/>
              </a:ext>
            </a:extLst>
          </p:cNvPr>
          <p:cNvCxnSpPr/>
          <p:nvPr/>
        </p:nvCxnSpPr>
        <p:spPr>
          <a:xfrm>
            <a:off x="3599894" y="2068497"/>
            <a:ext cx="54597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6B98E15-FEDD-D09F-9B39-FA76069C061D}"/>
              </a:ext>
            </a:extLst>
          </p:cNvPr>
          <p:cNvCxnSpPr/>
          <p:nvPr/>
        </p:nvCxnSpPr>
        <p:spPr>
          <a:xfrm>
            <a:off x="3599893" y="4542326"/>
            <a:ext cx="54597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A10905C-E219-0DE3-E160-4FE7BD82F0EF}"/>
              </a:ext>
            </a:extLst>
          </p:cNvPr>
          <p:cNvCxnSpPr/>
          <p:nvPr/>
        </p:nvCxnSpPr>
        <p:spPr>
          <a:xfrm>
            <a:off x="3599893" y="3591018"/>
            <a:ext cx="54597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94380D9-6391-3C85-433A-7671A68EA703}"/>
              </a:ext>
            </a:extLst>
          </p:cNvPr>
          <p:cNvCxnSpPr/>
          <p:nvPr/>
        </p:nvCxnSpPr>
        <p:spPr>
          <a:xfrm>
            <a:off x="3599893" y="5390224"/>
            <a:ext cx="54597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6ADC246B-215A-EB29-9343-C94BDFDE5B39}"/>
              </a:ext>
            </a:extLst>
          </p:cNvPr>
          <p:cNvCxnSpPr/>
          <p:nvPr/>
        </p:nvCxnSpPr>
        <p:spPr>
          <a:xfrm>
            <a:off x="6738146" y="4998047"/>
            <a:ext cx="363985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3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5071803" y="1536929"/>
            <a:ext cx="555001" cy="5352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28749" y="2377447"/>
            <a:ext cx="686108" cy="6593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785999" y="3308649"/>
            <a:ext cx="571607" cy="577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015092" y="4209319"/>
            <a:ext cx="685029" cy="6510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512" y="798290"/>
            <a:ext cx="3450049" cy="5916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Отлично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00589570"/>
              </p:ext>
            </p:extLst>
          </p:nvPr>
        </p:nvGraphicFramePr>
        <p:xfrm>
          <a:off x="4450721" y="1536929"/>
          <a:ext cx="3580625" cy="470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585526" y="849963"/>
            <a:ext cx="3450049" cy="4722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Хорошо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28064" y="893484"/>
            <a:ext cx="3389776" cy="4964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Плохо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651321379"/>
              </p:ext>
            </p:extLst>
          </p:nvPr>
        </p:nvGraphicFramePr>
        <p:xfrm>
          <a:off x="211243" y="1536929"/>
          <a:ext cx="3669872" cy="470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738237968"/>
              </p:ext>
            </p:extLst>
          </p:nvPr>
        </p:nvGraphicFramePr>
        <p:xfrm>
          <a:off x="8565707" y="1536929"/>
          <a:ext cx="3389776" cy="470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D09B0F2-8FB8-02ED-CA91-4887150ED2B9}"/>
              </a:ext>
            </a:extLst>
          </p:cNvPr>
          <p:cNvSpPr txBox="1">
            <a:spLocks/>
          </p:cNvSpPr>
          <p:nvPr/>
        </p:nvSpPr>
        <p:spPr>
          <a:xfrm>
            <a:off x="596284" y="265686"/>
            <a:ext cx="10999432" cy="64513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официальных сайтов образовательных организаций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0572F5B-D006-44E9-AECC-4F27678CB81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201463" cy="10287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квалификационных категорий,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на территории бывших республик СССР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016A982-D56F-4F4C-9931-9C90E0AF421C}"/>
              </a:ext>
            </a:extLst>
          </p:cNvPr>
          <p:cNvGraphicFramePr/>
          <p:nvPr/>
        </p:nvGraphicFramePr>
        <p:xfrm>
          <a:off x="143339" y="1316766"/>
          <a:ext cx="12048662" cy="225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DD16C28-6C37-C3DB-E41E-FE439D081D89}"/>
              </a:ext>
            </a:extLst>
          </p:cNvPr>
          <p:cNvGraphicFramePr/>
          <p:nvPr/>
        </p:nvGraphicFramePr>
        <p:xfrm>
          <a:off x="143339" y="4197085"/>
          <a:ext cx="12201463" cy="240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38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2501</Words>
  <Application>Microsoft Office PowerPoint</Application>
  <PresentationFormat>Широкоэкранный</PresentationFormat>
  <Paragraphs>288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Недочеты при представлении результатов  профессиональной деятельности в 2022-2023 учебном году</vt:lpstr>
      <vt:lpstr>Недочеты при представлении результатов  профессиональной деятельности в 2022-2023 учебном году</vt:lpstr>
      <vt:lpstr>Недочеты при представлении результатов  профессиональной деятельности в 2022-2023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Г. Головина</dc:creator>
  <cp:lastModifiedBy>Иващенко И А</cp:lastModifiedBy>
  <cp:revision>301</cp:revision>
  <cp:lastPrinted>2020-01-29T09:22:00Z</cp:lastPrinted>
  <dcterms:created xsi:type="dcterms:W3CDTF">2017-08-21T08:19:00Z</dcterms:created>
  <dcterms:modified xsi:type="dcterms:W3CDTF">2023-05-22T12:21:41Z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1049-11.2.0.10078</vt:lpwstr>
  </property>
</Properties>
</file>