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0" r:id="rId2"/>
    <p:sldId id="263" r:id="rId3"/>
    <p:sldId id="262" r:id="rId4"/>
    <p:sldId id="264" r:id="rId5"/>
    <p:sldId id="296" r:id="rId6"/>
    <p:sldId id="265" r:id="rId7"/>
    <p:sldId id="291" r:id="rId8"/>
    <p:sldId id="266" r:id="rId9"/>
    <p:sldId id="267" r:id="rId10"/>
    <p:sldId id="295" r:id="rId11"/>
    <p:sldId id="294" r:id="rId12"/>
    <p:sldId id="286" r:id="rId13"/>
    <p:sldId id="287" r:id="rId14"/>
    <p:sldId id="297" r:id="rId15"/>
    <p:sldId id="298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43" autoAdjust="0"/>
    <p:restoredTop sz="94652" autoAdjust="0"/>
  </p:normalViewPr>
  <p:slideViewPr>
    <p:cSldViewPr>
      <p:cViewPr varScale="1">
        <p:scale>
          <a:sx n="68" d="100"/>
          <a:sy n="68" d="100"/>
        </p:scale>
        <p:origin x="153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17030-13B3-415E-8E4E-870334E7707B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86A4F-2243-4FD0-8E7C-C84D724595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0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653E0-00FE-469B-BFB2-F94C9D5FE68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51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A9C92-369D-4E51-AAC9-CCC68425F14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26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F9932-A2C8-4EA7-A1D9-6789099CD5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60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188A-3E27-4FA3-A77F-1ACF159DAED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048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5599A-7DD5-4B59-B467-51803E3FB34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76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C56D-7A29-4604-9252-F9B6EC6AB80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384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F639-4DE1-4E1A-B064-098467F835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72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38D97-BCE2-49BE-8515-1E38C733B9E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2033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C4741-BED0-42C1-9D94-EB78D2F0F16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93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CDF58-6267-4E9B-854D-EDFBB53DD43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929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DD78C-FDF9-4E25-A299-CC7F7283FA1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923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4D93B2D-FC74-4675-ADEC-A1DF4797D4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1144"/>
            <a:ext cx="8229600" cy="759624"/>
          </a:xfrm>
        </p:spPr>
        <p:txBody>
          <a:bodyPr/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не должна научить на всю жизнь,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школа должна научить учиться  всю жизнь.»</a:t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</a:t>
            </a: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Восточная мудрость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1800" dirty="0">
              <a:latin typeface="Georg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435280" cy="48965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Особенности формирования трудовых умений на уроках цветоводства и декоративного садоводства у учащихся с умственной отсталостью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ctr">
              <a:buNone/>
            </a:pPr>
            <a:endParaRPr lang="ru-RU" sz="24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Шубина С.А.</a:t>
            </a:r>
          </a:p>
          <a:p>
            <a:pPr marL="0" indent="0" algn="ctr">
              <a:buNone/>
            </a:pP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9087" y="3060434"/>
            <a:ext cx="3273674" cy="24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3068960"/>
            <a:ext cx="4284296" cy="248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10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913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260648"/>
            <a:ext cx="7704856" cy="633670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технологической карты обучающимися: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теоретического материала по теме.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 для выполнения перечисленных работ инструменты.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выполнения работ.</a:t>
            </a:r>
          </a:p>
          <a:p>
            <a:pPr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технологической карты из подготовленных учителем картинок и текста.</a:t>
            </a:r>
          </a:p>
          <a:p>
            <a:pPr marL="0" indent="0" algn="ctr">
              <a:buNone/>
            </a:pP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последовательности этапов выполнения задания (работа с опорными карточками):</a:t>
            </a:r>
          </a:p>
          <a:p>
            <a:pPr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технологии выполнения практического задания.</a:t>
            </a:r>
          </a:p>
          <a:p>
            <a:pPr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учителем последовательности выполнения задания.</a:t>
            </a:r>
          </a:p>
          <a:p>
            <a:pPr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Последовательное выстраивание на доске опорных карточек с описанием этапов работы.</a:t>
            </a:r>
          </a:p>
          <a:p>
            <a:pPr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обучающимися задания с опорой на выстроенную на доске схему. </a:t>
            </a:r>
          </a:p>
          <a:p>
            <a:pPr marL="0" indent="0">
              <a:buNone/>
            </a:pPr>
            <a:endParaRPr lang="ru-RU" sz="1600" b="1" i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16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6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6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600" b="1" i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6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007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/>
          <a:lstStyle/>
          <a:p>
            <a:r>
              <a:rPr lang="ru-RU" sz="1600" b="1" dirty="0">
                <a:latin typeface="Georgia" panose="02040502050405020303" pitchFamily="18" charset="0"/>
              </a:rPr>
              <a:t>Практические работы</a:t>
            </a:r>
            <a:endParaRPr lang="ru-RU" sz="1600" dirty="0"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7416824" cy="5760640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Georgia" panose="02040502050405020303" pitchFamily="18" charset="0"/>
              </a:rPr>
              <a:t> 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89513" y="564608"/>
            <a:ext cx="2458286" cy="32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83" y="564608"/>
            <a:ext cx="2458284" cy="32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E74B34-6C33-421A-9BF2-89DC1316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384" y="962730"/>
            <a:ext cx="2094778" cy="2880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335974-76EE-4FDA-BE07-AD00A2F78D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860" y="3984146"/>
            <a:ext cx="3632279" cy="2724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562074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трудовой деятельности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920880" cy="5616624"/>
          </a:xfrm>
        </p:spPr>
        <p:txBody>
          <a:bodyPr/>
          <a:lstStyle/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accent6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оценки трудовой деятельности</a:t>
            </a:r>
          </a:p>
          <a:p>
            <a:pPr marL="0" indent="0" algn="ctr">
              <a:buNone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 мотивации.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соотносить цель и условия ее выполнения.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трудовых навыков.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полученного результата.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107504" y="1052736"/>
            <a:ext cx="2304256" cy="244827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Изучение </a:t>
            </a:r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ребенка в ситуации продуктивной деятельности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4427984" y="980728"/>
            <a:ext cx="4320480" cy="89078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Отслеживание динамики формирования трудовой компетенции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427984" y="1871508"/>
            <a:ext cx="4320480" cy="8046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Наблюдение за позитивным личностным  развитием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2411760" y="1972664"/>
            <a:ext cx="1788552" cy="6023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это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4431536" y="2696248"/>
            <a:ext cx="4320480" cy="94877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Фиксирование изменений в коррекции нарушений интеллектуального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1301315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обучающихся навыков самостоятельной деятельности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24744"/>
            <a:ext cx="7632848" cy="5472608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1800" b="1" dirty="0">
                <a:latin typeface="Georgia" panose="02040502050405020303" pitchFamily="18" charset="0"/>
              </a:rPr>
              <a:t>Высокий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Полная независимость от взрослого при выполнении задания, умение объяснить свои действия.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Выше среднего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Потребность в организующей поддержке,  умение дать ответы на вопросы по выполняемой деятельности.</a:t>
            </a:r>
          </a:p>
          <a:p>
            <a:pPr algn="just">
              <a:buAutoNum type="arabicPeriod" startAt="3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 в помощи в  виде наглядных опор (схем, технологических карт). Умение дать ответы на основные вопросы  по выполняемой деятельности.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 Ниже среднего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Потребность в практической помощи. Умение дать ответы на отдельные вопросы по содержанию деятельности.</a:t>
            </a:r>
          </a:p>
          <a:p>
            <a:pPr algn="just">
              <a:buAutoNum type="arabicPeriod" startAt="5"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Полная зависимость от взрослого при выполнении задания. Отсутствие осознанности, неумение отвечать на вопросы.</a:t>
            </a:r>
          </a:p>
          <a:p>
            <a:pPr marL="0" indent="0" algn="just">
              <a:buNone/>
            </a:pPr>
            <a:r>
              <a:rPr lang="ru-RU" sz="1800" i="1" dirty="0">
                <a:latin typeface="Georgia" panose="02040502050405020303" pitchFamily="18" charset="0"/>
              </a:rPr>
              <a:t> </a:t>
            </a:r>
          </a:p>
          <a:p>
            <a:pPr marL="0" indent="0">
              <a:buNone/>
            </a:pPr>
            <a:endParaRPr lang="ru-RU" sz="1800" b="1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sz="18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1800" i="1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7208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E9D4370-40B2-470B-B5F9-7AF0FC7D5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EC07AB01-86B5-4E9E-9639-0524ACBFE23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4" y="193817"/>
            <a:ext cx="3394014" cy="4525963"/>
          </a:xfrm>
        </p:spPr>
      </p:pic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A440789-43E7-4243-86AD-2ACC5F2C5F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989" y="225578"/>
            <a:ext cx="3394472" cy="4525963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AED929-271A-4363-8C02-0F1247449A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486989"/>
            <a:ext cx="4505575" cy="337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908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2AF317-004A-415E-95C4-AA7B0381D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A6AF8A-5AC3-4585-A6C8-A1A5F1A64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514116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«Конечная цель подготовки воспитанников вспомогательной школы к профессиональному труду состоит в развитии их умения самостоятельно регулировать свою трудовую деятельность в соответствии с условиями работы на производственном предприятии.»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С.Л. Мирский</a:t>
            </a:r>
          </a:p>
        </p:txBody>
      </p:sp>
    </p:spTree>
    <p:extLst>
      <p:ext uri="{BB962C8B-B14F-4D97-AF65-F5344CB8AC3E}">
        <p14:creationId xmlns:p14="http://schemas.microsoft.com/office/powerpoint/2010/main" val="1453024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48680"/>
            <a:ext cx="7632848" cy="59046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Основной задачей коррекционной школы является подготовка обучающихся с интеллектуальной недостаточностью к трудовой деятельности. Предприятия, на которые направляются выпускники, предъявляют к серьезные претензии, подчеркивая, что воспитанники специальных школ не подготовлены в достаточной мере к самостоятельному труду. </a:t>
            </a:r>
          </a:p>
          <a:p>
            <a:pPr marL="0" indent="0" algn="just">
              <a:buNone/>
            </a:pPr>
            <a:endParaRPr lang="ru-RU" sz="2000" i="1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ru-RU" sz="2000" i="1" dirty="0">
                <a:latin typeface="Georgia" panose="02040502050405020303" pitchFamily="18" charset="0"/>
              </a:rPr>
              <a:t>       </a:t>
            </a:r>
          </a:p>
          <a:p>
            <a:pPr marL="0" indent="0" algn="just">
              <a:buNone/>
            </a:pPr>
            <a:r>
              <a:rPr lang="ru-RU" sz="1600" i="1" dirty="0">
                <a:latin typeface="Georgia" panose="02040502050405020303" pitchFamily="18" charset="0"/>
              </a:rPr>
              <a:t>        </a:t>
            </a:r>
            <a:r>
              <a:rPr lang="ru-RU" altLang="ru-RU" sz="1600" i="1" dirty="0">
                <a:solidFill>
                  <a:schemeClr val="accent4"/>
                </a:solidFill>
                <a:latin typeface="Georgia" pitchFamily="18" charset="0"/>
              </a:rPr>
              <a:t> </a:t>
            </a:r>
          </a:p>
        </p:txBody>
      </p:sp>
      <p:cxnSp>
        <p:nvCxnSpPr>
          <p:cNvPr id="51" name="Прямая со стрелкой 50"/>
          <p:cNvCxnSpPr/>
          <p:nvPr/>
        </p:nvCxnSpPr>
        <p:spPr>
          <a:xfrm flipH="1">
            <a:off x="3287192" y="3349248"/>
            <a:ext cx="265107" cy="361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252520" y="18448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96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111" y="404664"/>
            <a:ext cx="7632848" cy="63343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i="1" dirty="0">
                <a:latin typeface="Georgia" panose="02040502050405020303" pitchFamily="18" charset="0"/>
              </a:rPr>
              <a:t>                         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«Для самостоятельного выполнения задания по труду ребенку требуется не только владение двигательными навыками, но и умение производить умственные действия… К числу таких  умственных действий относятся ориентировка в задании и предварительное планирование хода выполнения задания, различные измерения, вычисления и разметки и т.п…»</a:t>
            </a:r>
          </a:p>
          <a:p>
            <a:pPr marL="0" indent="0" algn="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Г.М.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Дульнев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«Умения обучающихся «определяются содержанием и объемом помощи, которую оказывает учитель в процессах ориентировки и планирования. Так, в младших классах школьники не смогут правильно выполнить трудовое задание, не получив максимальной помощи в умственных трудовых действиях, а к выпускному классу учащиеся подводятся к полностью самостоятельной работе. Задача учителя состоит в постепенном сокращении такой помощи в соответствии с развитием умений учащихся и объективной сложностью трудовых заданий».</a:t>
            </a:r>
          </a:p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В. Воронкова    </a:t>
            </a:r>
          </a:p>
          <a:p>
            <a:pPr marL="0" indent="0" algn="just">
              <a:buNone/>
            </a:pPr>
            <a:endParaRPr lang="ru-RU" sz="1800" i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600" i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600" i="1" dirty="0">
                <a:latin typeface="Georgia" pitchFamily="18" charset="0"/>
              </a:rPr>
              <a:t>                                                                                                                                                       </a:t>
            </a:r>
            <a:endParaRPr lang="ru-RU" sz="1600" dirty="0"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>
              <a:buFont typeface="Arial" charset="0"/>
              <a:buNone/>
            </a:pP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tx2"/>
              </a:solidFill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205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/>
          <a:lstStyle/>
          <a:p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486" y="188640"/>
            <a:ext cx="7571184" cy="6135746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 </a:t>
            </a:r>
          </a:p>
          <a:p>
            <a:pPr algn="just">
              <a:buNone/>
              <a:defRPr/>
            </a:pPr>
            <a:r>
              <a:rPr lang="ru-RU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навыков самостоятельной работы обучающихся 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цветоводства и декоративного садоводства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buNone/>
              <a:defRPr/>
            </a:pPr>
            <a:endParaRPr lang="ru-RU" sz="20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  <a:defRPr/>
            </a:pPr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Основными задачами обучения цветоводству являются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ознакомить школьников с многообразием однолетних и многолетних цветковых растений и древесно-кустарниковых пород, используемых в цветоводстве;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вооружить их доступными техническими и технологическими знаниями, профессиональными навыками и умениями, которые необходимы для работы по определенной специальности;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подвести   обучающихся к самостоятельному использованию знаний, применению их в жизни;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воспитать положительное отношение к труду;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корригировать недостатки трудовой деятельности.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  <a:defRPr/>
            </a:pPr>
            <a:endParaRPr lang="ru-RU" sz="2000" i="1" dirty="0">
              <a:solidFill>
                <a:schemeClr val="tx2"/>
              </a:solidFill>
              <a:latin typeface="Georgia" pitchFamily="18" charset="0"/>
            </a:endParaRPr>
          </a:p>
          <a:p>
            <a:pPr lvl="0" algn="just">
              <a:buAutoNum type="arabicPeriod"/>
              <a:defRPr/>
            </a:pPr>
            <a:endParaRPr lang="ru-RU" sz="1800" i="1" dirty="0">
              <a:solidFill>
                <a:schemeClr val="tx2"/>
              </a:solidFill>
              <a:latin typeface="Georgia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5875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07FC4-1F83-4C61-B7CC-4B3577FF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58" y="0"/>
            <a:ext cx="8229600" cy="1340768"/>
          </a:xfrm>
        </p:spPr>
        <p:txBody>
          <a:bodyPr/>
          <a:lstStyle/>
          <a:p>
            <a:r>
              <a:rPr lang="ru-RU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Курс «Цветоводство» направлен на формирование умений:</a:t>
            </a:r>
            <a:b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3C36D0-674F-46BD-85F8-BAA44DD4D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692697"/>
            <a:ext cx="7725544" cy="4640970"/>
          </a:xfrm>
        </p:spPr>
        <p:txBody>
          <a:bodyPr/>
          <a:lstStyle/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Организовывать рабочее место.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Работать лопатой, граблями, метлой, секатором, садовыми ножницами.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 однолетние и многолетние цветковые растения.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 виды почв.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Составлять земляную смесь.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Ухаживать за комнатными растениями.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Пересаживать и переваливать растения.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Размножать декоративные растения.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Распознавать виды однолетних и многолетних цветковых растения.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Расфасовывать семена по пакетам.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Выращивать рассаду.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Ухаживать за кустарниками.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749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959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«То, что сегодня ребенок умеет делать в сотрудничестве и под руководством, завтра он способен выполнить самостоятельно».  </a:t>
            </a:r>
            <a:b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Л.С. Выготский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8982"/>
            <a:ext cx="8435280" cy="5530377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altLang="ru-RU" sz="1800" i="1" dirty="0">
                <a:solidFill>
                  <a:schemeClr val="tx2"/>
                </a:solidFill>
                <a:latin typeface="Georgia" pitchFamily="18" charset="0"/>
              </a:rPr>
              <a:t>                                                   </a:t>
            </a:r>
          </a:p>
          <a:p>
            <a:pPr algn="just" eaLnBrk="1" hangingPunct="1">
              <a:buNone/>
            </a:pPr>
            <a:r>
              <a:rPr lang="ru-RU" altLang="ru-RU" sz="1800" b="1" i="1" dirty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                    </a:t>
            </a:r>
            <a:r>
              <a:rPr lang="ru-RU" altLang="ru-RU" sz="1800" i="1" dirty="0">
                <a:solidFill>
                  <a:schemeClr val="tx2"/>
                </a:solidFill>
                <a:latin typeface="Georgia" pitchFamily="18" charset="0"/>
              </a:rPr>
              <a:t>    </a:t>
            </a:r>
          </a:p>
          <a:p>
            <a:pPr algn="just" eaLnBrk="1" hangingPunct="1">
              <a:buFontTx/>
              <a:buNone/>
            </a:pPr>
            <a:r>
              <a:rPr lang="ru-RU" altLang="ru-RU" sz="1800" i="1" dirty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                                                                                                </a:t>
            </a: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Georgia" pitchFamily="18" charset="0"/>
              </a:rPr>
              <a:t>                                                </a:t>
            </a:r>
            <a:endParaRPr lang="ru-RU" sz="1800" dirty="0">
              <a:latin typeface="Georgia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81678" y="1613326"/>
            <a:ext cx="5077356" cy="2448272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5877272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i="1" dirty="0">
                <a:solidFill>
                  <a:schemeClr val="accent4"/>
                </a:solidFill>
                <a:latin typeface="Georgia" pitchFamily="18" charset="0"/>
              </a:rPr>
              <a:t>Повышение познавательного интереса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73878" y="5861744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400" i="1" dirty="0">
                <a:solidFill>
                  <a:schemeClr val="accent4"/>
                </a:solidFill>
                <a:latin typeface="Georgia" pitchFamily="18" charset="0"/>
              </a:rPr>
              <a:t>Развитие умения переносить полученные знания на объект труда</a:t>
            </a:r>
            <a:endParaRPr lang="ru-RU" sz="14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28184" y="5877272"/>
            <a:ext cx="26642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Georgia" pitchFamily="18" charset="0"/>
              </a:rPr>
              <a:t>Развитие личностных качеств: трудолюбие, настойчивость, уверенность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11841" y="4556181"/>
            <a:ext cx="3978442" cy="8677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None/>
            </a:pPr>
            <a:endParaRPr lang="ru-RU" altLang="ru-RU" sz="1400" b="1" i="1" dirty="0">
              <a:solidFill>
                <a:schemeClr val="tx2"/>
              </a:solidFill>
              <a:latin typeface="Georgia" pitchFamily="18" charset="0"/>
            </a:endParaRPr>
          </a:p>
          <a:p>
            <a:pPr algn="ctr" eaLnBrk="1" hangingPunct="1">
              <a:buNone/>
            </a:pPr>
            <a:r>
              <a:rPr lang="ru-RU" altLang="ru-RU" sz="1400" b="1" i="1" dirty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Развитие самостоятельности:</a:t>
            </a:r>
          </a:p>
          <a:p>
            <a:pPr algn="ctr" eaLnBrk="1" hangingPunct="1">
              <a:buNone/>
            </a:pPr>
            <a:r>
              <a:rPr lang="ru-RU" sz="1400" b="1" i="1" dirty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от простого к сложному, от более известного к менее известному, от конкретного  к абстрактному</a:t>
            </a:r>
            <a:r>
              <a:rPr lang="ru-RU" altLang="ru-RU" sz="1400" b="1" i="1" dirty="0">
                <a:solidFill>
                  <a:schemeClr val="tx2"/>
                </a:solidFill>
                <a:latin typeface="Georgia" pitchFamily="18" charset="0"/>
              </a:rPr>
              <a:t>                                                                              </a:t>
            </a:r>
            <a:endParaRPr lang="ru-RU" altLang="ru-RU" sz="1600" i="1" dirty="0">
              <a:solidFill>
                <a:schemeClr val="tx2"/>
              </a:solidFill>
              <a:latin typeface="Georgia" pitchFamily="18" charset="0"/>
            </a:endParaRPr>
          </a:p>
          <a:p>
            <a:pPr algn="ctr"/>
            <a:endParaRPr lang="ru-RU" sz="14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cxnSp>
        <p:nvCxnSpPr>
          <p:cNvPr id="12" name="Прямая со стрелкой 11"/>
          <p:cNvCxnSpPr>
            <a:stCxn id="10" idx="2"/>
            <a:endCxn id="9" idx="0"/>
          </p:cNvCxnSpPr>
          <p:nvPr/>
        </p:nvCxnSpPr>
        <p:spPr>
          <a:xfrm>
            <a:off x="6801062" y="5423891"/>
            <a:ext cx="759270" cy="453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2"/>
            <a:endCxn id="8" idx="0"/>
          </p:cNvCxnSpPr>
          <p:nvPr/>
        </p:nvCxnSpPr>
        <p:spPr>
          <a:xfrm flipH="1">
            <a:off x="4698014" y="5423891"/>
            <a:ext cx="2103048" cy="4378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2"/>
            <a:endCxn id="7" idx="0"/>
          </p:cNvCxnSpPr>
          <p:nvPr/>
        </p:nvCxnSpPr>
        <p:spPr>
          <a:xfrm flipH="1">
            <a:off x="1871700" y="5423891"/>
            <a:ext cx="4929362" cy="4533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C7B715-4C1C-43CD-B014-616420A563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95" y="1635800"/>
            <a:ext cx="3067841" cy="409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0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формированию навыков самостоятельной деятельности </a:t>
            </a:r>
            <a:endParaRPr lang="ru-RU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280920" cy="4275000"/>
          </a:xfrm>
        </p:spPr>
        <p:txBody>
          <a:bodyPr/>
          <a:lstStyle/>
          <a:p>
            <a:pPr marL="0" indent="0" algn="just">
              <a:buNone/>
            </a:pPr>
            <a:r>
              <a:rPr lang="ru-RU" altLang="ru-RU" sz="1600" dirty="0">
                <a:latin typeface="Georgia" pitchFamily="18" charset="0"/>
              </a:rPr>
              <a:t> </a:t>
            </a:r>
            <a:endParaRPr lang="ru-RU" altLang="ru-RU" sz="1600" i="1" dirty="0">
              <a:solidFill>
                <a:schemeClr val="accent4"/>
              </a:solidFill>
              <a:latin typeface="Georgia" pitchFamily="18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chemeClr val="accent4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552299" y="2405400"/>
            <a:ext cx="2611550" cy="18876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Развитие</a:t>
            </a:r>
          </a:p>
          <a:p>
            <a:pPr algn="ctr"/>
            <a:r>
              <a:rPr lang="ru-RU" sz="1400" b="1" dirty="0">
                <a:solidFill>
                  <a:srgbClr val="000000"/>
                </a:solidFill>
                <a:latin typeface="Georgia" panose="02040502050405020303" pitchFamily="18" charset="0"/>
              </a:rPr>
              <a:t>навыков самостоятельной деятельности 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9592" y="2204864"/>
            <a:ext cx="2388696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Усвоение специальных знаний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44208" y="2204864"/>
            <a:ext cx="2448272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Развитие познавательных навыков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99592" y="3349248"/>
            <a:ext cx="2387600" cy="723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Планирование предстоящей деятельности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44208" y="3349248"/>
            <a:ext cx="2448272" cy="697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Развитие 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  эстетического вкуса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9592" y="4617132"/>
            <a:ext cx="2397184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Отработка двигательных навыков</a:t>
            </a:r>
          </a:p>
          <a:p>
            <a:pPr algn="ctr"/>
            <a:endParaRPr lang="ru-RU" sz="1400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11520" y="4869160"/>
            <a:ext cx="250128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Развитие навыков самоконтроля и самооценки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44208" y="4617132"/>
            <a:ext cx="2448272" cy="6840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Georgia" panose="02040502050405020303" pitchFamily="18" charset="0"/>
              </a:rPr>
              <a:t>Воспитание экологической грамотности и культуры</a:t>
            </a:r>
          </a:p>
        </p:txBody>
      </p:sp>
      <p:cxnSp>
        <p:nvCxnSpPr>
          <p:cNvPr id="16" name="Прямая со стрелкой 15"/>
          <p:cNvCxnSpPr>
            <a:stCxn id="4" idx="7"/>
            <a:endCxn id="6" idx="1"/>
          </p:cNvCxnSpPr>
          <p:nvPr/>
        </p:nvCxnSpPr>
        <p:spPr>
          <a:xfrm flipV="1">
            <a:off x="5781396" y="2564904"/>
            <a:ext cx="662812" cy="11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4" idx="7"/>
            <a:endCxn id="6" idx="1"/>
          </p:cNvCxnSpPr>
          <p:nvPr/>
        </p:nvCxnSpPr>
        <p:spPr>
          <a:xfrm flipV="1">
            <a:off x="5781396" y="2564904"/>
            <a:ext cx="662812" cy="11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1"/>
            <a:endCxn id="5" idx="3"/>
          </p:cNvCxnSpPr>
          <p:nvPr/>
        </p:nvCxnSpPr>
        <p:spPr>
          <a:xfrm flipH="1" flipV="1">
            <a:off x="3288288" y="2564904"/>
            <a:ext cx="646464" cy="116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4"/>
            <a:endCxn id="10" idx="0"/>
          </p:cNvCxnSpPr>
          <p:nvPr/>
        </p:nvCxnSpPr>
        <p:spPr>
          <a:xfrm>
            <a:off x="4858074" y="4293096"/>
            <a:ext cx="4087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4" idx="5"/>
            <a:endCxn id="11" idx="0"/>
          </p:cNvCxnSpPr>
          <p:nvPr/>
        </p:nvCxnSpPr>
        <p:spPr>
          <a:xfrm>
            <a:off x="5781396" y="4016649"/>
            <a:ext cx="1886948" cy="600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>
            <a:stCxn id="4" idx="3"/>
            <a:endCxn id="9" idx="0"/>
          </p:cNvCxnSpPr>
          <p:nvPr/>
        </p:nvCxnSpPr>
        <p:spPr>
          <a:xfrm flipH="1">
            <a:off x="2098184" y="4016649"/>
            <a:ext cx="1836568" cy="6004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" idx="2"/>
            <a:endCxn id="7" idx="3"/>
          </p:cNvCxnSpPr>
          <p:nvPr/>
        </p:nvCxnSpPr>
        <p:spPr>
          <a:xfrm flipH="1">
            <a:off x="3287192" y="3349248"/>
            <a:ext cx="265107" cy="361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" idx="6"/>
            <a:endCxn id="8" idx="1"/>
          </p:cNvCxnSpPr>
          <p:nvPr/>
        </p:nvCxnSpPr>
        <p:spPr>
          <a:xfrm>
            <a:off x="6163849" y="3349248"/>
            <a:ext cx="280359" cy="3488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9252520" y="184482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14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/>
          <a:lstStyle/>
          <a:p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Профориентация</a:t>
            </a:r>
            <a:b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92696"/>
            <a:ext cx="7920880" cy="5976664"/>
          </a:xfrm>
        </p:spPr>
        <p:txBody>
          <a:bodyPr/>
          <a:lstStyle/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профессией (обязанности, условия труда, средняя заработная плата, востребованность на рынке труда).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заведения, которые готовят специалистов по профессии.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документальных фильмов о профессии.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профессии, определение необходимых знаний и навыков для работы.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ТК РФ.</a:t>
            </a:r>
          </a:p>
          <a:p>
            <a:pPr marL="0" indent="0">
              <a:buNone/>
            </a:pPr>
            <a:endParaRPr lang="ru-RU" sz="20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озеленитель; 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работник тепличного хозяйства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садового центра (питомника) -  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ландшафтный дизайнер.</a:t>
            </a:r>
          </a:p>
          <a:p>
            <a:pPr marL="0" indent="0">
              <a:buNone/>
            </a:pPr>
            <a:endParaRPr lang="ru-RU" sz="2000" b="1" dirty="0">
              <a:solidFill>
                <a:schemeClr val="accent4"/>
              </a:solidFill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4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accent4"/>
                </a:solidFill>
                <a:latin typeface="Georgia" panose="02040502050405020303" pitchFamily="18" charset="0"/>
              </a:rPr>
              <a:t>    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79662" y="2644426"/>
            <a:ext cx="3018700" cy="40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584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734" y="166265"/>
            <a:ext cx="8229600" cy="490066"/>
          </a:xfrm>
        </p:spPr>
        <p:txBody>
          <a:bodyPr/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 планирования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848872" cy="6192688"/>
          </a:xfrm>
        </p:spPr>
        <p:txBody>
          <a:bodyPr/>
          <a:lstStyle/>
          <a:p>
            <a:pPr marL="0" indent="0" algn="ctr">
              <a:buNone/>
            </a:pPr>
            <a:endParaRPr lang="ru-RU" sz="900" b="1" dirty="0">
              <a:latin typeface="Georgia" panose="02040502050405020303" pitchFamily="18" charset="0"/>
            </a:endParaRPr>
          </a:p>
          <a:p>
            <a:pPr algn="just">
              <a:buFontTx/>
              <a:buNone/>
              <a:defRPr/>
            </a:pPr>
            <a:r>
              <a:rPr lang="ru-RU" sz="18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подготовки обучающихся к планированию предстоящей трудовой деятельности: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Демонстрация пошагового выполнения практической работы учителем.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практической работы с использованием технологической карты.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последовательности выполнения практической работы.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составление плана выполнения практической работы (устно или письменно).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составленного плана индивидуально или в парах.</a:t>
            </a:r>
          </a:p>
          <a:p>
            <a:pPr algn="just">
              <a:defRPr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недочетов и внесение изменений.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alt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отработки навыков планирования: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опорой на образец;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уже готового плана решения учебной задачи; </a:t>
            </a:r>
          </a:p>
          <a:p>
            <a:pPr algn="just" fontAlgn="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плана с недостающими или избыточными пунктами;  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своего плана решения учебной задачи с опорой на технологическую карту;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 этапов трудовой деятельности по плану или по опорным словам;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технологической карты обучающимися.</a:t>
            </a:r>
          </a:p>
          <a:p>
            <a:pPr marL="0" indent="0" algn="just">
              <a:buNone/>
              <a:defRPr/>
            </a:pPr>
            <a:endParaRPr lang="ru-RU" sz="1600" i="1" dirty="0"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1800" dirty="0"/>
          </a:p>
          <a:p>
            <a:pPr marL="0" indent="0" algn="ctr">
              <a:buNone/>
            </a:pPr>
            <a:endParaRPr lang="ru-RU" sz="1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5807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947</Words>
  <Application>Microsoft Office PowerPoint</Application>
  <PresentationFormat>Экран (4:3)</PresentationFormat>
  <Paragraphs>172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Georgia</vt:lpstr>
      <vt:lpstr>Symbol</vt:lpstr>
      <vt:lpstr>Times New Roman</vt:lpstr>
      <vt:lpstr>Wingdings</vt:lpstr>
      <vt:lpstr>Diseño predeterminado</vt:lpstr>
      <vt:lpstr>                                                  «Школа не должна научить на всю жизнь,                                                        школа должна научить учиться  всю жизнь.»                                                                                                           Восточная мудрость                      </vt:lpstr>
      <vt:lpstr>Презентация PowerPoint</vt:lpstr>
      <vt:lpstr>Презентация PowerPoint</vt:lpstr>
      <vt:lpstr>Презентация PowerPoint</vt:lpstr>
      <vt:lpstr>Курс «Цветоводство» направлен на формирование умений: </vt:lpstr>
      <vt:lpstr>«То, что сегодня ребенок умеет делать в сотрудничестве и под руководством, завтра он способен выполнить самостоятельно».                                                                                                         Л.С. Выготский</vt:lpstr>
      <vt:lpstr>Работа по формированию навыков самостоятельной деятельности </vt:lpstr>
      <vt:lpstr>Профориентация </vt:lpstr>
      <vt:lpstr>Формирование навыков планирования </vt:lpstr>
      <vt:lpstr>Презентация PowerPoint</vt:lpstr>
      <vt:lpstr>Практические работы</vt:lpstr>
      <vt:lpstr>Оценка трудовой деятельности обучающихся</vt:lpstr>
      <vt:lpstr>Уровни сформированности у обучающихся навыков самостоятельной деятельности </vt:lpstr>
      <vt:lpstr>Презентация PowerPoint</vt:lpstr>
      <vt:lpstr>Презентация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HP</cp:lastModifiedBy>
  <cp:revision>396</cp:revision>
  <dcterms:created xsi:type="dcterms:W3CDTF">2010-05-23T14:28:12Z</dcterms:created>
  <dcterms:modified xsi:type="dcterms:W3CDTF">2023-04-25T03:58:21Z</dcterms:modified>
</cp:coreProperties>
</file>