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78" r:id="rId3"/>
    <p:sldId id="280" r:id="rId4"/>
    <p:sldId id="281" r:id="rId5"/>
    <p:sldId id="282" r:id="rId6"/>
    <p:sldId id="283" r:id="rId7"/>
    <p:sldId id="284" r:id="rId8"/>
    <p:sldId id="268" r:id="rId9"/>
    <p:sldId id="266" r:id="rId10"/>
    <p:sldId id="276" r:id="rId11"/>
    <p:sldId id="273" r:id="rId12"/>
    <p:sldId id="275" r:id="rId13"/>
    <p:sldId id="269" r:id="rId14"/>
    <p:sldId id="274" r:id="rId15"/>
    <p:sldId id="277" r:id="rId16"/>
    <p:sldId id="272" r:id="rId17"/>
    <p:sldId id="285" r:id="rId18"/>
    <p:sldId id="286" r:id="rId19"/>
  </p:sldIdLst>
  <p:sldSz cx="12192000" cy="6858000"/>
  <p:notesSz cx="6858000" cy="9144000"/>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EF4B5-FEAF-4940-A558-D749AE36722E}" type="datetimeFigureOut">
              <a:rPr lang="ru-RU" smtClean="0"/>
              <a:t>04.03.2025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01C9B-A050-45C7-BA3A-533204905842}" type="slidenum">
              <a:rPr lang="ru-RU" smtClean="0"/>
              <a:t>‹#›</a:t>
            </a:fld>
            <a:endParaRPr lang="ru-RU"/>
          </a:p>
        </p:txBody>
      </p:sp>
    </p:spTree>
    <p:extLst>
      <p:ext uri="{BB962C8B-B14F-4D97-AF65-F5344CB8AC3E}">
        <p14:creationId xmlns:p14="http://schemas.microsoft.com/office/powerpoint/2010/main" val="260239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87D01C9B-A050-45C7-BA3A-533204905842}" type="slidenum">
              <a:rPr lang="ru-RU" smtClean="0"/>
              <a:t>9</a:t>
            </a:fld>
            <a:endParaRPr lang="ru-RU"/>
          </a:p>
        </p:txBody>
      </p:sp>
    </p:spTree>
    <p:extLst>
      <p:ext uri="{BB962C8B-B14F-4D97-AF65-F5344CB8AC3E}">
        <p14:creationId xmlns:p14="http://schemas.microsoft.com/office/powerpoint/2010/main" val="1253725979"/>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87D01C9B-A050-45C7-BA3A-533204905842}" type="slidenum">
              <a:rPr lang="ru-RU" smtClean="0"/>
              <a:t>13</a:t>
            </a:fld>
            <a:endParaRPr lang="ru-RU"/>
          </a:p>
        </p:txBody>
      </p:sp>
    </p:spTree>
    <p:extLst>
      <p:ext uri="{BB962C8B-B14F-4D97-AF65-F5344CB8AC3E}">
        <p14:creationId xmlns:p14="http://schemas.microsoft.com/office/powerpoint/2010/main" val="128478087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 xmlns:a16="http://schemas.microsoft.com/office/drawing/2014/main" id="{9D2EB7B5-34E3-4993-A6F8-A2FDEC7E73A2}"/>
              </a:ext>
            </a:extLst>
          </p:cNvPr>
          <p:cNvSpPr>
            <a:spLocks noGrp="1"/>
          </p:cNvSpPr>
          <p:nvPr>
            <p:ph type="dt" sz="half" idx="10"/>
          </p:nvPr>
        </p:nvSpPr>
        <p:spPr/>
        <p:txBody>
          <a:bodyPr/>
          <a:lstStyle/>
          <a:p>
            <a:fld id="{72E1B851-8E45-4FD6-8E5F-2DB76361EEBD}" type="datetimeFigureOut">
              <a:rPr lang="ru-RU" smtClean="0"/>
              <a:t>04.03.2025</a:t>
            </a:fld>
            <a:endParaRPr lang="ru-RU"/>
          </a:p>
        </p:txBody>
      </p:sp>
      <p:sp>
        <p:nvSpPr>
          <p:cNvPr id="3" name="Нижний колонтитул 2">
            <a:extLst>
              <a:ext uri="{FF2B5EF4-FFF2-40B4-BE49-F238E27FC236}">
                <a16:creationId xmlns="" xmlns:a16="http://schemas.microsoft.com/office/drawing/2014/main" id="{E3782313-ED7F-448F-A65E-0DC2E6B6C4C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D89DA579-124B-4484-ABBD-163F11A54E93}"/>
              </a:ext>
            </a:extLst>
          </p:cNvPr>
          <p:cNvSpPr>
            <a:spLocks noGrp="1"/>
          </p:cNvSpPr>
          <p:nvPr>
            <p:ph type="sldNum" sz="quarter" idx="12"/>
          </p:nvPr>
        </p:nvSpPr>
        <p:spPr/>
        <p:txBody>
          <a:bodyPr/>
          <a:lstStyle/>
          <a:p>
            <a:fld id="{A85002CC-0976-4AE5-89FF-E69B4B7D920E}" type="slidenum">
              <a:rPr lang="ru-RU" smtClean="0"/>
              <a:t>‹#›</a:t>
            </a:fld>
            <a:endParaRPr lang="ru-RU"/>
          </a:p>
        </p:txBody>
      </p:sp>
    </p:spTree>
    <p:extLst>
      <p:ext uri="{BB962C8B-B14F-4D97-AF65-F5344CB8AC3E}">
        <p14:creationId xmlns:p14="http://schemas.microsoft.com/office/powerpoint/2010/main" val="384153308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 xmlns:a16="http://schemas.microsoft.com/office/drawing/2014/main" id="{02802F88-6570-4279-970B-BE3F9B9933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58DC21A-B36B-4589-A387-7B584C61E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67B8E6E-6D02-46DB-BAC8-204160EDB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1B851-8E45-4FD6-8E5F-2DB76361EEBD}" type="datetimeFigureOut">
              <a:rPr lang="ru-RU" smtClean="0"/>
              <a:t>04.03.2025</a:t>
            </a:fld>
            <a:endParaRPr lang="ru-RU"/>
          </a:p>
        </p:txBody>
      </p:sp>
      <p:sp>
        <p:nvSpPr>
          <p:cNvPr id="5" name="Нижний колонтитул 4">
            <a:extLst>
              <a:ext uri="{FF2B5EF4-FFF2-40B4-BE49-F238E27FC236}">
                <a16:creationId xmlns="" xmlns:a16="http://schemas.microsoft.com/office/drawing/2014/main" id="{ABE83DC8-E73E-49F7-9FD9-2C6C6AC03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7B708755-56E0-4839-B2A2-97DA119D2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002CC-0976-4AE5-89FF-E69B4B7D920E}" type="slidenum">
              <a:rPr lang="ru-RU" smtClean="0"/>
              <a:t>‹#›</a:t>
            </a:fld>
            <a:endParaRPr lang="ru-RU"/>
          </a:p>
        </p:txBody>
      </p:sp>
    </p:spTree>
    <p:extLst>
      <p:ext uri="{BB962C8B-B14F-4D97-AF65-F5344CB8AC3E}">
        <p14:creationId xmlns:p14="http://schemas.microsoft.com/office/powerpoint/2010/main" val="2330969448"/>
      </p:ext>
    </p:extLst>
  </p:cSld>
  <p:clrMap bg1="lt1" tx1="dk1" bg2="lt2" tx2="dk2" accent1="accent1" accent2="accent2" accent3="accent3" accent4="accent4" accent5="accent5" accent6="accent6" hlink="hlink" folHlink="folHlink"/>
  <p:sldLayoutIdLst>
    <p:sldLayoutId id="2147483655"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image" Target="../media/image2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2.jpeg" /><Relationship Id="rId4" Type="http://schemas.openxmlformats.org/officeDocument/2006/relationships/image" Target="../media/image23.jpeg" /><Relationship Id="rId5" Type="http://schemas.openxmlformats.org/officeDocument/2006/relationships/image" Target="../media/image2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image" Target="../media/image25.jpeg" /><Relationship Id="rId5" Type="http://schemas.openxmlformats.org/officeDocument/2006/relationships/image" Target="../media/image26.jpeg" /><Relationship Id="rId6" Type="http://schemas.openxmlformats.org/officeDocument/2006/relationships/image" Target="../media/image2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 Id="rId6" Type="http://schemas.openxmlformats.org/officeDocument/2006/relationships/image" Target="../media/image3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2.jpeg" /><Relationship Id="rId4" Type="http://schemas.openxmlformats.org/officeDocument/2006/relationships/image" Target="../media/image33.jpeg" /><Relationship Id="rId5" Type="http://schemas.openxmlformats.org/officeDocument/2006/relationships/image" Target="../media/image3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5.jpeg" /><Relationship Id="rId4" Type="http://schemas.openxmlformats.org/officeDocument/2006/relationships/image" Target="../media/image36.jpeg" /><Relationship Id="rId5" Type="http://schemas.openxmlformats.org/officeDocument/2006/relationships/image" Target="../media/image37.jpeg" /><Relationship Id="rId6" Type="http://schemas.openxmlformats.org/officeDocument/2006/relationships/image" Target="../media/image3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3.jpeg" /><Relationship Id="rId4"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5.jpeg" /><Relationship Id="rId4"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7.jpeg" /><Relationship Id="rId4"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15.jpeg" /><Relationship Id="rId5" Type="http://schemas.openxmlformats.org/officeDocument/2006/relationships/image" Target="../media/image16.jpeg" /><Relationship Id="rId6" Type="http://schemas.openxmlformats.org/officeDocument/2006/relationships/image" Target="../media/image17.jpeg" /><Relationship Id="rId7" Type="http://schemas.openxmlformats.org/officeDocument/2006/relationships/image" Target="../media/image1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D0928A9A-F835-480F-9036-BF9AFEF8A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455C5BD0-CE18-40D0-8951-ECCF70C7A729}"/>
              </a:ext>
            </a:extLst>
          </p:cNvPr>
          <p:cNvSpPr txBox="1"/>
          <p:nvPr/>
        </p:nvSpPr>
        <p:spPr>
          <a:xfrm>
            <a:off x="1325884" y="1974320"/>
            <a:ext cx="9751243" cy="3801682"/>
          </a:xfrm>
          <a:prstGeom prst="rect">
            <a:avLst/>
          </a:prstGeom>
          <a:noFill/>
        </p:spPr>
        <p:txBody>
          <a:bodyPr wrap="square">
            <a:spAutoFit/>
          </a:bodyPr>
          <a:lstStyle/>
          <a:p>
            <a:pPr algn="ctr">
              <a:lnSpc>
                <a:spcPct val="115000"/>
              </a:lnSpc>
              <a:spcAft>
                <a:spcPts val="800"/>
              </a:spcAft>
            </a:pPr>
            <a:r>
              <a:rPr lang="ru-RU" sz="2400" kern="0" smtClean="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ru-RU" sz="28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«Разговор о важном» </a:t>
            </a:r>
            <a:r>
              <a:rPr lang="en-US" sz="2400" b="1">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a:t>
            </a:r>
            <a:r>
              <a:rPr lang="ru-RU" sz="24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a:t>
            </a:r>
          </a:p>
          <a:p>
            <a:pPr algn="ctr">
              <a:lnSpc>
                <a:spcPct val="115000"/>
              </a:lnSpc>
              <a:spcAft>
                <a:spcPts val="800"/>
              </a:spcAft>
            </a:pPr>
            <a:r>
              <a:rPr lang="ru-RU" sz="24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Патриотическое воспитание младших школьников</a:t>
            </a:r>
            <a:r>
              <a:rPr lang="ru-RU" sz="2400" b="1" kern="1800">
                <a:solidFill>
                  <a:srgbClr val="002060"/>
                </a:solidFill>
                <a:effectLst/>
                <a:latin typeface="Arial Black" panose="020b0a04020102020204" pitchFamily="34" charset="0"/>
                <a:ea typeface="Times New Roman" panose="02020603050405020304" pitchFamily="18" charset="0"/>
              </a:rPr>
              <a:t> (ТМНР и РАС)</a:t>
            </a:r>
            <a:r>
              <a:rPr lang="ru-RU" sz="24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1400">
              <a:solidFill>
                <a:srgbClr val="002060"/>
              </a:solidFill>
              <a:effectLst/>
              <a:latin typeface="Arial Black" pitchFamily="34" charset="0"/>
              <a:ea typeface="Calibri" panose="020f0502020204030204" pitchFamily="34" charset="0"/>
              <a:cs typeface="Times New Roman" panose="02020603050405020304" pitchFamily="18" charset="0"/>
            </a:endParaRPr>
          </a:p>
          <a:p>
            <a:pPr algn="r">
              <a:lnSpc>
                <a:spcPct val="115000"/>
              </a:lnSpc>
              <a:spcAft>
                <a:spcPts val="800"/>
              </a:spcAft>
            </a:pPr>
            <a:endParaRPr lang="ru-RU" sz="2000" b="1" kern="0">
              <a:solidFill>
                <a:srgbClr val="002060"/>
              </a:solidFill>
              <a:effectLst/>
              <a:latin typeface="Arial Black" pitchFamily="34" charset="0"/>
              <a:ea typeface="Times New Roman" panose="02020603050405020304" pitchFamily="18" charset="0"/>
              <a:cs typeface="Times New Roman" panose="02020603050405020304" pitchFamily="18" charset="0"/>
            </a:endParaRPr>
          </a:p>
          <a:p>
            <a:pPr algn="r">
              <a:lnSpc>
                <a:spcPct val="115000"/>
              </a:lnSpc>
              <a:spcAft>
                <a:spcPts val="800"/>
              </a:spcAft>
            </a:pPr>
            <a:endParaRPr lang="ru-RU" sz="2000" b="1" kern="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a:p>
            <a:pPr algn="r">
              <a:lnSpc>
                <a:spcPct val="115000"/>
              </a:lnSpc>
              <a:spcAft>
                <a:spcPts val="800"/>
              </a:spcAft>
            </a:pPr>
            <a:r>
              <a:rPr lang="ru-RU" sz="2000" b="1" kern="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a:t>
            </a:r>
          </a:p>
          <a:p>
            <a:pPr algn="r">
              <a:lnSpc>
                <a:spcPct val="115000"/>
              </a:lnSpc>
              <a:spcAft>
                <a:spcPts val="800"/>
              </a:spcAft>
            </a:pPr>
            <a:r>
              <a:rPr lang="ru-RU" sz="2000" b="1" kern="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Докладчик:</a:t>
            </a:r>
            <a:r>
              <a:rPr lang="ru-RU" sz="2000" kern="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Чичук Татьяна Васильевна, </a:t>
            </a:r>
          </a:p>
          <a:p>
            <a:pPr algn="r">
              <a:lnSpc>
                <a:spcPct val="115000"/>
              </a:lnSpc>
              <a:spcAft>
                <a:spcPts val="800"/>
              </a:spcAft>
            </a:pPr>
            <a:r>
              <a:rPr lang="ru-RU" sz="2000" kern="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учитель начальных классов</a:t>
            </a:r>
            <a:endParaRPr lang="ru-RU" sz="2000" kern="100">
              <a:solidFill>
                <a:srgbClr val="002060"/>
              </a:solidFill>
              <a:effectLst/>
              <a:latin typeface="Arial Black" pitchFamily="34" charset="0"/>
              <a:ea typeface="Aptos"/>
              <a:cs typeface="Times New Roman" panose="02020603050405020304" pitchFamily="18" charset="0"/>
            </a:endParaRPr>
          </a:p>
        </p:txBody>
      </p:sp>
      <p:sp>
        <p:nvSpPr>
          <p:cNvPr id="6" name="TextBox 5">
            <a:extLst>
              <a:ext uri="{FF2B5EF4-FFF2-40B4-BE49-F238E27FC236}">
                <a16:creationId xmlns="" xmlns:a16="http://schemas.microsoft.com/office/drawing/2014/main" id="{093B09FA-0888-4607-897B-7389A8B20E9C}"/>
              </a:ext>
            </a:extLst>
          </p:cNvPr>
          <p:cNvSpPr txBox="1"/>
          <p:nvPr/>
        </p:nvSpPr>
        <p:spPr>
          <a:xfrm>
            <a:off x="714819" y="633217"/>
            <a:ext cx="10762359" cy="707886"/>
          </a:xfrm>
          <a:prstGeom prst="rect">
            <a:avLst/>
          </a:prstGeom>
          <a:noFill/>
        </p:spPr>
        <p:txBody>
          <a:bodyPr wrap="square">
            <a:spAutoFit/>
          </a:bodyPr>
          <a:lstStyle/>
          <a:p>
            <a:pPr algn="ctr"/>
            <a:r>
              <a:rPr lang="ru-RU" sz="20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Государственное казенное образовательное учреждение </a:t>
            </a:r>
          </a:p>
          <a:p>
            <a:pPr algn="ctr"/>
            <a:r>
              <a:rPr lang="ru-RU" sz="20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школа-интернат № 2 г. Сочи</a:t>
            </a:r>
            <a:endParaRPr lang="ru-RU" sz="1600">
              <a:solidFill>
                <a:srgbClr val="002060"/>
              </a:solidFill>
            </a:endParaRPr>
          </a:p>
        </p:txBody>
      </p:sp>
    </p:spTree>
    <p:extLst>
      <p:ext uri="{BB962C8B-B14F-4D97-AF65-F5344CB8AC3E}">
        <p14:creationId xmlns:p14="http://schemas.microsoft.com/office/powerpoint/2010/main" val="388294374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descr="Picture background">
            <a:extLst>
              <a:ext uri="{FF2B5EF4-FFF2-40B4-BE49-F238E27FC236}">
                <a16:creationId xmlns="" xmlns:a16="http://schemas.microsoft.com/office/drawing/2014/main" id="{745C576D-9BF3-433E-9EED-94012A105A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7056850D-E9BD-4A34-9E1C-0677C7BB90F7}"/>
              </a:ext>
            </a:extLst>
          </p:cNvPr>
          <p:cNvSpPr txBox="1"/>
          <p:nvPr/>
        </p:nvSpPr>
        <p:spPr>
          <a:xfrm>
            <a:off x="789110" y="817003"/>
            <a:ext cx="10772042" cy="5223994"/>
          </a:xfrm>
          <a:prstGeom prst="rect">
            <a:avLst/>
          </a:prstGeom>
          <a:noFill/>
        </p:spPr>
        <p:txBody>
          <a:bodyPr wrap="square">
            <a:spAutoFit/>
          </a:bodyPr>
          <a:lstStyle/>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Актуальные вопросы патриотизма будем раскрывать на уроках «День Героев Отечества», «День защитника Отечества», темы, посвященные ВОВ. На эти уроки можно приглашать наших современных героев, участников боевых действий. Сопоставлять мужество героев Отечества современных и прошлых лет.</a:t>
            </a:r>
            <a:r>
              <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Прошли классные часы на темы «День пожилого человека» и «День отца». Основная ценность этого урока в рамках </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algn="just"/>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«Разговоры о важном» — это доброта, забота и милосердие. Наша задача донести до сердец ребят нотку милосердия по отношению к старшему поколению, желание быть рядом и отвечать заботой им.</a:t>
            </a:r>
            <a:endParaRPr lang="ru-RU" sz="2400">
              <a:solidFill>
                <a:srgbClr val="002060"/>
              </a:solidFill>
              <a:latin typeface="Arial Black" panose="020b0a04020102020204" pitchFamily="34" charset="0"/>
            </a:endParaRPr>
          </a:p>
        </p:txBody>
      </p:sp>
    </p:spTree>
    <p:extLst>
      <p:ext uri="{BB962C8B-B14F-4D97-AF65-F5344CB8AC3E}">
        <p14:creationId xmlns:p14="http://schemas.microsoft.com/office/powerpoint/2010/main" val="3725881518"/>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57DAF376-04F4-4087-A9D0-670CEE15B7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 xmlns:a16="http://schemas.microsoft.com/office/drawing/2014/main" id="{0BC148F2-07AC-4061-80C5-43866E97B82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104250" y="3138739"/>
            <a:ext cx="2680358" cy="3334626"/>
          </a:xfrm>
          <a:prstGeom prst="rect">
            <a:avLst/>
          </a:prstGeom>
          <a:noFill/>
          <a:ln>
            <a:noFill/>
          </a:ln>
        </p:spPr>
      </p:pic>
      <p:pic>
        <p:nvPicPr>
          <p:cNvPr id="6" name="Рисунок 5">
            <a:extLst>
              <a:ext uri="{FF2B5EF4-FFF2-40B4-BE49-F238E27FC236}">
                <a16:creationId xmlns="" xmlns:a16="http://schemas.microsoft.com/office/drawing/2014/main" id="{38044087-B1CD-49EF-91C3-BDEBAA0367F0}"/>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647722" y="3108090"/>
            <a:ext cx="2747110" cy="3334627"/>
          </a:xfrm>
          <a:prstGeom prst="rect">
            <a:avLst/>
          </a:prstGeom>
          <a:noFill/>
          <a:ln>
            <a:noFill/>
          </a:ln>
        </p:spPr>
      </p:pic>
      <p:pic>
        <p:nvPicPr>
          <p:cNvPr id="8" name="Рисунок 7">
            <a:extLst>
              <a:ext uri="{FF2B5EF4-FFF2-40B4-BE49-F238E27FC236}">
                <a16:creationId xmlns="" xmlns:a16="http://schemas.microsoft.com/office/drawing/2014/main" id="{A6767792-CFCE-4C7C-84FD-9A87EB5ED2EA}"/>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5382764" y="3108091"/>
            <a:ext cx="2680358" cy="3334626"/>
          </a:xfrm>
          <a:prstGeom prst="rect">
            <a:avLst/>
          </a:prstGeom>
          <a:noFill/>
          <a:ln>
            <a:noFill/>
          </a:ln>
        </p:spPr>
      </p:pic>
      <p:sp>
        <p:nvSpPr>
          <p:cNvPr id="10" name="TextBox 9">
            <a:extLst>
              <a:ext uri="{FF2B5EF4-FFF2-40B4-BE49-F238E27FC236}">
                <a16:creationId xmlns="" xmlns:a16="http://schemas.microsoft.com/office/drawing/2014/main" id="{C829DA6F-F078-4291-9D22-67DB86673E3A}"/>
              </a:ext>
            </a:extLst>
          </p:cNvPr>
          <p:cNvSpPr txBox="1"/>
          <p:nvPr/>
        </p:nvSpPr>
        <p:spPr>
          <a:xfrm>
            <a:off x="1099601" y="384635"/>
            <a:ext cx="10409531" cy="2615588"/>
          </a:xfrm>
          <a:prstGeom prst="rect">
            <a:avLst/>
          </a:prstGeom>
          <a:noFill/>
        </p:spPr>
        <p:txBody>
          <a:bodyPr wrap="square">
            <a:spAutoFit/>
          </a:bodyPr>
          <a:lstStyle/>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Вот уже третий год мы с ребятами собираем материалы о наших дедах прадедах, которые прошли геройский путь во время ВОВ. Имеется целая подборка материалов на эту тему, использую эти материалы при подготовке к таким датам как 23 февраля, 9 мая. Ребята с удовольствием слушают о подвигах этих людей.</a:t>
            </a:r>
            <a:endParaRPr lang="ru-RU" sz="1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41379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79615603-A98B-47D2-9BD6-4A2FCE824C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 xmlns:a16="http://schemas.microsoft.com/office/drawing/2014/main" id="{594EE53E-D0C7-40CD-82C8-C7AEFB408F86}"/>
              </a:ext>
            </a:extLst>
          </p:cNvPr>
          <p:cNvPicPr>
            <a:picLocks noChangeAspect="1"/>
          </p:cNvPicPr>
          <p:nvPr/>
        </p:nvPicPr>
        <p:blipFill>
          <a:blip r:embed="rId3"/>
          <a:stretch>
            <a:fillRect/>
          </a:stretch>
        </p:blipFill>
        <p:spPr>
          <a:xfrm rot="21197900">
            <a:off x="1897673" y="3518445"/>
            <a:ext cx="2174860" cy="2899812"/>
          </a:xfrm>
          <a:prstGeom prst="rect">
            <a:avLst/>
          </a:prstGeom>
        </p:spPr>
      </p:pic>
      <p:sp>
        <p:nvSpPr>
          <p:cNvPr id="12" name="TextBox 11">
            <a:extLst>
              <a:ext uri="{FF2B5EF4-FFF2-40B4-BE49-F238E27FC236}">
                <a16:creationId xmlns="" xmlns:a16="http://schemas.microsoft.com/office/drawing/2014/main" id="{F48285DC-697A-4775-8098-019959FA9358}"/>
              </a:ext>
            </a:extLst>
          </p:cNvPr>
          <p:cNvSpPr txBox="1"/>
          <p:nvPr/>
        </p:nvSpPr>
        <p:spPr>
          <a:xfrm>
            <a:off x="709988" y="591937"/>
            <a:ext cx="10876084" cy="3040319"/>
          </a:xfrm>
          <a:prstGeom prst="rect">
            <a:avLst/>
          </a:prstGeom>
          <a:noFill/>
        </p:spPr>
        <p:txBody>
          <a:bodyPr wrap="square">
            <a:spAutoFit/>
          </a:bodyPr>
          <a:lstStyle/>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Самое главное в «Разговорах о важном» — это избежать формализма, тогда дети вступают в диалог, слушают, смотрят. Формирование у подрастающего поколения традиционных российских ценностей и защита граждан России от насаждаемых чуждых для российского общества системы идей и ценностей </a:t>
            </a:r>
            <a:r>
              <a:rPr lang="en-US"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t>
            </a: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основа воспитательной работы в школе.</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 xmlns:a16="http://schemas.microsoft.com/office/drawing/2014/main" id="{2ED84B63-096E-4B8D-BB3F-99167A866AA7}"/>
              </a:ext>
            </a:extLst>
          </p:cNvPr>
          <p:cNvPicPr>
            <a:picLocks noChangeAspect="1"/>
          </p:cNvPicPr>
          <p:nvPr/>
        </p:nvPicPr>
        <p:blipFill>
          <a:blip r:embed="rId4"/>
          <a:stretch>
            <a:fillRect/>
          </a:stretch>
        </p:blipFill>
        <p:spPr>
          <a:xfrm>
            <a:off x="4394992" y="3399132"/>
            <a:ext cx="3490130" cy="2730588"/>
          </a:xfrm>
          <a:prstGeom prst="rect">
            <a:avLst/>
          </a:prstGeom>
        </p:spPr>
      </p:pic>
      <p:pic>
        <p:nvPicPr>
          <p:cNvPr id="6" name="Рисунок 5">
            <a:extLst>
              <a:ext uri="{FF2B5EF4-FFF2-40B4-BE49-F238E27FC236}">
                <a16:creationId xmlns="" xmlns:a16="http://schemas.microsoft.com/office/drawing/2014/main" id="{B0A9B2FF-CBEB-4676-BB0F-42CFC5959897}"/>
              </a:ext>
            </a:extLst>
          </p:cNvPr>
          <p:cNvPicPr>
            <a:picLocks noChangeAspect="1"/>
          </p:cNvPicPr>
          <p:nvPr/>
        </p:nvPicPr>
        <p:blipFill>
          <a:blip r:embed="rId5"/>
          <a:stretch>
            <a:fillRect/>
          </a:stretch>
        </p:blipFill>
        <p:spPr>
          <a:xfrm>
            <a:off x="8240116" y="3416526"/>
            <a:ext cx="3333216" cy="2695801"/>
          </a:xfrm>
          <a:prstGeom prst="rect">
            <a:avLst/>
          </a:prstGeom>
        </p:spPr>
      </p:pic>
    </p:spTree>
    <p:extLst>
      <p:ext uri="{BB962C8B-B14F-4D97-AF65-F5344CB8AC3E}">
        <p14:creationId xmlns:p14="http://schemas.microsoft.com/office/powerpoint/2010/main" val="247163828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descr="Picture background">
            <a:extLst>
              <a:ext uri="{FF2B5EF4-FFF2-40B4-BE49-F238E27FC236}">
                <a16:creationId xmlns="" xmlns:a16="http://schemas.microsoft.com/office/drawing/2014/main" id="{745C576D-9BF3-433E-9EED-94012A105A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98597"/>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D070777D-7503-4226-9290-D1946851BA5D}"/>
              </a:ext>
            </a:extLst>
          </p:cNvPr>
          <p:cNvSpPr txBox="1"/>
          <p:nvPr/>
        </p:nvSpPr>
        <p:spPr>
          <a:xfrm>
            <a:off x="1884485" y="397109"/>
            <a:ext cx="9768254" cy="5292218"/>
          </a:xfrm>
          <a:prstGeom prst="rect">
            <a:avLst/>
          </a:prstGeom>
          <a:noFill/>
        </p:spPr>
        <p:txBody>
          <a:bodyPr wrap="square">
            <a:spAutoFit/>
          </a:bodyPr>
          <a:lstStyle/>
          <a:p>
            <a:pPr algn="just">
              <a:lnSpc>
                <a:spcPct val="115000"/>
              </a:lnSpc>
            </a:pPr>
            <a:r>
              <a:rPr lang="ru-RU" sz="240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Системная работа по патриотическому воспитанию:</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24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Традиционные формы работы</a:t>
            </a: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(классные часы «Пока я помню, я живу», «Государственные символы России», «Моя малая Родина»; викторины «Россия — Родина моя», выставки рисунков, выпуск стенгазет, участие в конкурсах разного уровня);</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24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Инновационные формы работы</a:t>
            </a: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(экскурсионная деятельность, встречи с интересными людьми);</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24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Уроки цикла «Разговор о важном».</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Огромную роль в патриотическом  воспитании играют родители, работа с которыми проводиться  на родительских собраниях, внеклассных мероприятиях.</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2F2F5C15-D684-4ABE-8824-E42983D837EB}"/>
              </a:ext>
            </a:extLst>
          </p:cNvPr>
          <p:cNvPicPr>
            <a:picLocks noChangeAspect="1"/>
          </p:cNvPicPr>
          <p:nvPr/>
        </p:nvPicPr>
        <p:blipFill>
          <a:blip r:embed="rId4"/>
          <a:stretch>
            <a:fillRect/>
          </a:stretch>
        </p:blipFill>
        <p:spPr>
          <a:xfrm>
            <a:off x="472195" y="357735"/>
            <a:ext cx="1412290" cy="1883053"/>
          </a:xfrm>
          <a:prstGeom prst="rect">
            <a:avLst/>
          </a:prstGeom>
        </p:spPr>
      </p:pic>
      <p:pic>
        <p:nvPicPr>
          <p:cNvPr id="5" name="Рисунок 4">
            <a:extLst>
              <a:ext uri="{FF2B5EF4-FFF2-40B4-BE49-F238E27FC236}">
                <a16:creationId xmlns="" xmlns:a16="http://schemas.microsoft.com/office/drawing/2014/main" id="{E373E3B5-D933-4BDB-A6E8-2B2115B2E0DF}"/>
              </a:ext>
            </a:extLst>
          </p:cNvPr>
          <p:cNvPicPr>
            <a:picLocks noChangeAspect="1"/>
          </p:cNvPicPr>
          <p:nvPr/>
        </p:nvPicPr>
        <p:blipFill>
          <a:blip r:embed="rId5"/>
          <a:stretch>
            <a:fillRect/>
          </a:stretch>
        </p:blipFill>
        <p:spPr>
          <a:xfrm>
            <a:off x="492996" y="2321976"/>
            <a:ext cx="1370688" cy="1442484"/>
          </a:xfrm>
          <a:prstGeom prst="rect">
            <a:avLst/>
          </a:prstGeom>
        </p:spPr>
      </p:pic>
      <p:pic>
        <p:nvPicPr>
          <p:cNvPr id="6" name="Рисунок 5">
            <a:extLst>
              <a:ext uri="{FF2B5EF4-FFF2-40B4-BE49-F238E27FC236}">
                <a16:creationId xmlns="" xmlns:a16="http://schemas.microsoft.com/office/drawing/2014/main" id="{DDD7E011-2F50-4941-A818-9412B29BD55D}"/>
              </a:ext>
            </a:extLst>
          </p:cNvPr>
          <p:cNvPicPr>
            <a:picLocks noChangeAspect="1"/>
          </p:cNvPicPr>
          <p:nvPr/>
        </p:nvPicPr>
        <p:blipFill>
          <a:blip r:embed="rId6"/>
          <a:stretch>
            <a:fillRect/>
          </a:stretch>
        </p:blipFill>
        <p:spPr>
          <a:xfrm>
            <a:off x="472195" y="3875418"/>
            <a:ext cx="1412290" cy="1751659"/>
          </a:xfrm>
          <a:prstGeom prst="rect">
            <a:avLst/>
          </a:prstGeom>
        </p:spPr>
      </p:pic>
    </p:spTree>
    <p:extLst>
      <p:ext uri="{BB962C8B-B14F-4D97-AF65-F5344CB8AC3E}">
        <p14:creationId xmlns:p14="http://schemas.microsoft.com/office/powerpoint/2010/main" val="429088703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FE041567-6868-4C6A-B7BA-03AB0EAA90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 xmlns:a16="http://schemas.microsoft.com/office/drawing/2014/main" id="{8F3D352F-35CD-4A63-BEBC-5393BED5F4FC}"/>
              </a:ext>
            </a:extLst>
          </p:cNvPr>
          <p:cNvPicPr/>
          <p:nvPr/>
        </p:nvPicPr>
        <p:blipFill>
          <a:blip r:embed="rId3"/>
          <a:stretch>
            <a:fillRect/>
          </a:stretch>
        </p:blipFill>
        <p:spPr>
          <a:xfrm>
            <a:off x="1933708" y="3839579"/>
            <a:ext cx="2028404" cy="2606627"/>
          </a:xfrm>
          <a:prstGeom prst="rect">
            <a:avLst/>
          </a:prstGeom>
        </p:spPr>
      </p:pic>
      <p:pic>
        <p:nvPicPr>
          <p:cNvPr id="4" name="Рисунок 3">
            <a:extLst>
              <a:ext uri="{FF2B5EF4-FFF2-40B4-BE49-F238E27FC236}">
                <a16:creationId xmlns="" xmlns:a16="http://schemas.microsoft.com/office/drawing/2014/main" id="{02CA93F1-12C4-45D3-8D76-677BA561EF90}"/>
              </a:ext>
            </a:extLst>
          </p:cNvPr>
          <p:cNvPicPr/>
          <p:nvPr/>
        </p:nvPicPr>
        <p:blipFill>
          <a:blip r:embed="rId4"/>
          <a:stretch>
            <a:fillRect/>
          </a:stretch>
        </p:blipFill>
        <p:spPr>
          <a:xfrm>
            <a:off x="4356299" y="3839578"/>
            <a:ext cx="2028404" cy="2606627"/>
          </a:xfrm>
          <a:prstGeom prst="rect">
            <a:avLst/>
          </a:prstGeom>
        </p:spPr>
      </p:pic>
      <p:pic>
        <p:nvPicPr>
          <p:cNvPr id="5" name="Рисунок 4">
            <a:extLst>
              <a:ext uri="{FF2B5EF4-FFF2-40B4-BE49-F238E27FC236}">
                <a16:creationId xmlns="" xmlns:a16="http://schemas.microsoft.com/office/drawing/2014/main" id="{5ECDF996-B257-4D80-BD3B-587EA8E2BFC7}"/>
              </a:ext>
            </a:extLst>
          </p:cNvPr>
          <p:cNvPicPr/>
          <p:nvPr/>
        </p:nvPicPr>
        <p:blipFill>
          <a:blip r:embed="rId5"/>
          <a:stretch>
            <a:fillRect/>
          </a:stretch>
        </p:blipFill>
        <p:spPr>
          <a:xfrm>
            <a:off x="9306636" y="3839579"/>
            <a:ext cx="2081150" cy="2606627"/>
          </a:xfrm>
          <a:prstGeom prst="rect">
            <a:avLst/>
          </a:prstGeom>
        </p:spPr>
      </p:pic>
      <p:pic>
        <p:nvPicPr>
          <p:cNvPr id="6" name="Рисунок 5">
            <a:extLst>
              <a:ext uri="{FF2B5EF4-FFF2-40B4-BE49-F238E27FC236}">
                <a16:creationId xmlns="" xmlns:a16="http://schemas.microsoft.com/office/drawing/2014/main" id="{7A9583DA-150C-4D6F-B222-720E2C840224}"/>
              </a:ext>
            </a:extLst>
          </p:cNvPr>
          <p:cNvPicPr/>
          <p:nvPr/>
        </p:nvPicPr>
        <p:blipFill>
          <a:blip r:embed="rId6"/>
          <a:stretch>
            <a:fillRect/>
          </a:stretch>
        </p:blipFill>
        <p:spPr>
          <a:xfrm>
            <a:off x="6744570" y="3839580"/>
            <a:ext cx="2144453" cy="2606626"/>
          </a:xfrm>
          <a:prstGeom prst="rect">
            <a:avLst/>
          </a:prstGeom>
        </p:spPr>
      </p:pic>
      <p:sp>
        <p:nvSpPr>
          <p:cNvPr id="12" name="TextBox 11">
            <a:extLst>
              <a:ext uri="{FF2B5EF4-FFF2-40B4-BE49-F238E27FC236}">
                <a16:creationId xmlns="" xmlns:a16="http://schemas.microsoft.com/office/drawing/2014/main" id="{3EF9F4E4-5947-40E7-8AEE-11D04D1E2D15}"/>
              </a:ext>
            </a:extLst>
          </p:cNvPr>
          <p:cNvSpPr txBox="1"/>
          <p:nvPr/>
        </p:nvSpPr>
        <p:spPr>
          <a:xfrm>
            <a:off x="689728" y="449704"/>
            <a:ext cx="10885434" cy="3168560"/>
          </a:xfrm>
          <a:prstGeom prst="rect">
            <a:avLst/>
          </a:prstGeom>
          <a:noFill/>
        </p:spPr>
        <p:txBody>
          <a:bodyPr wrap="square">
            <a:spAutoFit/>
          </a:bodyPr>
          <a:lstStyle/>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С этого учебного года мы с ребятами принимаем активное участие в «Уроках мужества», в акциях- поддержках мобилизованных граждан РФ (письма поддержки, рисунки отправляем через почту России, и на сайт «ПАПА МЫ С ТОБОЙ», Волонтерская группа « Мы </a:t>
            </a:r>
            <a:r>
              <a:rPr lang="en-US"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V</a:t>
            </a: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месте» (Сочи).  </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Только целенаправленная, регулярная работа может принести положительный результат.   </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976392"/>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descr="Picture background">
            <a:extLst>
              <a:ext uri="{FF2B5EF4-FFF2-40B4-BE49-F238E27FC236}">
                <a16:creationId xmlns="" xmlns:a16="http://schemas.microsoft.com/office/drawing/2014/main" id="{745C576D-9BF3-433E-9EED-94012A105A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 xmlns:a16="http://schemas.microsoft.com/office/drawing/2014/main" id="{CCD80C31-0EC2-437A-A1C1-1CF75EAC39CC}"/>
              </a:ext>
            </a:extLst>
          </p:cNvPr>
          <p:cNvPicPr>
            <a:picLocks noChangeAspect="1"/>
          </p:cNvPicPr>
          <p:nvPr/>
        </p:nvPicPr>
        <p:blipFill>
          <a:blip r:embed="rId3"/>
          <a:stretch>
            <a:fillRect/>
          </a:stretch>
        </p:blipFill>
        <p:spPr>
          <a:xfrm>
            <a:off x="5384153" y="3837372"/>
            <a:ext cx="3236160" cy="2464551"/>
          </a:xfrm>
          <a:prstGeom prst="rect">
            <a:avLst/>
          </a:prstGeom>
        </p:spPr>
      </p:pic>
      <p:pic>
        <p:nvPicPr>
          <p:cNvPr id="10" name="Рисунок 9">
            <a:extLst>
              <a:ext uri="{FF2B5EF4-FFF2-40B4-BE49-F238E27FC236}">
                <a16:creationId xmlns="" xmlns:a16="http://schemas.microsoft.com/office/drawing/2014/main" id="{3D8023B1-384C-4AD4-97C1-82BFD046F4B0}"/>
              </a:ext>
            </a:extLst>
          </p:cNvPr>
          <p:cNvPicPr>
            <a:picLocks noChangeAspect="1"/>
          </p:cNvPicPr>
          <p:nvPr/>
        </p:nvPicPr>
        <p:blipFill>
          <a:blip r:embed="rId4"/>
          <a:stretch>
            <a:fillRect/>
          </a:stretch>
        </p:blipFill>
        <p:spPr>
          <a:xfrm rot="21228840">
            <a:off x="1983929" y="3866074"/>
            <a:ext cx="2529831" cy="2560716"/>
          </a:xfrm>
          <a:prstGeom prst="rect">
            <a:avLst/>
          </a:prstGeom>
        </p:spPr>
      </p:pic>
      <p:sp>
        <p:nvSpPr>
          <p:cNvPr id="7" name="TextBox 6">
            <a:extLst>
              <a:ext uri="{FF2B5EF4-FFF2-40B4-BE49-F238E27FC236}">
                <a16:creationId xmlns="" xmlns:a16="http://schemas.microsoft.com/office/drawing/2014/main" id="{CCC32636-CEC6-4D88-BAF7-A075090F220F}"/>
              </a:ext>
            </a:extLst>
          </p:cNvPr>
          <p:cNvSpPr txBox="1"/>
          <p:nvPr/>
        </p:nvSpPr>
        <p:spPr>
          <a:xfrm>
            <a:off x="593829" y="372321"/>
            <a:ext cx="11136624" cy="3465051"/>
          </a:xfrm>
          <a:prstGeom prst="rect">
            <a:avLst/>
          </a:prstGeom>
          <a:noFill/>
        </p:spPr>
        <p:txBody>
          <a:bodyPr wrap="square">
            <a:spAutoFit/>
          </a:bodyPr>
          <a:lstStyle/>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rPr>
              <a:t>Всё, что вкладываем мы в наших детей сегодня, завтра даст соответствующие результаты. </a:t>
            </a: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Я старалась на протяжении 4 лет обучения так воспитать своих учеников, чтобы они очень любили ту землю, на которой родились, ту страну, в которой они живут, учатся, растут, которая о них заботиться. И это, я считаю, одна из главных задач каждого классного руководителя и учителя, не меньшая, а может быть даже более главная, чем обучение.</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 xmlns:a16="http://schemas.microsoft.com/office/drawing/2014/main" id="{03236292-66C2-449D-8BCE-6D4E481103FD}"/>
              </a:ext>
            </a:extLst>
          </p:cNvPr>
          <p:cNvPicPr>
            <a:picLocks noChangeAspect="1"/>
          </p:cNvPicPr>
          <p:nvPr/>
        </p:nvPicPr>
        <p:blipFill>
          <a:blip r:embed="rId5"/>
          <a:stretch>
            <a:fillRect/>
          </a:stretch>
        </p:blipFill>
        <p:spPr>
          <a:xfrm>
            <a:off x="9096073" y="3821627"/>
            <a:ext cx="2020001" cy="2480296"/>
          </a:xfrm>
          <a:prstGeom prst="rect">
            <a:avLst/>
          </a:prstGeom>
        </p:spPr>
      </p:pic>
    </p:spTree>
    <p:extLst>
      <p:ext uri="{BB962C8B-B14F-4D97-AF65-F5344CB8AC3E}">
        <p14:creationId xmlns:p14="http://schemas.microsoft.com/office/powerpoint/2010/main" val="280027806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D0928A9A-F835-480F-9036-BF9AFEF8A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1546"/>
            <a:ext cx="12191999" cy="7209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4EF2747A-6E68-459A-8277-7A3A6417AD00}"/>
              </a:ext>
            </a:extLst>
          </p:cNvPr>
          <p:cNvSpPr txBox="1"/>
          <p:nvPr/>
        </p:nvSpPr>
        <p:spPr>
          <a:xfrm>
            <a:off x="896815" y="496433"/>
            <a:ext cx="10559561" cy="3046988"/>
          </a:xfrm>
          <a:prstGeom prst="rect">
            <a:avLst/>
          </a:prstGeom>
          <a:noFill/>
        </p:spPr>
        <p:txBody>
          <a:bodyPr wrap="square">
            <a:spAutoFit/>
          </a:bodyPr>
          <a:lstStyle/>
          <a:p>
            <a:pPr algn="just"/>
            <a:r>
              <a:rPr lang="ru-RU" sz="2400">
                <a:solidFill>
                  <a:srgbClr val="002060"/>
                </a:solidFill>
                <a:effectLst/>
                <a:latin typeface="Arial Black" panose="020b0a04020102020204" pitchFamily="34" charset="0"/>
                <a:ea typeface="Times New Roman" panose="02020603050405020304" pitchFamily="18" charset="0"/>
              </a:rPr>
              <a:t>Патриотами люди не рождаются, честь, настойчивость, чуткость не приходят сами по себе. Эти и другие качества необходимо целенаправленно и ежедневно воспитывать в детях, прежде всего в семье, но и в значительной степени в школе. Я надеюсь, что мой опыт поможет детям любить свой родной край, его чудесную природу, щедрых и трудолюбивых людей, которые живут в стране с красивым названием Россия.</a:t>
            </a:r>
            <a:endParaRPr lang="ru-RU" sz="2400">
              <a:solidFill>
                <a:srgbClr val="002060"/>
              </a:solidFill>
              <a:latin typeface="Arial Black" panose="020b0a04020102020204" pitchFamily="34" charset="0"/>
            </a:endParaRPr>
          </a:p>
        </p:txBody>
      </p:sp>
      <p:pic>
        <p:nvPicPr>
          <p:cNvPr id="6" name="Рисунок 5">
            <a:extLst>
              <a:ext uri="{FF2B5EF4-FFF2-40B4-BE49-F238E27FC236}">
                <a16:creationId xmlns="" xmlns:a16="http://schemas.microsoft.com/office/drawing/2014/main" id="{016D95AA-0ECF-4F6B-82CE-1D7043BD94F5}"/>
              </a:ext>
            </a:extLst>
          </p:cNvPr>
          <p:cNvPicPr>
            <a:picLocks noChangeAspect="1"/>
          </p:cNvPicPr>
          <p:nvPr/>
        </p:nvPicPr>
        <p:blipFill>
          <a:blip r:embed="rId3"/>
          <a:stretch>
            <a:fillRect/>
          </a:stretch>
        </p:blipFill>
        <p:spPr>
          <a:xfrm rot="20877328">
            <a:off x="1671869" y="3692104"/>
            <a:ext cx="1733932" cy="2928013"/>
          </a:xfrm>
          <a:prstGeom prst="rect">
            <a:avLst/>
          </a:prstGeom>
        </p:spPr>
      </p:pic>
      <p:pic>
        <p:nvPicPr>
          <p:cNvPr id="7" name="Рисунок 6">
            <a:extLst>
              <a:ext uri="{FF2B5EF4-FFF2-40B4-BE49-F238E27FC236}">
                <a16:creationId xmlns="" xmlns:a16="http://schemas.microsoft.com/office/drawing/2014/main" id="{91F210C8-D1F3-4AAC-9FC0-F06A848D6A33}"/>
              </a:ext>
            </a:extLst>
          </p:cNvPr>
          <p:cNvPicPr>
            <a:picLocks noChangeAspect="1"/>
          </p:cNvPicPr>
          <p:nvPr/>
        </p:nvPicPr>
        <p:blipFill>
          <a:blip r:embed="rId4"/>
          <a:stretch>
            <a:fillRect/>
          </a:stretch>
        </p:blipFill>
        <p:spPr>
          <a:xfrm>
            <a:off x="3782257" y="4101400"/>
            <a:ext cx="1855711" cy="2474280"/>
          </a:xfrm>
          <a:prstGeom prst="rect">
            <a:avLst/>
          </a:prstGeom>
        </p:spPr>
      </p:pic>
      <p:pic>
        <p:nvPicPr>
          <p:cNvPr id="8" name="Рисунок 7">
            <a:extLst>
              <a:ext uri="{FF2B5EF4-FFF2-40B4-BE49-F238E27FC236}">
                <a16:creationId xmlns="" xmlns:a16="http://schemas.microsoft.com/office/drawing/2014/main" id="{2EE7196C-52CD-4D7D-B252-357C0FAE1017}"/>
              </a:ext>
            </a:extLst>
          </p:cNvPr>
          <p:cNvPicPr>
            <a:picLocks noChangeAspect="1"/>
          </p:cNvPicPr>
          <p:nvPr/>
        </p:nvPicPr>
        <p:blipFill>
          <a:blip r:embed="rId5"/>
          <a:stretch>
            <a:fillRect/>
          </a:stretch>
        </p:blipFill>
        <p:spPr>
          <a:xfrm>
            <a:off x="5818057" y="4108764"/>
            <a:ext cx="2677942" cy="2474280"/>
          </a:xfrm>
          <a:prstGeom prst="rect">
            <a:avLst/>
          </a:prstGeom>
        </p:spPr>
      </p:pic>
      <p:pic>
        <p:nvPicPr>
          <p:cNvPr id="9" name="Рисунок 8">
            <a:extLst>
              <a:ext uri="{FF2B5EF4-FFF2-40B4-BE49-F238E27FC236}">
                <a16:creationId xmlns="" xmlns:a16="http://schemas.microsoft.com/office/drawing/2014/main" id="{431FBD5B-12D0-495F-B262-0EDB3B7714DB}"/>
              </a:ext>
            </a:extLst>
          </p:cNvPr>
          <p:cNvPicPr>
            <a:picLocks noChangeAspect="1"/>
          </p:cNvPicPr>
          <p:nvPr/>
        </p:nvPicPr>
        <p:blipFill>
          <a:blip r:embed="rId6"/>
          <a:stretch>
            <a:fillRect/>
          </a:stretch>
        </p:blipFill>
        <p:spPr>
          <a:xfrm>
            <a:off x="8676088" y="4110373"/>
            <a:ext cx="2926916" cy="2464163"/>
          </a:xfrm>
          <a:prstGeom prst="rect">
            <a:avLst/>
          </a:prstGeom>
        </p:spPr>
      </p:pic>
    </p:spTree>
    <p:extLst>
      <p:ext uri="{BB962C8B-B14F-4D97-AF65-F5344CB8AC3E}">
        <p14:creationId xmlns:p14="http://schemas.microsoft.com/office/powerpoint/2010/main" val="20571489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2" descr="Picture background">
            <a:extLst>
              <a:ext uri="{FF2B5EF4-FFF2-40B4-BE49-F238E27FC236}">
                <a16:creationId xmlns="" xmlns:a16="http://schemas.microsoft.com/office/drawing/2014/main" id="{7F0A5077-3F38-4832-B8F3-BACA70E338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411FBFD-2BD0-4546-B3D5-FF06AA1A301E}"/>
              </a:ext>
            </a:extLst>
          </p:cNvPr>
          <p:cNvSpPr txBox="1"/>
          <p:nvPr/>
        </p:nvSpPr>
        <p:spPr>
          <a:xfrm>
            <a:off x="3607015" y="4618056"/>
            <a:ext cx="4539029" cy="461665"/>
          </a:xfrm>
          <a:prstGeom prst="rect">
            <a:avLst/>
          </a:prstGeom>
          <a:noFill/>
        </p:spPr>
        <p:txBody>
          <a:bodyPr wrap="square">
            <a:spAutoFit/>
          </a:bodyPr>
          <a:lstStyle/>
          <a:p>
            <a:r>
              <a:rPr lang="ru-RU" sz="2400">
                <a:solidFill>
                  <a:srgbClr val="002060"/>
                </a:solidFill>
                <a:effectLst/>
                <a:latin typeface="Arial Black" panose="020b0a04020102020204" pitchFamily="34" charset="0"/>
                <a:ea typeface="Times New Roman" panose="02020603050405020304" pitchFamily="18" charset="0"/>
              </a:rPr>
              <a:t>СПАСИБО ЗА ВНИМАНИЕ</a:t>
            </a:r>
            <a:endParaRPr lang="ru-RU" sz="2400">
              <a:solidFill>
                <a:srgbClr val="002060"/>
              </a:solidFill>
              <a:latin typeface="Arial Black" panose="020b0a04020102020204" pitchFamily="34" charset="0"/>
            </a:endParaRPr>
          </a:p>
        </p:txBody>
      </p:sp>
      <p:pic>
        <p:nvPicPr>
          <p:cNvPr id="7" name="Рисунок 6">
            <a:extLst>
              <a:ext uri="{FF2B5EF4-FFF2-40B4-BE49-F238E27FC236}">
                <a16:creationId xmlns="" xmlns:a16="http://schemas.microsoft.com/office/drawing/2014/main" id="{70465300-CB69-4119-8BA6-263A488B5151}"/>
              </a:ext>
            </a:extLst>
          </p:cNvPr>
          <p:cNvPicPr>
            <a:picLocks noChangeAspect="1"/>
          </p:cNvPicPr>
          <p:nvPr/>
        </p:nvPicPr>
        <p:blipFill>
          <a:blip r:embed="rId3"/>
          <a:stretch>
            <a:fillRect/>
          </a:stretch>
        </p:blipFill>
        <p:spPr>
          <a:xfrm>
            <a:off x="3719549" y="1181451"/>
            <a:ext cx="4313962" cy="3200399"/>
          </a:xfrm>
          <a:prstGeom prst="rect">
            <a:avLst/>
          </a:prstGeom>
        </p:spPr>
      </p:pic>
    </p:spTree>
    <p:extLst>
      <p:ext uri="{BB962C8B-B14F-4D97-AF65-F5344CB8AC3E}">
        <p14:creationId xmlns:p14="http://schemas.microsoft.com/office/powerpoint/2010/main" val="3218030505"/>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D0928A9A-F835-480F-9036-BF9AFEF8A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Объект 3">
            <a:extLst>
              <a:ext uri="{FF2B5EF4-FFF2-40B4-BE49-F238E27FC236}">
                <a16:creationId xmlns="" xmlns:a16="http://schemas.microsoft.com/office/drawing/2014/main" id="{64252098-7424-42A6-90A8-0B17133A2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695" y="470263"/>
            <a:ext cx="8132562" cy="5917474"/>
          </a:xfrm>
          <a:prstGeom prst="rect">
            <a:avLst/>
          </a:prstGeom>
        </p:spPr>
      </p:pic>
    </p:spTree>
    <p:extLst>
      <p:ext uri="{BB962C8B-B14F-4D97-AF65-F5344CB8AC3E}">
        <p14:creationId xmlns:p14="http://schemas.microsoft.com/office/powerpoint/2010/main" val="56673402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D0928A9A-F835-480F-9036-BF9AFEF8A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F87111B8-C50A-45C5-9659-7DC90634ED3C}"/>
              </a:ext>
            </a:extLst>
          </p:cNvPr>
          <p:cNvSpPr txBox="1"/>
          <p:nvPr/>
        </p:nvSpPr>
        <p:spPr>
          <a:xfrm>
            <a:off x="844062" y="787746"/>
            <a:ext cx="10673861" cy="1938992"/>
          </a:xfrm>
          <a:prstGeom prst="rect">
            <a:avLst/>
          </a:prstGeom>
          <a:noFill/>
        </p:spPr>
        <p:txBody>
          <a:bodyPr wrap="square">
            <a:spAutoFit/>
          </a:bodyPr>
          <a:lstStyle/>
          <a:p>
            <a:pPr algn="just"/>
            <a:r>
              <a:rPr lang="ru-RU" sz="2400">
                <a:solidFill>
                  <a:srgbClr val="002060"/>
                </a:solidFill>
                <a:effectLst/>
                <a:latin typeface="Arial Black" panose="020b0a04020102020204" pitchFamily="34" charset="0"/>
                <a:ea typeface="Times New Roman" panose="02020603050405020304" pitchFamily="18" charset="0"/>
              </a:rPr>
              <a:t>Актуальность Патриотического воспитания подрастающего поколения всегда являлось одной из важнейших задач современной школы, ведь детство и юность — самая благодатная пора для привития священного чувства любви к Отечеству</a:t>
            </a:r>
            <a:r>
              <a:rPr lang="en-US" sz="2400">
                <a:solidFill>
                  <a:srgbClr val="002060"/>
                </a:solidFill>
                <a:latin typeface="Arial Black" panose="020b0a04020102020204" pitchFamily="34" charset="0"/>
                <a:ea typeface="Times New Roman" panose="02020603050405020304" pitchFamily="18" charset="0"/>
              </a:rPr>
              <a:t>.</a:t>
            </a:r>
            <a:endParaRPr lang="ru-RU" sz="2400">
              <a:solidFill>
                <a:srgbClr val="002060"/>
              </a:solidFill>
              <a:latin typeface="Arial Black" pitchFamily="34" charset="0"/>
            </a:endParaRPr>
          </a:p>
        </p:txBody>
      </p:sp>
      <p:pic>
        <p:nvPicPr>
          <p:cNvPr id="6" name="Рисунок 5">
            <a:extLst>
              <a:ext uri="{FF2B5EF4-FFF2-40B4-BE49-F238E27FC236}">
                <a16:creationId xmlns="" xmlns:a16="http://schemas.microsoft.com/office/drawing/2014/main" id="{83DA28A5-AC95-4C46-B049-4EEBBB4A3BB3}"/>
              </a:ext>
            </a:extLst>
          </p:cNvPr>
          <p:cNvPicPr/>
          <p:nvPr/>
        </p:nvPicPr>
        <p:blipFill>
          <a:blip r:embed="rId3"/>
          <a:stretch>
            <a:fillRect/>
          </a:stretch>
        </p:blipFill>
        <p:spPr>
          <a:xfrm>
            <a:off x="1991377" y="3032370"/>
            <a:ext cx="5465432" cy="3186739"/>
          </a:xfrm>
          <a:prstGeom prst="rect">
            <a:avLst/>
          </a:prstGeom>
        </p:spPr>
      </p:pic>
      <p:pic>
        <p:nvPicPr>
          <p:cNvPr id="7" name="Рисунок 6">
            <a:extLst>
              <a:ext uri="{FF2B5EF4-FFF2-40B4-BE49-F238E27FC236}">
                <a16:creationId xmlns="" xmlns:a16="http://schemas.microsoft.com/office/drawing/2014/main" id="{C8391C1B-92EB-483C-B096-704789D5B29B}"/>
              </a:ext>
            </a:extLst>
          </p:cNvPr>
          <p:cNvPicPr>
            <a:picLocks noChangeAspect="1"/>
          </p:cNvPicPr>
          <p:nvPr/>
        </p:nvPicPr>
        <p:blipFill>
          <a:blip r:embed="rId4"/>
          <a:stretch>
            <a:fillRect/>
          </a:stretch>
        </p:blipFill>
        <p:spPr>
          <a:xfrm>
            <a:off x="8375084" y="2395157"/>
            <a:ext cx="2367596" cy="3824928"/>
          </a:xfrm>
          <a:prstGeom prst="rect">
            <a:avLst/>
          </a:prstGeom>
        </p:spPr>
      </p:pic>
    </p:spTree>
    <p:extLst>
      <p:ext uri="{BB962C8B-B14F-4D97-AF65-F5344CB8AC3E}">
        <p14:creationId xmlns:p14="http://schemas.microsoft.com/office/powerpoint/2010/main" val="334273809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D0928A9A-F835-480F-9036-BF9AFEF8A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83270"/>
            <a:ext cx="12191999" cy="72099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1650B464-957F-4C7A-82C3-41D54C4E8C9A}"/>
              </a:ext>
            </a:extLst>
          </p:cNvPr>
          <p:cNvSpPr txBox="1"/>
          <p:nvPr/>
        </p:nvSpPr>
        <p:spPr>
          <a:xfrm>
            <a:off x="1218954" y="813799"/>
            <a:ext cx="10256363" cy="2308324"/>
          </a:xfrm>
          <a:prstGeom prst="rect">
            <a:avLst/>
          </a:prstGeom>
          <a:noFill/>
        </p:spPr>
        <p:txBody>
          <a:bodyPr wrap="square">
            <a:spAutoFit/>
          </a:bodyPr>
          <a:lstStyle/>
          <a:p>
            <a:r>
              <a:rPr lang="ru-RU" sz="2400">
                <a:solidFill>
                  <a:srgbClr val="002060"/>
                </a:solidFill>
                <a:effectLst/>
                <a:latin typeface="Arial Black" panose="020b0a04020102020204" pitchFamily="34" charset="0"/>
                <a:ea typeface="Times New Roman" panose="02020603050405020304" pitchFamily="18" charset="0"/>
              </a:rPr>
              <a:t>В начальной школе у детей закладываются основные моральные ценности, нормы поведения, начинается формирование  личности, осознающей себя как часть общества. Данный этап в жизни маленького человека является особо значимым в воспитании будущего гражданина своей родины. </a:t>
            </a:r>
            <a:endParaRPr lang="ru-RU" sz="2400">
              <a:solidFill>
                <a:srgbClr val="002060"/>
              </a:solidFill>
              <a:latin typeface="Arial Black" panose="020b0a04020102020204" pitchFamily="34" charset="0"/>
            </a:endParaRPr>
          </a:p>
        </p:txBody>
      </p:sp>
      <p:pic>
        <p:nvPicPr>
          <p:cNvPr id="6" name="Рисунок 5">
            <a:extLst>
              <a:ext uri="{FF2B5EF4-FFF2-40B4-BE49-F238E27FC236}">
                <a16:creationId xmlns="" xmlns:a16="http://schemas.microsoft.com/office/drawing/2014/main" id="{2232FA09-4B78-4460-AD3B-C490E35879E8}"/>
              </a:ext>
            </a:extLst>
          </p:cNvPr>
          <p:cNvPicPr>
            <a:picLocks noChangeAspect="1"/>
          </p:cNvPicPr>
          <p:nvPr/>
        </p:nvPicPr>
        <p:blipFill>
          <a:blip r:embed="rId3"/>
          <a:stretch>
            <a:fillRect/>
          </a:stretch>
        </p:blipFill>
        <p:spPr>
          <a:xfrm>
            <a:off x="6347135" y="3361616"/>
            <a:ext cx="5097004" cy="3161902"/>
          </a:xfrm>
          <a:prstGeom prst="rect">
            <a:avLst/>
          </a:prstGeom>
        </p:spPr>
      </p:pic>
      <p:pic>
        <p:nvPicPr>
          <p:cNvPr id="7" name="Рисунок 6">
            <a:extLst>
              <a:ext uri="{FF2B5EF4-FFF2-40B4-BE49-F238E27FC236}">
                <a16:creationId xmlns="" xmlns:a16="http://schemas.microsoft.com/office/drawing/2014/main" id="{8616BE16-302D-40ED-9369-097061E75CF4}"/>
              </a:ext>
            </a:extLst>
          </p:cNvPr>
          <p:cNvPicPr>
            <a:picLocks noChangeAspect="1"/>
          </p:cNvPicPr>
          <p:nvPr/>
        </p:nvPicPr>
        <p:blipFill>
          <a:blip r:embed="rId4"/>
          <a:stretch>
            <a:fillRect/>
          </a:stretch>
        </p:blipFill>
        <p:spPr>
          <a:xfrm>
            <a:off x="1907046" y="3361616"/>
            <a:ext cx="4057070" cy="3161902"/>
          </a:xfrm>
          <a:prstGeom prst="rect">
            <a:avLst/>
          </a:prstGeom>
        </p:spPr>
      </p:pic>
    </p:spTree>
    <p:extLst>
      <p:ext uri="{BB962C8B-B14F-4D97-AF65-F5344CB8AC3E}">
        <p14:creationId xmlns:p14="http://schemas.microsoft.com/office/powerpoint/2010/main" val="261004467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D0928A9A-F835-480F-9036-BF9AFEF8A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83270"/>
            <a:ext cx="12191999" cy="72099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74EE2083-8EA6-43B7-B3EB-BE5DD80EE24E}"/>
              </a:ext>
            </a:extLst>
          </p:cNvPr>
          <p:cNvSpPr txBox="1"/>
          <p:nvPr/>
        </p:nvSpPr>
        <p:spPr>
          <a:xfrm>
            <a:off x="1228055" y="873527"/>
            <a:ext cx="9584490" cy="1766125"/>
          </a:xfrm>
          <a:prstGeom prst="rect">
            <a:avLst/>
          </a:prstGeom>
          <a:noFill/>
        </p:spPr>
        <p:txBody>
          <a:bodyPr wrap="square">
            <a:spAutoFit/>
          </a:bodyPr>
          <a:lstStyle/>
          <a:p>
            <a:pPr algn="just">
              <a:lnSpc>
                <a:spcPct val="115000"/>
              </a:lnSpc>
              <a:spcAft>
                <a:spcPts val="1000"/>
              </a:spcAft>
            </a:pPr>
            <a:r>
              <a:rPr lang="ru-RU" sz="2400" b="1">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Целью патриотического воспитания</a:t>
            </a: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является формирование гражданско-правовой позиции, любви и уважения к Родине и людям, стремления трудиться и защищать Родину, оберегать природу.</a:t>
            </a:r>
            <a:endParaRPr lang="ru-RU" sz="1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 xmlns:a16="http://schemas.microsoft.com/office/drawing/2014/main" id="{4903B31A-D6B4-45C6-9497-27A92D7E5655}"/>
              </a:ext>
            </a:extLst>
          </p:cNvPr>
          <p:cNvPicPr>
            <a:picLocks noChangeAspect="1"/>
          </p:cNvPicPr>
          <p:nvPr/>
        </p:nvPicPr>
        <p:blipFill>
          <a:blip r:embed="rId3"/>
          <a:stretch>
            <a:fillRect/>
          </a:stretch>
        </p:blipFill>
        <p:spPr>
          <a:xfrm>
            <a:off x="1904214" y="3183903"/>
            <a:ext cx="4361468" cy="3005031"/>
          </a:xfrm>
          <a:prstGeom prst="rect">
            <a:avLst/>
          </a:prstGeom>
        </p:spPr>
      </p:pic>
      <p:pic>
        <p:nvPicPr>
          <p:cNvPr id="8" name="Рисунок 7">
            <a:extLst>
              <a:ext uri="{FF2B5EF4-FFF2-40B4-BE49-F238E27FC236}">
                <a16:creationId xmlns="" xmlns:a16="http://schemas.microsoft.com/office/drawing/2014/main" id="{D80EF9A9-85CD-43F9-A983-ED0A69D6722B}"/>
              </a:ext>
            </a:extLst>
          </p:cNvPr>
          <p:cNvPicPr>
            <a:picLocks noChangeAspect="1"/>
          </p:cNvPicPr>
          <p:nvPr/>
        </p:nvPicPr>
        <p:blipFill>
          <a:blip r:embed="rId4"/>
          <a:stretch>
            <a:fillRect/>
          </a:stretch>
        </p:blipFill>
        <p:spPr>
          <a:xfrm>
            <a:off x="6747069" y="3183903"/>
            <a:ext cx="4065475" cy="3052282"/>
          </a:xfrm>
          <a:prstGeom prst="rect">
            <a:avLst/>
          </a:prstGeom>
        </p:spPr>
      </p:pic>
    </p:spTree>
    <p:extLst>
      <p:ext uri="{BB962C8B-B14F-4D97-AF65-F5344CB8AC3E}">
        <p14:creationId xmlns:p14="http://schemas.microsoft.com/office/powerpoint/2010/main" val="119309247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D0928A9A-F835-480F-9036-BF9AFEF8A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83270"/>
            <a:ext cx="12191999" cy="72099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CA898021-B132-4590-B254-E5B78AF13014}"/>
              </a:ext>
            </a:extLst>
          </p:cNvPr>
          <p:cNvSpPr txBox="1"/>
          <p:nvPr/>
        </p:nvSpPr>
        <p:spPr>
          <a:xfrm>
            <a:off x="1237071" y="1419988"/>
            <a:ext cx="9717857" cy="4018023"/>
          </a:xfrm>
          <a:prstGeom prst="rect">
            <a:avLst/>
          </a:prstGeom>
          <a:noFill/>
        </p:spPr>
        <p:txBody>
          <a:bodyPr wrap="square">
            <a:spAutoFit/>
          </a:bodyPr>
          <a:lstStyle/>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Министерство образования Российской Федерации внедрила   большой проект «Разговоры о важном». Эта тема  актуальна и важна для нашей страны, тем более в нынешнее время.</a:t>
            </a:r>
            <a:endParaRPr lang="ru-RU" sz="2400">
              <a:solidFill>
                <a:srgbClr val="002060"/>
              </a:solidFill>
              <a:effectLst/>
              <a:latin typeface="Arial Black"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Как сказано в методических рекомендациях, главной цель «Разговоров о важном»   является развитие ценностного отношения школьников к своей родине России, населяющим ее людям, ее уникальной истории, богатой природе и великой культуре.</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12564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2ACCF965-CBAA-48E3-A05D-85E1FBB910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743" y="-25168"/>
            <a:ext cx="12236743" cy="68831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background">
            <a:extLst>
              <a:ext uri="{FF2B5EF4-FFF2-40B4-BE49-F238E27FC236}">
                <a16:creationId xmlns="" xmlns:a16="http://schemas.microsoft.com/office/drawing/2014/main" id="{2DC5524E-DAA9-47AC-A043-44A9D1DB7B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90996" y="4643542"/>
            <a:ext cx="2384908" cy="181826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 xmlns:a16="http://schemas.microsoft.com/office/drawing/2014/main" id="{C31A616D-0524-402E-BA4F-7CBB39C1EFDE}"/>
              </a:ext>
            </a:extLst>
          </p:cNvPr>
          <p:cNvPicPr>
            <a:picLocks noChangeAspect="1"/>
          </p:cNvPicPr>
          <p:nvPr/>
        </p:nvPicPr>
        <p:blipFill>
          <a:blip r:embed="rId4"/>
          <a:stretch>
            <a:fillRect/>
          </a:stretch>
        </p:blipFill>
        <p:spPr>
          <a:xfrm>
            <a:off x="4884436" y="4657063"/>
            <a:ext cx="3393831" cy="1824404"/>
          </a:xfrm>
          <a:prstGeom prst="rect">
            <a:avLst/>
          </a:prstGeom>
        </p:spPr>
      </p:pic>
      <p:pic>
        <p:nvPicPr>
          <p:cNvPr id="1028" name="Picture 4" descr="Picture background">
            <a:extLst>
              <a:ext uri="{FF2B5EF4-FFF2-40B4-BE49-F238E27FC236}">
                <a16:creationId xmlns="" xmlns:a16="http://schemas.microsoft.com/office/drawing/2014/main" id="{9C2F3806-6FAF-4088-B1DC-71BE09ABC1D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86799" y="4643543"/>
            <a:ext cx="2752983" cy="1818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57E6C6C8-6BF8-4F2A-B829-22980A98CA79}"/>
              </a:ext>
            </a:extLst>
          </p:cNvPr>
          <p:cNvSpPr txBox="1"/>
          <p:nvPr/>
        </p:nvSpPr>
        <p:spPr>
          <a:xfrm>
            <a:off x="516890" y="689842"/>
            <a:ext cx="10719680" cy="3655360"/>
          </a:xfrm>
          <a:prstGeom prst="rect">
            <a:avLst/>
          </a:prstGeom>
          <a:noFill/>
        </p:spPr>
        <p:txBody>
          <a:bodyPr wrap="square">
            <a:spAutoFit/>
          </a:bodyPr>
          <a:lstStyle/>
          <a:p>
            <a:pPr algn="just">
              <a:lnSpc>
                <a:spcPct val="115000"/>
              </a:lnSpc>
              <a:spcAft>
                <a:spcPts val="1000"/>
              </a:spcAft>
            </a:pPr>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Цикл уроков «Разговоры о важном» вошли в обновленные программы воспитания в школах.</a:t>
            </a:r>
            <a:endPar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p>
            <a:pPr algn="just"/>
            <a:r>
              <a:rPr lang="ru-RU" sz="2400">
                <a:solidFill>
                  <a:srgbClr val="002060"/>
                </a:solidFill>
                <a:effectLst/>
                <a:latin typeface="Arial Black" panose="020b0a04020102020204" pitchFamily="34" charset="0"/>
                <a:ea typeface="Times New Roman" panose="02020603050405020304" pitchFamily="18" charset="0"/>
              </a:rPr>
              <a:t>34 часа в год, каждый понедельник с 5 сентября этого учебного года, мы проводим с обучающимися первым уроком наше занятие, уже полюбившиеся. </a:t>
            </a:r>
          </a:p>
          <a:p>
            <a:pPr algn="just"/>
            <a:r>
              <a:rPr lang="ru-RU" sz="2400">
                <a:solidFill>
                  <a:srgbClr val="002060"/>
                </a:solidFill>
                <a:effectLst/>
                <a:latin typeface="Arial Black" panose="020b0a04020102020204" pitchFamily="34" charset="0"/>
                <a:ea typeface="Times New Roman" panose="02020603050405020304" pitchFamily="18" charset="0"/>
              </a:rPr>
              <a:t>Почему? Потому что есть весь методический материал по урокам – поурочный план, презентации, видеоматериалы, разнообразные интерактивные упражнения, методические рекомендации, что облегчает работу педагога.</a:t>
            </a:r>
            <a:endParaRPr lang="ru-RU" sz="2400">
              <a:solidFill>
                <a:srgbClr val="002060"/>
              </a:solidFill>
              <a:latin typeface="Arial Black" panose="020b0a04020102020204" pitchFamily="34" charset="0"/>
            </a:endParaRPr>
          </a:p>
        </p:txBody>
      </p:sp>
    </p:spTree>
    <p:extLst>
      <p:ext uri="{BB962C8B-B14F-4D97-AF65-F5344CB8AC3E}">
        <p14:creationId xmlns:p14="http://schemas.microsoft.com/office/powerpoint/2010/main" val="339298520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266" name="Picture 2" descr="Picture background">
            <a:extLst>
              <a:ext uri="{FF2B5EF4-FFF2-40B4-BE49-F238E27FC236}">
                <a16:creationId xmlns="" xmlns:a16="http://schemas.microsoft.com/office/drawing/2014/main" id="{529ACBF4-AA26-4E35-A526-A961BCD0DC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 xmlns:a16="http://schemas.microsoft.com/office/drawing/2014/main" id="{6297731D-8A97-4460-BF4A-F2805060CAC3}"/>
              </a:ext>
            </a:extLst>
          </p:cNvPr>
          <p:cNvPicPr>
            <a:picLocks noChangeAspect="1"/>
          </p:cNvPicPr>
          <p:nvPr/>
        </p:nvPicPr>
        <p:blipFill>
          <a:blip r:embed="rId3"/>
          <a:stretch>
            <a:fillRect/>
          </a:stretch>
        </p:blipFill>
        <p:spPr>
          <a:xfrm>
            <a:off x="3405788" y="3023982"/>
            <a:ext cx="4072381" cy="3063829"/>
          </a:xfrm>
          <a:prstGeom prst="rect">
            <a:avLst/>
          </a:prstGeom>
        </p:spPr>
      </p:pic>
      <p:pic>
        <p:nvPicPr>
          <p:cNvPr id="14" name="Рисунок 13">
            <a:extLst>
              <a:ext uri="{FF2B5EF4-FFF2-40B4-BE49-F238E27FC236}">
                <a16:creationId xmlns="" xmlns:a16="http://schemas.microsoft.com/office/drawing/2014/main" id="{AEDF3C18-A8A8-402C-A835-E03AC0D9527A}"/>
              </a:ext>
            </a:extLst>
          </p:cNvPr>
          <p:cNvPicPr>
            <a:picLocks noChangeAspect="1"/>
          </p:cNvPicPr>
          <p:nvPr/>
        </p:nvPicPr>
        <p:blipFill>
          <a:blip r:embed="rId4"/>
          <a:stretch>
            <a:fillRect/>
          </a:stretch>
        </p:blipFill>
        <p:spPr>
          <a:xfrm>
            <a:off x="7607815" y="3033525"/>
            <a:ext cx="4072381" cy="3054286"/>
          </a:xfrm>
          <a:prstGeom prst="rect">
            <a:avLst/>
          </a:prstGeom>
        </p:spPr>
      </p:pic>
      <p:pic>
        <p:nvPicPr>
          <p:cNvPr id="15" name="Рисунок 14">
            <a:extLst>
              <a:ext uri="{FF2B5EF4-FFF2-40B4-BE49-F238E27FC236}">
                <a16:creationId xmlns="" xmlns:a16="http://schemas.microsoft.com/office/drawing/2014/main" id="{9A5A378A-5BC4-481B-8303-A26961329CB7}"/>
              </a:ext>
            </a:extLst>
          </p:cNvPr>
          <p:cNvPicPr>
            <a:picLocks noChangeAspect="1"/>
          </p:cNvPicPr>
          <p:nvPr/>
        </p:nvPicPr>
        <p:blipFill>
          <a:blip r:embed="rId5"/>
          <a:stretch>
            <a:fillRect/>
          </a:stretch>
        </p:blipFill>
        <p:spPr>
          <a:xfrm>
            <a:off x="635753" y="1018094"/>
            <a:ext cx="2574401" cy="4576713"/>
          </a:xfrm>
          <a:prstGeom prst="rect">
            <a:avLst/>
          </a:prstGeom>
        </p:spPr>
      </p:pic>
      <p:sp>
        <p:nvSpPr>
          <p:cNvPr id="7" name="TextBox 6">
            <a:extLst>
              <a:ext uri="{FF2B5EF4-FFF2-40B4-BE49-F238E27FC236}">
                <a16:creationId xmlns="" xmlns:a16="http://schemas.microsoft.com/office/drawing/2014/main" id="{8EA62B63-31DD-48F5-A9ED-A0DB99A302D3}"/>
              </a:ext>
            </a:extLst>
          </p:cNvPr>
          <p:cNvSpPr txBox="1"/>
          <p:nvPr/>
        </p:nvSpPr>
        <p:spPr>
          <a:xfrm>
            <a:off x="3429957" y="453574"/>
            <a:ext cx="8250239" cy="2308324"/>
          </a:xfrm>
          <a:prstGeom prst="rect">
            <a:avLst/>
          </a:prstGeom>
          <a:noFill/>
        </p:spPr>
        <p:txBody>
          <a:bodyPr wrap="square">
            <a:spAutoFit/>
          </a:bodyPr>
          <a:lstStyle/>
          <a:p>
            <a:pPr algn="just"/>
            <a:r>
              <a:rPr lang="ru-RU" sz="2400">
                <a:solidFill>
                  <a:srgbClr val="002060"/>
                </a:solidFill>
                <a:effectLst/>
                <a:latin typeface="Arial Black" panose="020b0a04020102020204" pitchFamily="34" charset="0"/>
                <a:ea typeface="Times New Roman" panose="02020603050405020304" pitchFamily="18" charset="0"/>
              </a:rPr>
              <a:t>Какой же основной смысл наших уроков? В первую очередь, формирование ценностного отношения наших младших школьников к нашей великой Родине, к нашей великой России, к природе, к ее уникальной культуре, традициям, к богатейшей истории.</a:t>
            </a:r>
            <a:endParaRPr lang="ru-RU" sz="2400">
              <a:solidFill>
                <a:srgbClr val="002060"/>
              </a:solidFill>
              <a:latin typeface="Arial Black" panose="020b0a04020102020204" pitchFamily="34" charset="0"/>
            </a:endParaRPr>
          </a:p>
        </p:txBody>
      </p:sp>
    </p:spTree>
    <p:extLst>
      <p:ext uri="{BB962C8B-B14F-4D97-AF65-F5344CB8AC3E}">
        <p14:creationId xmlns:p14="http://schemas.microsoft.com/office/powerpoint/2010/main" val="296474097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Picture background">
            <a:extLst>
              <a:ext uri="{FF2B5EF4-FFF2-40B4-BE49-F238E27FC236}">
                <a16:creationId xmlns="" xmlns:a16="http://schemas.microsoft.com/office/drawing/2014/main" id="{5E299CA3-2CFA-4B72-A0D2-07557840F2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 xmlns:a16="http://schemas.microsoft.com/office/drawing/2014/main" id="{155BCBEC-B1BD-495B-B18C-EF1B2D69DCAE}"/>
              </a:ext>
            </a:extLst>
          </p:cNvPr>
          <p:cNvPicPr/>
          <p:nvPr/>
        </p:nvPicPr>
        <p:blipFill>
          <a:blip r:embed="rId4"/>
          <a:stretch>
            <a:fillRect/>
          </a:stretch>
        </p:blipFill>
        <p:spPr>
          <a:xfrm>
            <a:off x="2133527" y="4986780"/>
            <a:ext cx="2320601" cy="1603364"/>
          </a:xfrm>
          <a:prstGeom prst="rect">
            <a:avLst/>
          </a:prstGeom>
        </p:spPr>
      </p:pic>
      <p:pic>
        <p:nvPicPr>
          <p:cNvPr id="7" name="Рисунок 6">
            <a:extLst>
              <a:ext uri="{FF2B5EF4-FFF2-40B4-BE49-F238E27FC236}">
                <a16:creationId xmlns="" xmlns:a16="http://schemas.microsoft.com/office/drawing/2014/main" id="{8BC0E42F-D1ED-4DA8-90C0-A01D2C5F2D1F}"/>
              </a:ext>
            </a:extLst>
          </p:cNvPr>
          <p:cNvPicPr/>
          <p:nvPr/>
        </p:nvPicPr>
        <p:blipFill>
          <a:blip r:embed="rId5"/>
          <a:stretch>
            <a:fillRect/>
          </a:stretch>
        </p:blipFill>
        <p:spPr>
          <a:xfrm>
            <a:off x="7271208" y="4986780"/>
            <a:ext cx="2222351" cy="1612480"/>
          </a:xfrm>
          <a:prstGeom prst="rect">
            <a:avLst/>
          </a:prstGeom>
        </p:spPr>
      </p:pic>
      <p:pic>
        <p:nvPicPr>
          <p:cNvPr id="8" name="Рисунок 7">
            <a:extLst>
              <a:ext uri="{FF2B5EF4-FFF2-40B4-BE49-F238E27FC236}">
                <a16:creationId xmlns="" xmlns:a16="http://schemas.microsoft.com/office/drawing/2014/main" id="{509E1E05-C06A-4FF9-97DC-1712682731EE}"/>
              </a:ext>
            </a:extLst>
          </p:cNvPr>
          <p:cNvPicPr/>
          <p:nvPr/>
        </p:nvPicPr>
        <p:blipFill>
          <a:blip r:embed="rId6"/>
          <a:stretch>
            <a:fillRect/>
          </a:stretch>
        </p:blipFill>
        <p:spPr>
          <a:xfrm>
            <a:off x="9822730" y="4986779"/>
            <a:ext cx="1977253" cy="1612480"/>
          </a:xfrm>
          <a:prstGeom prst="rect">
            <a:avLst/>
          </a:prstGeom>
        </p:spPr>
      </p:pic>
      <p:pic>
        <p:nvPicPr>
          <p:cNvPr id="10" name="Рисунок 9">
            <a:extLst>
              <a:ext uri="{FF2B5EF4-FFF2-40B4-BE49-F238E27FC236}">
                <a16:creationId xmlns="" xmlns:a16="http://schemas.microsoft.com/office/drawing/2014/main" id="{5D56E42C-8B0A-41F3-AF62-9D72284A5EC3}"/>
              </a:ext>
            </a:extLst>
          </p:cNvPr>
          <p:cNvPicPr/>
          <p:nvPr/>
        </p:nvPicPr>
        <p:blipFill>
          <a:blip r:embed="rId7"/>
          <a:stretch>
            <a:fillRect/>
          </a:stretch>
        </p:blipFill>
        <p:spPr>
          <a:xfrm>
            <a:off x="4783299" y="4986779"/>
            <a:ext cx="2320602" cy="1603365"/>
          </a:xfrm>
          <a:prstGeom prst="rect">
            <a:avLst/>
          </a:prstGeom>
        </p:spPr>
      </p:pic>
      <p:sp>
        <p:nvSpPr>
          <p:cNvPr id="12" name="TextBox 11">
            <a:extLst>
              <a:ext uri="{FF2B5EF4-FFF2-40B4-BE49-F238E27FC236}">
                <a16:creationId xmlns="" xmlns:a16="http://schemas.microsoft.com/office/drawing/2014/main" id="{24A209FB-491D-4725-9935-B53CCA164D40}"/>
              </a:ext>
            </a:extLst>
          </p:cNvPr>
          <p:cNvSpPr txBox="1"/>
          <p:nvPr/>
        </p:nvSpPr>
        <p:spPr>
          <a:xfrm>
            <a:off x="712177" y="573054"/>
            <a:ext cx="10709031" cy="4524315"/>
          </a:xfrm>
          <a:prstGeom prst="rect">
            <a:avLst/>
          </a:prstGeom>
          <a:noFill/>
        </p:spPr>
        <p:txBody>
          <a:bodyPr wrap="square">
            <a:spAutoFit/>
          </a:bodyPr>
          <a:lstStyle/>
          <a:p>
            <a:pPr algn="just"/>
            <a:r>
              <a:rPr lang="ru-RU" sz="2400">
                <a:solidFill>
                  <a:srgbClr val="002060"/>
                </a:solidFill>
                <a:effectLst/>
                <a:latin typeface="Arial Black" panose="020b0a04020102020204" pitchFamily="34" charset="0"/>
                <a:ea typeface="Times New Roman" panose="02020603050405020304" pitchFamily="18" charset="0"/>
              </a:rPr>
              <a:t>Как этого достичь? Рекомендуют придерживаться 4-х принципов: интерес, сотрудничество, доверие и не назидательность. Позволить детям самим рассуждать, делать выводы.</a:t>
            </a:r>
          </a:p>
          <a:p>
            <a:pPr algn="just"/>
            <a:r>
              <a:rPr lang="ru-RU" sz="240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Темы занятий приурочены к конкретным датам и строятся вокруг патриотической тематики в целом. Работа ведётся с каждым ребенком индивидуально. Как в беседах, так и при выполнении любой другой работы используется только направляющая роль учителя, повторение и обобщение, закрепление изученного материала происходит на каждом этапе уроков практически каждый день.</a:t>
            </a:r>
            <a:r>
              <a:rPr lang="ru-RU" sz="240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 </a:t>
            </a:r>
          </a:p>
          <a:p>
            <a:pPr algn="just"/>
            <a:endParaRPr lang="ru-RU" sz="2400">
              <a:solidFill>
                <a:srgbClr val="002060"/>
              </a:solidFill>
              <a:latin typeface="Arial Black" panose="020b0a04020102020204" pitchFamily="34" charset="0"/>
            </a:endParaRPr>
          </a:p>
        </p:txBody>
      </p:sp>
    </p:spTree>
    <p:extLst>
      <p:ext uri="{BB962C8B-B14F-4D97-AF65-F5344CB8AC3E}">
        <p14:creationId xmlns:p14="http://schemas.microsoft.com/office/powerpoint/2010/main" val="194010937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33</Paragraphs>
  <Slides>17</Slides>
  <Notes>2</Notes>
  <TotalTime>681</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17</vt:i4>
      </vt:variant>
    </vt:vector>
  </HeadingPairs>
  <TitlesOfParts>
    <vt:vector baseType="lpstr" size="25">
      <vt:lpstr>Arial</vt:lpstr>
      <vt:lpstr>Calibri Light</vt:lpstr>
      <vt:lpstr>Calibri</vt:lpstr>
      <vt:lpstr>Arial Black</vt:lpstr>
      <vt:lpstr>Times New Roman</vt:lpstr>
      <vt:lpstr>Aptos</vt:lpstr>
      <vt:lpstr>Symbol</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GAL1NOCHKA</dc:creator>
  <cp:lastModifiedBy>Балкашина ЕЛ</cp:lastModifiedBy>
  <cp:revision>51</cp:revision>
  <dcterms:created xsi:type="dcterms:W3CDTF">2025-02-16T19:10:30Z</dcterms:created>
  <dcterms:modified xsi:type="dcterms:W3CDTF">2025-03-05T10:40:34Z</dcterms:modified>
</cp:coreProperties>
</file>