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372" r:id="rId3"/>
    <p:sldId id="373" r:id="rId4"/>
    <p:sldId id="297" r:id="rId5"/>
    <p:sldId id="374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65D22-F058-4726-8A35-6749364FD2EF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F45B8-7425-4874-A03E-2DF973CF67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872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78673a2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478673a2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6628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78673a2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478673a2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6461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78673a2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478673a2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6672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2008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0A5E3A-8799-465C-9D1A-5C793946A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C7CE2B6-6D40-4E5D-BA6B-15D58565A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D60116B-881F-449E-8490-10EC6CB0F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9674-6B33-4222-8EAC-F416E72FEED6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1A50C7-6365-405A-92C9-CB81A7A1E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5CF8CF9-F811-4A71-A052-4EE012AB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822F-CA7F-49D3-B0F2-F159D41266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49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639B93-FA5D-40CB-81F7-476140E61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C6E54D7-D3B1-4ABF-94FA-C58B4DCE6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456944C-3F5E-489C-9FA0-F7EA144C0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9674-6B33-4222-8EAC-F416E72FEED6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046402-152F-4748-AA62-A82F882EC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653504-60E4-4DC7-BFD1-0899708FB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822F-CA7F-49D3-B0F2-F159D41266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96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8462E15-9698-4415-BE6B-BB8FD53D9E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A80A14F-2A74-4B12-83C9-DE94D84DC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846D3A-255F-4CE5-A60D-0672816C1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9674-6B33-4222-8EAC-F416E72FEED6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BDEC518-D662-4623-AF2B-C1543C396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28226B-E15D-490D-86C1-3EAC01CE8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822F-CA7F-49D3-B0F2-F159D41266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89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74003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5B0D80-FFC6-4D6E-8FF4-77143A1F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95604B-E0BC-4AA3-A2FB-3DA4C025F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76A0BDE-D785-4AE4-83B5-34FE8CB2A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9674-6B33-4222-8EAC-F416E72FEED6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CABA718-B051-45E2-AA1E-E74B7B690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F6D356-80C1-400A-9D8A-7697B922D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822F-CA7F-49D3-B0F2-F159D41266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79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5241E8-43AF-4778-AFFA-B223284EA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E54DB99-8645-416D-BA37-6FCDC3236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C6E700-326F-4917-841D-2B7198AF8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9674-6B33-4222-8EAC-F416E72FEED6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BAF687-A2C5-4295-B2EE-BFD7BB3B6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3AECF24-EF76-4D42-90B4-44477BF92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822F-CA7F-49D3-B0F2-F159D41266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388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5C1A0B-49CB-4BB2-ABE6-2E847872D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5921D7-2ED0-4F7A-B7BD-EF6C142832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615D2B6-21E8-46F2-8978-4C0345A08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CF287C9-E1AF-4719-BF2B-A093B34C7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9674-6B33-4222-8EAC-F416E72FEED6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840777B-7682-4118-9CA3-331CA1F6F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8885BE-819E-4280-88B4-0B5A07027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822F-CA7F-49D3-B0F2-F159D41266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995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114C59-4C38-433F-AC1D-E3852AAA7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EE6FF36-364B-4A95-9CE5-45D7AE3A6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8D0A03E-32DB-4CB5-8A6B-AD8ABB50E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3F09528-7D58-4B68-B84B-14F6379A79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5702EF4-BFEE-47DC-9C93-DF37551D55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4CF742D-28BE-42B1-9556-3976CEB2D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9674-6B33-4222-8EAC-F416E72FEED6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43B68EE-B77D-46C8-922B-210205EBC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094F7FE-0990-4F18-9FC0-C52C039F6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822F-CA7F-49D3-B0F2-F159D41266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2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626CCD-9761-449D-AF13-706E8C9B5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8F16709-7FC3-450E-9572-60B4FE5E1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9674-6B33-4222-8EAC-F416E72FEED6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F1BD8CD-AC91-4B1E-960B-7A2805EDF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AD37F09-D7FF-44F7-AF18-1DBEDBD4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822F-CA7F-49D3-B0F2-F159D41266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76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EEF5F9D-F1A2-4B2D-9529-177BE4130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9674-6B33-4222-8EAC-F416E72FEED6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B746FD4-3493-49F2-8CA0-7719EB510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247F7B3-06D2-4055-935B-E17B6FF6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822F-CA7F-49D3-B0F2-F159D41266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07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EE9C21-8D29-4705-8A5D-EA8602C12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1ADC014-8DCC-44E6-AA5F-32E3B4D95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B296E16-05EA-40DA-BF79-0F4828737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2396123-760C-4FFC-8398-2D8A5C734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9674-6B33-4222-8EAC-F416E72FEED6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7E1D060-CDD5-4932-AA5A-D2DE8E11B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069EC12-05CA-4BB5-AC68-1F4275165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822F-CA7F-49D3-B0F2-F159D41266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3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7207BD-C3B2-4A06-8CDB-A96029B90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44A0054-1EFB-4558-9F6D-7947828DAA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9794C29-0D97-4B8E-B3FA-7B1B36063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5DCEE92-4B24-40A6-A34F-B13883C7E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9674-6B33-4222-8EAC-F416E72FEED6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0B9C5B8-9A13-4DC5-BA0C-D92CA6EA5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13EE34F-52A5-4277-9EFC-00F82AED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822F-CA7F-49D3-B0F2-F159D41266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8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B1515C-07D0-48EE-905D-A1617121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BBBD209-F2D8-4E19-97E7-D52550CFE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645793-1DC0-45C9-AECB-40BE5BD64A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19674-6B33-4222-8EAC-F416E72FEED6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CC08282-BE3A-4AB3-A485-02FBA0297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CFF2362-4EF2-46F9-B797-49D0F6997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D822F-CA7F-49D3-B0F2-F159D41266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7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4;p15">
            <a:extLst>
              <a:ext uri="{FF2B5EF4-FFF2-40B4-BE49-F238E27FC236}">
                <a16:creationId xmlns:a16="http://schemas.microsoft.com/office/drawing/2014/main" xmlns="" id="{D57DC984-E576-49E6-991F-D65A5AB3E7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9641" y="-72361"/>
            <a:ext cx="10839203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algn="ctr"/>
            <a:r>
              <a:rPr lang="ru-RU" sz="2000" b="1" dirty="0" smtClean="0">
                <a:solidFill>
                  <a:schemeClr val="accent1"/>
                </a:solidFill>
                <a:latin typeface="+mn-lt"/>
                <a:ea typeface="Calibri"/>
                <a:cs typeface="Calibri"/>
                <a:sym typeface="Calibri"/>
              </a:rPr>
              <a:t>Государственное казенное учреждение Краснодарского края специальная (коррекционная) школа-интернат №2 г. Сочи </a:t>
            </a:r>
            <a:br>
              <a:rPr lang="ru-RU" sz="2000" b="1" dirty="0" smtClean="0">
                <a:solidFill>
                  <a:schemeClr val="accent1"/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ru-RU" sz="2000" b="1" dirty="0" smtClean="0">
                <a:solidFill>
                  <a:srgbClr val="38761D"/>
                </a:solidFill>
                <a:latin typeface="+mn-lt"/>
                <a:ea typeface="Calibri"/>
                <a:cs typeface="Calibri"/>
                <a:sym typeface="Calibri"/>
              </a:rPr>
              <a:t>Проект: «Комплексный подход к формированию жизненной компетенции у обучающихся с РАС и ТМНР в условиях специальной (коррекционной) школы-интерната. </a:t>
            </a:r>
            <a:endParaRPr lang="ru-RU" sz="2000" b="1" dirty="0">
              <a:solidFill>
                <a:srgbClr val="38761D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 descr="Изображение выглядит как пол, внутренний, стол, сте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18784D9-AD04-47E9-BABA-2BD223852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777" y="2828849"/>
            <a:ext cx="4959544" cy="348460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5766" y="2640580"/>
            <a:ext cx="69856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ea typeface="Calibri"/>
              <a:cs typeface="Calibri"/>
              <a:sym typeface="Calibri"/>
            </a:endParaRPr>
          </a:p>
          <a:p>
            <a:endParaRPr lang="ru-RU" b="1" dirty="0">
              <a:solidFill>
                <a:srgbClr val="38761D"/>
              </a:solidFill>
              <a:cs typeface="Calibri"/>
              <a:sym typeface="Calibri"/>
            </a:endParaRPr>
          </a:p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2674994-B76F-42E9-9732-763BF595FCD0}"/>
              </a:ext>
            </a:extLst>
          </p:cNvPr>
          <p:cNvSpPr/>
          <p:nvPr/>
        </p:nvSpPr>
        <p:spPr>
          <a:xfrm>
            <a:off x="459777" y="1640751"/>
            <a:ext cx="6457664" cy="1821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Calibri" panose="020F0502020204030204" pitchFamily="34" charset="0"/>
              </a:rPr>
              <a:t>Цели проекта:</a:t>
            </a:r>
          </a:p>
          <a:p>
            <a:pPr indent="388800" algn="just"/>
            <a:r>
              <a:rPr lang="ru-RU" sz="1400" dirty="0" smtClean="0">
                <a:solidFill>
                  <a:schemeClr val="accent1"/>
                </a:solidFill>
                <a:cs typeface="Calibri" panose="020F0502020204030204" pitchFamily="34" charset="0"/>
              </a:rPr>
              <a:t>Разработка и реализация модели образования обучающихся с ТМНР и РАС, </a:t>
            </a:r>
            <a:r>
              <a:rPr lang="ru-RU" sz="1400" dirty="0">
                <a:solidFill>
                  <a:schemeClr val="accent1"/>
                </a:solidFill>
                <a:cs typeface="Calibri" panose="020F0502020204030204" pitchFamily="34" charset="0"/>
              </a:rPr>
              <a:t>с помощью инновационных технологий альтернативной коммуникации и формирования жизненных компетенций и функциональных навыков у </a:t>
            </a:r>
            <a:r>
              <a:rPr lang="ru-RU" sz="1400" dirty="0" smtClean="0">
                <a:solidFill>
                  <a:schemeClr val="accent1"/>
                </a:solidFill>
                <a:cs typeface="Calibri" panose="020F0502020204030204" pitchFamily="34" charset="0"/>
              </a:rPr>
              <a:t>обучающихся.</a:t>
            </a:r>
          </a:p>
          <a:p>
            <a:pPr indent="388800" algn="just"/>
            <a:r>
              <a:rPr lang="ru-RU" sz="1400" dirty="0" smtClean="0">
                <a:solidFill>
                  <a:schemeClr val="accent1"/>
                </a:solidFill>
                <a:cs typeface="Calibri" panose="020F0502020204030204" pitchFamily="34" charset="0"/>
              </a:rPr>
              <a:t>Масштабирование </a:t>
            </a:r>
            <a:r>
              <a:rPr lang="ru-RU" sz="1400" dirty="0">
                <a:solidFill>
                  <a:schemeClr val="accent1"/>
                </a:solidFill>
                <a:cs typeface="Calibri" panose="020F0502020204030204" pitchFamily="34" charset="0"/>
              </a:rPr>
              <a:t>инновационной модели в другие школы Краснодарского края, по результатам проекта.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5000" y="3502354"/>
            <a:ext cx="369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Задачи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проекта.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3768" y="4081112"/>
            <a:ext cx="63139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8800" algn="just"/>
            <a:r>
              <a:rPr lang="ru-RU" sz="1400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На базе ГКОУ школы-интерната № 2 г Сочи, с методической поддержкой </a:t>
            </a:r>
            <a:r>
              <a:rPr lang="ru-RU" sz="1400" dirty="0" smtClean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АНО «Моя </a:t>
            </a:r>
            <a:r>
              <a:rPr lang="ru-RU" sz="1400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Планета» - обучение детей с РАС методам альтернативной коммуникации и модели коммуникации ПЭКС для детей с тяжелыми нарушениями речи.</a:t>
            </a:r>
          </a:p>
          <a:p>
            <a:pPr indent="388800" algn="just"/>
            <a:r>
              <a:rPr lang="ru-RU" sz="1400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Обучение детей проекта 9 «критичным навыкам» - фокусировка на формировании важнейших жизненных компетенций и функциональных навыков у обучающихся.</a:t>
            </a:r>
          </a:p>
          <a:p>
            <a:pPr indent="388800" algn="just"/>
            <a:r>
              <a:rPr lang="ru-RU" sz="1400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Обучение родителей детей и педагогов проекта основам методики ПЭКС. </a:t>
            </a:r>
          </a:p>
          <a:p>
            <a:pPr indent="388800" algn="just"/>
            <a:r>
              <a:rPr lang="ru-RU" sz="1400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Обучение </a:t>
            </a:r>
            <a:r>
              <a:rPr lang="ru-RU" sz="1400" dirty="0" smtClean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обще критичным </a:t>
            </a:r>
            <a:r>
              <a:rPr lang="ru-RU" sz="1400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навыкам независимой жизни. </a:t>
            </a:r>
          </a:p>
          <a:p>
            <a:pPr indent="388800" algn="just"/>
            <a:r>
              <a:rPr lang="ru-RU" sz="1400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Создание системы коммуникативных навыков для особых учеников. Внедрение </a:t>
            </a:r>
            <a:r>
              <a:rPr lang="ru-RU" sz="1400" dirty="0" smtClean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1400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навыков коммуникации в домашних условиях.</a:t>
            </a:r>
          </a:p>
        </p:txBody>
      </p:sp>
      <p:pic>
        <p:nvPicPr>
          <p:cNvPr id="9" name="Picture 2" descr="E:\Зам по КР\Зам. КР\Инструктор по труду\эмблема.t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91" b="96109" l="5512" r="96457">
                        <a14:foregroundMark x1="44488" y1="87938" x2="44488" y2="87938"/>
                        <a14:foregroundMark x1="44094" y1="88327" x2="59449" y2="80934"/>
                        <a14:foregroundMark x1="68898" y1="81323" x2="70866" y2="81323"/>
                        <a14:foregroundMark x1="75197" y1="25292" x2="89764" y2="53307"/>
                        <a14:foregroundMark x1="61811" y1="15564" x2="29921" y2="14397"/>
                        <a14:foregroundMark x1="14961" y1="29572" x2="10236" y2="42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80" y="-57714"/>
            <a:ext cx="1480420" cy="1497905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769282" y="1807463"/>
            <a:ext cx="3420534" cy="743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Calibri" panose="020F0502020204030204" pitchFamily="34" charset="0"/>
              </a:rPr>
              <a:t>Целевая группа проекта:</a:t>
            </a:r>
          </a:p>
          <a:p>
            <a:pPr algn="ctr"/>
            <a:r>
              <a:rPr lang="ru-RU" sz="1400" dirty="0" smtClean="0">
                <a:solidFill>
                  <a:schemeClr val="accent1"/>
                </a:solidFill>
                <a:cs typeface="Calibri" panose="020F0502020204030204" pitchFamily="34" charset="0"/>
              </a:rPr>
              <a:t>Д</a:t>
            </a:r>
            <a:r>
              <a:rPr lang="ru-RU" sz="1400" dirty="0" smtClean="0">
                <a:solidFill>
                  <a:schemeClr val="accent1"/>
                </a:solidFill>
              </a:rPr>
              <a:t>ети с ТМНР и РАС </a:t>
            </a:r>
            <a:r>
              <a:rPr lang="ru-RU" sz="1400" dirty="0" smtClean="0">
                <a:solidFill>
                  <a:schemeClr val="accent1"/>
                </a:solidFill>
              </a:rPr>
              <a:t>,начальная школа.</a:t>
            </a:r>
            <a:endParaRPr lang="ru-RU" sz="1400" b="1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4;p15">
            <a:extLst>
              <a:ext uri="{FF2B5EF4-FFF2-40B4-BE49-F238E27FC236}">
                <a16:creationId xmlns:a16="http://schemas.microsoft.com/office/drawing/2014/main" xmlns="" id="{76FC0EF1-3C80-4C7B-9F45-DAD1E578C2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" y="42206"/>
            <a:ext cx="7870556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84150" algn="ctr"/>
            <a:r>
              <a:rPr lang="ru-RU" sz="2000" b="1" dirty="0" smtClean="0">
                <a:solidFill>
                  <a:srgbClr val="38761D"/>
                </a:solidFill>
                <a:latin typeface="+mn-lt"/>
                <a:ea typeface="Calibri"/>
                <a:cs typeface="Calibri"/>
                <a:sym typeface="Calibri"/>
              </a:rPr>
              <a:t>Самая </a:t>
            </a:r>
            <a:r>
              <a:rPr lang="ru-RU" sz="2000" b="1" dirty="0">
                <a:solidFill>
                  <a:srgbClr val="38761D"/>
                </a:solidFill>
                <a:latin typeface="+mn-lt"/>
                <a:ea typeface="Calibri"/>
                <a:cs typeface="Calibri"/>
                <a:sym typeface="Calibri"/>
              </a:rPr>
              <a:t>острая проблема – </a:t>
            </a:r>
            <a:r>
              <a:rPr lang="ru-RU" sz="2000" b="1" dirty="0" smtClean="0">
                <a:solidFill>
                  <a:srgbClr val="38761D"/>
                </a:solidFill>
                <a:latin typeface="+mn-lt"/>
                <a:ea typeface="Calibri"/>
                <a:cs typeface="Calibri"/>
                <a:sym typeface="Calibri"/>
              </a:rPr>
              <a:t>вариативность методик в </a:t>
            </a:r>
            <a:r>
              <a:rPr lang="ru-RU" sz="2000" b="1" dirty="0" smtClean="0">
                <a:solidFill>
                  <a:srgbClr val="38761D"/>
                </a:solidFill>
                <a:latin typeface="+mn-lt"/>
                <a:ea typeface="Calibri"/>
                <a:cs typeface="Calibri"/>
                <a:sym typeface="Calibri"/>
              </a:rPr>
              <a:t>обучении </a:t>
            </a:r>
            <a:r>
              <a:rPr lang="ru-RU" sz="2000" b="1" dirty="0">
                <a:solidFill>
                  <a:srgbClr val="38761D"/>
                </a:solidFill>
                <a:latin typeface="+mn-lt"/>
                <a:ea typeface="Calibri"/>
                <a:cs typeface="Calibri"/>
                <a:sym typeface="Calibri"/>
              </a:rPr>
              <a:t>детей с </a:t>
            </a:r>
            <a:r>
              <a:rPr lang="ru-RU" sz="2000" b="1" dirty="0" smtClean="0">
                <a:solidFill>
                  <a:srgbClr val="38761D"/>
                </a:solidFill>
                <a:latin typeface="+mn-lt"/>
                <a:ea typeface="Calibri"/>
                <a:cs typeface="Calibri"/>
                <a:sym typeface="Calibri"/>
              </a:rPr>
              <a:t>ТМНР и РАС.</a:t>
            </a:r>
            <a:r>
              <a:rPr lang="ru-RU" sz="2000" b="1" dirty="0">
                <a:solidFill>
                  <a:srgbClr val="38761D"/>
                </a:solidFill>
                <a:ea typeface="Calibri"/>
                <a:cs typeface="Calibri"/>
                <a:sym typeface="Calibri"/>
              </a:rPr>
              <a:t/>
            </a:r>
            <a:br>
              <a:rPr lang="ru-RU" sz="2000" b="1" dirty="0">
                <a:solidFill>
                  <a:srgbClr val="38761D"/>
                </a:solidFill>
                <a:ea typeface="Calibri"/>
                <a:cs typeface="Calibri"/>
                <a:sym typeface="Calibri"/>
              </a:rPr>
            </a:br>
            <a:endParaRPr sz="2000" b="1" dirty="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65;p15">
            <a:extLst>
              <a:ext uri="{FF2B5EF4-FFF2-40B4-BE49-F238E27FC236}">
                <a16:creationId xmlns:a16="http://schemas.microsoft.com/office/drawing/2014/main" xmlns="" id="{3A022CB8-C348-4E63-8DDE-ED4DFFB0D8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9267" y="663940"/>
            <a:ext cx="7387499" cy="406810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52396" indent="0">
              <a:buNone/>
            </a:pPr>
            <a:endParaRPr lang="ru-RU" sz="1400" dirty="0" smtClean="0">
              <a:ea typeface="Calibri"/>
              <a:cs typeface="Calibri"/>
              <a:sym typeface="Calibri"/>
            </a:endParaRPr>
          </a:p>
          <a:p>
            <a:pPr marL="150813" indent="388938" algn="just">
              <a:lnSpc>
                <a:spcPct val="100000"/>
              </a:lnSpc>
              <a:buNone/>
            </a:pPr>
            <a:r>
              <a:rPr lang="ru-RU" sz="1400" dirty="0" smtClean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В настоящее время в г. Сочи есть несколько проектов, включающих детей с ТМНР и </a:t>
            </a:r>
            <a:r>
              <a:rPr lang="ru-RU" sz="2000" dirty="0" smtClean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другими</a:t>
            </a:r>
            <a:r>
              <a:rPr lang="ru-RU" sz="1400" dirty="0" smtClean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 ментальными нарушениями в систему общеобразовательных школ, где детей обучают академическим навыкам, необходимым в школе. Однако нет проектов, где бы детей учили </a:t>
            </a:r>
            <a:r>
              <a:rPr lang="ru-RU" sz="1400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навыкам </a:t>
            </a:r>
            <a:r>
              <a:rPr lang="ru-RU" sz="1400" b="1" dirty="0" smtClean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независимой </a:t>
            </a:r>
            <a:r>
              <a:rPr lang="ru-RU" sz="1400" b="1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и самостоятельной жизни</a:t>
            </a:r>
            <a:r>
              <a:rPr lang="ru-RU" sz="1400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. Мы будем обучать особых детей не только академическим, но и важнейшим </a:t>
            </a:r>
            <a:r>
              <a:rPr lang="ru-RU" sz="1400" b="1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«навыкам жизни</a:t>
            </a:r>
            <a:r>
              <a:rPr lang="ru-RU" sz="1400" b="1" dirty="0" smtClean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»</a:t>
            </a:r>
            <a:r>
              <a:rPr lang="ru-RU" sz="1400" dirty="0" smtClean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:</a:t>
            </a:r>
          </a:p>
          <a:p>
            <a:pPr marL="152396" indent="0">
              <a:buNone/>
            </a:pPr>
            <a:endParaRPr lang="ru-RU" sz="1400" dirty="0">
              <a:solidFill>
                <a:schemeClr val="accent1"/>
              </a:solidFill>
              <a:ea typeface="Calibri"/>
              <a:cs typeface="Calibri"/>
              <a:sym typeface="Calibri"/>
            </a:endParaRPr>
          </a:p>
          <a:p>
            <a:pPr marL="152396" indent="0">
              <a:buNone/>
            </a:pPr>
            <a:endParaRPr lang="ru-RU" sz="1400" dirty="0">
              <a:solidFill>
                <a:schemeClr val="accent1"/>
              </a:solidFill>
              <a:ea typeface="Calibri"/>
              <a:cs typeface="Calibri"/>
              <a:sym typeface="Calibri"/>
            </a:endParaRPr>
          </a:p>
          <a:p>
            <a:pPr marL="608013" indent="-455613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1. Коммуникация </a:t>
            </a:r>
            <a:r>
              <a:rPr lang="ru-RU" sz="1400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– как выразить свои желания и потребности</a:t>
            </a:r>
          </a:p>
          <a:p>
            <a:pPr marL="608013" indent="-455613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2. Как дружить и общаться со сверстниками</a:t>
            </a:r>
          </a:p>
          <a:p>
            <a:pPr marL="608013" indent="-455613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3. Как просить помощь</a:t>
            </a:r>
          </a:p>
          <a:p>
            <a:pPr marL="608013" indent="-455613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4. Как принимать отказ, социально приемлемым путем</a:t>
            </a:r>
          </a:p>
          <a:p>
            <a:pPr marL="608013" indent="-455613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5. Управление визуальным расписанием</a:t>
            </a:r>
          </a:p>
          <a:p>
            <a:pPr marL="608013" indent="-455613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6. Ухаживать за своей одеждой</a:t>
            </a:r>
          </a:p>
          <a:p>
            <a:pPr marL="608013" indent="-455613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7. Убираться в помещении</a:t>
            </a:r>
          </a:p>
          <a:p>
            <a:pPr marL="608013" indent="-455613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8. Как пользоваться общественным транспортом</a:t>
            </a:r>
          </a:p>
          <a:p>
            <a:pPr marL="608013" indent="-455613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9. Как посещать врачей</a:t>
            </a:r>
          </a:p>
          <a:p>
            <a:pPr marL="380990" indent="-380990">
              <a:spcAft>
                <a:spcPts val="2133"/>
              </a:spcAft>
            </a:pPr>
            <a:endParaRPr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 descr="Изображение выглядит как текст, человек, внутренний, в позе&#10;&#10;Автоматически созданное описание">
            <a:extLst>
              <a:ext uri="{FF2B5EF4-FFF2-40B4-BE49-F238E27FC236}">
                <a16:creationId xmlns:a16="http://schemas.microsoft.com/office/drawing/2014/main" xmlns="" id="{0E94EA33-4498-47E7-A84B-C3E34DCFB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556" y="266088"/>
            <a:ext cx="3939217" cy="2486737"/>
          </a:xfrm>
          <a:prstGeom prst="rect">
            <a:avLst/>
          </a:prstGeom>
        </p:spPr>
      </p:pic>
      <p:sp>
        <p:nvSpPr>
          <p:cNvPr id="5" name="Google Shape;65;p15">
            <a:extLst>
              <a:ext uri="{FF2B5EF4-FFF2-40B4-BE49-F238E27FC236}">
                <a16:creationId xmlns:a16="http://schemas.microsoft.com/office/drawing/2014/main" xmlns="" id="{3A022CB8-C348-4E63-8DDE-ED4DFFB0D851}"/>
              </a:ext>
            </a:extLst>
          </p:cNvPr>
          <p:cNvSpPr txBox="1">
            <a:spLocks/>
          </p:cNvSpPr>
          <p:nvPr/>
        </p:nvSpPr>
        <p:spPr>
          <a:xfrm>
            <a:off x="4007708" y="2711123"/>
            <a:ext cx="8332783" cy="450266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133"/>
              </a:spcAft>
              <a:buNone/>
            </a:pPr>
            <a:endParaRPr lang="ru-RU" sz="1400" dirty="0" smtClean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0990" indent="-380990">
              <a:spcAft>
                <a:spcPts val="2133"/>
              </a:spcAft>
            </a:pPr>
            <a:endParaRPr lang="ru-RU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9204" y="4348774"/>
            <a:ext cx="7054122" cy="2467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    Еще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одна острая проблема –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кадровая.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ea typeface="Calibri"/>
              <a:cs typeface="Calibri"/>
              <a:sym typeface="Calibri"/>
            </a:endParaRPr>
          </a:p>
          <a:p>
            <a:pPr indent="388800" algn="just"/>
            <a:r>
              <a:rPr lang="ru-RU" sz="1400" dirty="0" smtClean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В </a:t>
            </a:r>
            <a:r>
              <a:rPr lang="ru-RU" sz="1400" dirty="0" err="1" smtClean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г.Сочи</a:t>
            </a:r>
            <a:r>
              <a:rPr lang="ru-RU" sz="1400" dirty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1400" dirty="0" smtClean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существует </a:t>
            </a:r>
            <a:r>
              <a:rPr lang="ru-RU" sz="1400" dirty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острый недостаток специалистов </a:t>
            </a:r>
            <a:r>
              <a:rPr lang="ru-RU" sz="1400" dirty="0" smtClean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педагогических специальностей и особенно с дефектологическим образованием</a:t>
            </a:r>
            <a:r>
              <a:rPr lang="ru-RU" sz="1400" dirty="0" smtClean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. </a:t>
            </a:r>
            <a:endParaRPr lang="ru-RU" sz="1400" dirty="0">
              <a:solidFill>
                <a:srgbClr val="0B5394"/>
              </a:solidFill>
              <a:ea typeface="Calibri"/>
              <a:cs typeface="Calibri"/>
              <a:sym typeface="Calibri"/>
            </a:endParaRPr>
          </a:p>
          <a:p>
            <a:pPr indent="388800" algn="just"/>
            <a:r>
              <a:rPr lang="ru-RU" sz="1400" dirty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На рынке труда практически нет обученных, готовых кандидатов на вакансии </a:t>
            </a:r>
            <a:r>
              <a:rPr lang="ru-RU" sz="1400" dirty="0" err="1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тьюторов</a:t>
            </a:r>
            <a:r>
              <a:rPr lang="ru-RU" sz="1400" dirty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 для особых детей, так остро востребованных родителями и в школах.</a:t>
            </a:r>
          </a:p>
          <a:p>
            <a:pPr indent="388800" algn="just"/>
            <a:r>
              <a:rPr lang="ru-RU" sz="1400" dirty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Школы порой не располагают инструментами, методиками и специалистами для работы с детьми с РАС и ТМНР.</a:t>
            </a:r>
          </a:p>
          <a:p>
            <a:pPr indent="388800" algn="just"/>
            <a:r>
              <a:rPr lang="ru-RU" sz="1400" dirty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Однако, путь на включение таких детей в систему образования уже взят. Право ребенка ни образование должно быть реализовано.</a:t>
            </a:r>
          </a:p>
          <a:p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41689" y="3392850"/>
            <a:ext cx="4212888" cy="3206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b="1" dirty="0">
                <a:solidFill>
                  <a:srgbClr val="38761D"/>
                </a:solidFill>
                <a:ea typeface="Calibri"/>
                <a:cs typeface="Calibri"/>
                <a:sym typeface="Calibri"/>
              </a:rPr>
              <a:t>Как решить проблему</a:t>
            </a:r>
            <a:r>
              <a:rPr lang="ru-RU" b="1" dirty="0" smtClean="0">
                <a:solidFill>
                  <a:srgbClr val="38761D"/>
                </a:solidFill>
                <a:ea typeface="Calibri"/>
                <a:cs typeface="Calibri"/>
                <a:sym typeface="Calibri"/>
              </a:rPr>
              <a:t>?</a:t>
            </a:r>
          </a:p>
          <a:p>
            <a:pPr indent="388800" algn="just"/>
            <a:r>
              <a:rPr lang="ru-RU" sz="1400" dirty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Создание простой, масштабируемой модели сопровождения детей с тяжелыми речевыми нарушениями в общеобразовательные учреждения.</a:t>
            </a:r>
          </a:p>
          <a:p>
            <a:pPr indent="388800" algn="just"/>
            <a:r>
              <a:rPr lang="ru-RU" sz="1400" dirty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 В проекте особое внимание уделено обучению детей и их родителей инновационным методам альтернативной коммуникации, ПЭКС и электронных голос-генерирующих устройств. </a:t>
            </a:r>
          </a:p>
          <a:p>
            <a:pPr indent="388800" algn="just"/>
            <a:r>
              <a:rPr lang="ru-RU" sz="1400" dirty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Будет идти индивидуальная отработка жизненно важных навыков и коррекция поведенческих проблем детей, мешающих их инклюзии в образовательную среду.</a:t>
            </a:r>
            <a:r>
              <a:rPr lang="ru-RU" dirty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endParaRPr lang="ru-RU" dirty="0"/>
          </a:p>
        </p:txBody>
      </p:sp>
      <p:pic>
        <p:nvPicPr>
          <p:cNvPr id="10" name="Рисунок 9" descr="Изображение выглядит как текст, стол, внутренний, мальч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6D0D3DC-DFE0-4FB4-A66C-AEF0AA5F72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99695" y="2154763"/>
            <a:ext cx="1741192" cy="232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6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4;p15">
            <a:extLst>
              <a:ext uri="{FF2B5EF4-FFF2-40B4-BE49-F238E27FC236}">
                <a16:creationId xmlns:a16="http://schemas.microsoft.com/office/drawing/2014/main" xmlns="" id="{5B4C1CBB-8874-47DC-8B8A-AA212BD220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75349" y="0"/>
            <a:ext cx="5223933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algn="ctr"/>
            <a:r>
              <a:rPr lang="ru-RU" sz="2000" b="1" dirty="0" smtClean="0">
                <a:solidFill>
                  <a:srgbClr val="38761D"/>
                </a:solidFill>
                <a:latin typeface="+mn-lt"/>
                <a:ea typeface="Calibri"/>
                <a:cs typeface="Calibri"/>
                <a:sym typeface="Calibri"/>
              </a:rPr>
              <a:t>Дальнейшее развитие и предполагаемые </a:t>
            </a:r>
            <a:r>
              <a:rPr lang="ru-RU" sz="2000" b="1" dirty="0">
                <a:solidFill>
                  <a:srgbClr val="38761D"/>
                </a:solidFill>
                <a:latin typeface="+mn-lt"/>
                <a:ea typeface="Calibri"/>
                <a:cs typeface="Calibri"/>
                <a:sym typeface="Calibri"/>
              </a:rPr>
              <a:t>результаты проекта</a:t>
            </a:r>
            <a:endParaRPr sz="2000" b="1" dirty="0">
              <a:solidFill>
                <a:srgbClr val="38761D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65;p15">
            <a:extLst>
              <a:ext uri="{FF2B5EF4-FFF2-40B4-BE49-F238E27FC236}">
                <a16:creationId xmlns:a16="http://schemas.microsoft.com/office/drawing/2014/main" xmlns="" id="{77A36D53-5B6F-4AC4-9A28-8513C23B14F3}"/>
              </a:ext>
            </a:extLst>
          </p:cNvPr>
          <p:cNvSpPr txBox="1">
            <a:spLocks/>
          </p:cNvSpPr>
          <p:nvPr/>
        </p:nvSpPr>
        <p:spPr>
          <a:xfrm>
            <a:off x="6089583" y="613978"/>
            <a:ext cx="6102417" cy="508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0990" indent="-388800" algn="just">
              <a:lnSpc>
                <a:spcPct val="100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B5394"/>
                </a:solidFill>
                <a:latin typeface="+mn-lt"/>
                <a:ea typeface="Calibri"/>
                <a:cs typeface="Calibri"/>
                <a:sym typeface="Calibri"/>
              </a:rPr>
              <a:t>Группе детей раннего школьного возраста (7-8 лет) будет организована поддержка включения в школьное образование и общение по методике ПЕКС, что даст им возможность реализовать на практике неотъемлемое право любого ребенка на образование и социализацию в среде сверстников. </a:t>
            </a:r>
          </a:p>
          <a:p>
            <a:pPr marL="380990" indent="-388800" algn="just">
              <a:lnSpc>
                <a:spcPct val="100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B5394"/>
                </a:solidFill>
                <a:latin typeface="+mn-lt"/>
                <a:ea typeface="Calibri"/>
                <a:cs typeface="Calibri"/>
                <a:sym typeface="Calibri"/>
              </a:rPr>
              <a:t>Дети обучатся жизненно-важным компетенциям. </a:t>
            </a:r>
          </a:p>
          <a:p>
            <a:pPr marL="380990" indent="-388800" algn="just">
              <a:lnSpc>
                <a:spcPct val="100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B5394"/>
                </a:solidFill>
                <a:latin typeface="+mn-lt"/>
                <a:ea typeface="Calibri"/>
                <a:cs typeface="Calibri"/>
                <a:sym typeface="Calibri"/>
              </a:rPr>
              <a:t>Семьи детей с </a:t>
            </a:r>
            <a:r>
              <a:rPr lang="ru-RU" sz="1400" dirty="0" smtClean="0">
                <a:solidFill>
                  <a:srgbClr val="0B5394"/>
                </a:solidFill>
                <a:latin typeface="+mn-lt"/>
                <a:ea typeface="Calibri"/>
                <a:cs typeface="Calibri"/>
                <a:sym typeface="Calibri"/>
              </a:rPr>
              <a:t>ТМНР и РАС </a:t>
            </a:r>
            <a:r>
              <a:rPr lang="ru-RU" sz="1400" dirty="0">
                <a:solidFill>
                  <a:srgbClr val="0B5394"/>
                </a:solidFill>
                <a:latin typeface="+mn-lt"/>
                <a:ea typeface="Calibri"/>
                <a:cs typeface="Calibri"/>
                <a:sym typeface="Calibri"/>
              </a:rPr>
              <a:t>получат психологическую поддержку и возможность направить детей для эффективных занятий в рамках поведенческого вмешательства в систему школьного образования, получат дополнительную психолого- педагогическую помощь в рамках центра АНО «Моя Планета».  </a:t>
            </a:r>
          </a:p>
          <a:p>
            <a:pPr marL="380990" indent="-388800" algn="just">
              <a:lnSpc>
                <a:spcPct val="100000"/>
              </a:lnSpc>
            </a:pPr>
            <a:r>
              <a:rPr lang="ru-RU" sz="1400" dirty="0">
                <a:solidFill>
                  <a:srgbClr val="0B5394"/>
                </a:solidFill>
                <a:latin typeface="+mn-lt"/>
                <a:ea typeface="Calibri"/>
                <a:cs typeface="Calibri"/>
                <a:sym typeface="Calibri"/>
              </a:rPr>
              <a:t>Педагоги и профильные специалисты школы познакомятся с современными и эффективными методами работы с детьми с </a:t>
            </a:r>
            <a:r>
              <a:rPr lang="ru-RU" sz="1400" dirty="0" smtClean="0">
                <a:solidFill>
                  <a:srgbClr val="0B5394"/>
                </a:solidFill>
                <a:latin typeface="+mn-lt"/>
                <a:ea typeface="Calibri"/>
                <a:cs typeface="Calibri"/>
                <a:sym typeface="Calibri"/>
              </a:rPr>
              <a:t>ТМНР и РАС.  </a:t>
            </a:r>
            <a:r>
              <a:rPr lang="ru-RU" sz="1400" dirty="0">
                <a:solidFill>
                  <a:srgbClr val="0B5394"/>
                </a:solidFill>
                <a:latin typeface="+mn-lt"/>
                <a:ea typeface="Calibri"/>
                <a:cs typeface="Calibri"/>
                <a:sym typeface="Calibri"/>
              </a:rPr>
              <a:t>В результате  практической работы появится группа педагогов, которая и дальше сможет эффективно работать в современных моделях коррекционного школьного образования и тиражировать разработанную модель поддержки в другие школы Краснодарского края.</a:t>
            </a:r>
            <a:endParaRPr lang="ru-RU" sz="1400" dirty="0">
              <a:solidFill>
                <a:srgbClr val="00B05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6" name="Рисунок 5" descr="Изображение выглядит как человек, сидит, внутренний, мальч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6A988DD6-FE99-4BAF-8E8B-1F53EF38789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5069" y="5170369"/>
            <a:ext cx="2531444" cy="168763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B9588F0-6221-4FC5-9ABC-1D326163A7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69" t="5140" r="37577" b="20729"/>
          <a:stretch/>
        </p:blipFill>
        <p:spPr>
          <a:xfrm>
            <a:off x="3923720" y="305878"/>
            <a:ext cx="2019879" cy="2867025"/>
          </a:xfrm>
          <a:prstGeom prst="rect">
            <a:avLst/>
          </a:prstGeom>
        </p:spPr>
      </p:pic>
      <p:sp>
        <p:nvSpPr>
          <p:cNvPr id="9" name="Google Shape;64;p15">
            <a:extLst>
              <a:ext uri="{FF2B5EF4-FFF2-40B4-BE49-F238E27FC236}">
                <a16:creationId xmlns:a16="http://schemas.microsoft.com/office/drawing/2014/main" xmlns="" id="{7129C50D-3E01-4234-BC22-B71DB3E0D7DE}"/>
              </a:ext>
            </a:extLst>
          </p:cNvPr>
          <p:cNvSpPr txBox="1">
            <a:spLocks/>
          </p:cNvSpPr>
          <p:nvPr/>
        </p:nvSpPr>
        <p:spPr>
          <a:xfrm>
            <a:off x="420630" y="326643"/>
            <a:ext cx="2741269" cy="53286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marL="609585" algn="ctr"/>
            <a:r>
              <a:rPr lang="ru-RU" sz="2000" b="1" dirty="0" smtClean="0">
                <a:solidFill>
                  <a:srgbClr val="38761D"/>
                </a:solidFill>
                <a:latin typeface="+mn-lt"/>
                <a:ea typeface="Calibri"/>
                <a:cs typeface="Calibri"/>
                <a:sym typeface="Calibri"/>
              </a:rPr>
              <a:t>Этапы проекта:</a:t>
            </a:r>
            <a:endParaRPr lang="ru-RU" sz="2000" b="1" dirty="0">
              <a:solidFill>
                <a:srgbClr val="38761D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65;p15">
            <a:extLst>
              <a:ext uri="{FF2B5EF4-FFF2-40B4-BE49-F238E27FC236}">
                <a16:creationId xmlns:a16="http://schemas.microsoft.com/office/drawing/2014/main" xmlns="" id="{555F4A5F-7095-4E04-9023-F22A9F708D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59882" y="1164839"/>
            <a:ext cx="3721100" cy="353595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ru-RU" sz="1400" dirty="0" smtClean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1 этап – организационный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               (20.08.2021г. – 31.12.2021г.)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2 этап – основной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 smtClean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              (10.01.2022г.  – 31.08.2024 г.)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3 этап – аналитический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 smtClean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              (31.08.2024г. – 31.12.2024г.)</a:t>
            </a:r>
          </a:p>
          <a:p>
            <a:pPr marL="0" indent="0">
              <a:buNone/>
            </a:pPr>
            <a:endParaRPr lang="ru-RU" sz="1400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21" y="3259667"/>
            <a:ext cx="3487813" cy="32134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720" y="3511759"/>
            <a:ext cx="2019879" cy="298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42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4;p15">
            <a:extLst>
              <a:ext uri="{FF2B5EF4-FFF2-40B4-BE49-F238E27FC236}">
                <a16:creationId xmlns:a16="http://schemas.microsoft.com/office/drawing/2014/main" xmlns="" id="{A3EF6D9D-5215-48AB-A85A-921C803FCE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5810" y="966157"/>
            <a:ext cx="4947191" cy="27098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00000"/>
              </a:lnSpc>
            </a:pPr>
            <a:r>
              <a:rPr lang="ru-RU" sz="1400" dirty="0">
                <a:solidFill>
                  <a:srgbClr val="0B5394"/>
                </a:solidFill>
                <a:latin typeface="+mn-lt"/>
                <a:ea typeface="Calibri"/>
                <a:cs typeface="Calibri"/>
                <a:sym typeface="Calibri"/>
              </a:rPr>
              <a:t>• Школа-интернат ГКОУ №2 г Сочи</a:t>
            </a:r>
            <a:br>
              <a:rPr lang="ru-RU" sz="1400" dirty="0">
                <a:solidFill>
                  <a:srgbClr val="0B5394"/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ru-RU" sz="1400" dirty="0">
                <a:solidFill>
                  <a:srgbClr val="0B5394"/>
                </a:solidFill>
                <a:latin typeface="+mn-lt"/>
                <a:ea typeface="Calibri"/>
                <a:cs typeface="Calibri"/>
                <a:sym typeface="Calibri"/>
              </a:rPr>
              <a:t>• АНО «Моя Планета»</a:t>
            </a:r>
            <a:br>
              <a:rPr lang="ru-RU" sz="1400" dirty="0">
                <a:solidFill>
                  <a:srgbClr val="0B5394"/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ru-RU" sz="1400" dirty="0">
                <a:solidFill>
                  <a:srgbClr val="0B5394"/>
                </a:solidFill>
                <a:latin typeface="+mn-lt"/>
                <a:ea typeface="Calibri"/>
                <a:cs typeface="Calibri"/>
                <a:sym typeface="Calibri"/>
              </a:rPr>
              <a:t>• Министерство образования и науки Краснодарского </a:t>
            </a:r>
            <a:r>
              <a:rPr lang="ru-RU" sz="1400" dirty="0" smtClean="0">
                <a:solidFill>
                  <a:srgbClr val="0B5394"/>
                </a:solidFill>
                <a:latin typeface="+mn-lt"/>
                <a:ea typeface="Calibri"/>
                <a:cs typeface="Calibri"/>
                <a:sym typeface="Calibri"/>
              </a:rPr>
              <a:t>края</a:t>
            </a:r>
            <a:br>
              <a:rPr lang="ru-RU" sz="1400" dirty="0" smtClean="0">
                <a:solidFill>
                  <a:srgbClr val="0B5394"/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ru-RU" sz="1400" dirty="0">
                <a:solidFill>
                  <a:srgbClr val="0B5394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ru-RU" sz="1400" dirty="0" smtClean="0">
                <a:solidFill>
                  <a:srgbClr val="0B5394"/>
                </a:solidFill>
                <a:latin typeface="+mn-lt"/>
                <a:ea typeface="Calibri"/>
                <a:cs typeface="Calibri"/>
                <a:sym typeface="Calibri"/>
              </a:rPr>
              <a:t>   ИРО Краснодарского края</a:t>
            </a:r>
            <a:r>
              <a:rPr lang="ru-RU" sz="1400" dirty="0">
                <a:solidFill>
                  <a:srgbClr val="0B5394"/>
                </a:solidFill>
                <a:latin typeface="+mn-lt"/>
                <a:ea typeface="Calibri"/>
                <a:cs typeface="Calibri"/>
                <a:sym typeface="Calibri"/>
              </a:rPr>
              <a:t/>
            </a:r>
            <a:br>
              <a:rPr lang="ru-RU" sz="1400" dirty="0">
                <a:solidFill>
                  <a:srgbClr val="0B5394"/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ru-RU" sz="1400" dirty="0">
                <a:solidFill>
                  <a:srgbClr val="0B5394"/>
                </a:solidFill>
                <a:latin typeface="+mn-lt"/>
                <a:ea typeface="Calibri"/>
                <a:cs typeface="Calibri"/>
                <a:sym typeface="Calibri"/>
              </a:rPr>
              <a:t>• Управление по образованию и науке г Сочи</a:t>
            </a:r>
            <a:br>
              <a:rPr lang="ru-RU" sz="1400" dirty="0">
                <a:solidFill>
                  <a:srgbClr val="0B5394"/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ru-RU" sz="1400" dirty="0">
                <a:solidFill>
                  <a:srgbClr val="0B5394"/>
                </a:solidFill>
                <a:latin typeface="+mn-lt"/>
                <a:ea typeface="Calibri"/>
                <a:cs typeface="Calibri"/>
                <a:sym typeface="Calibri"/>
              </a:rPr>
              <a:t>• Федеральный ресурсный центр по организации комплексного сопровождения детей с расстройствами аутистического </a:t>
            </a:r>
            <a:r>
              <a:rPr lang="ru-RU" sz="1400" dirty="0" smtClean="0">
                <a:solidFill>
                  <a:srgbClr val="0B5394"/>
                </a:solidFill>
                <a:latin typeface="+mn-lt"/>
                <a:ea typeface="Calibri"/>
                <a:cs typeface="Calibri"/>
                <a:sym typeface="Calibri"/>
              </a:rPr>
              <a:t>спектра, г. Псков</a:t>
            </a:r>
            <a:r>
              <a:rPr lang="ru-RU" sz="1400" dirty="0">
                <a:solidFill>
                  <a:srgbClr val="0B5394"/>
                </a:solidFill>
                <a:latin typeface="+mn-lt"/>
                <a:ea typeface="Calibri"/>
                <a:cs typeface="Calibri"/>
                <a:sym typeface="Calibri"/>
              </a:rPr>
              <a:t/>
            </a:r>
            <a:br>
              <a:rPr lang="ru-RU" sz="1400" dirty="0">
                <a:solidFill>
                  <a:srgbClr val="0B5394"/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ru-RU" sz="1400" dirty="0">
                <a:solidFill>
                  <a:srgbClr val="0B5394"/>
                </a:solidFill>
                <a:latin typeface="+mn-lt"/>
                <a:ea typeface="Calibri"/>
                <a:cs typeface="Calibri"/>
                <a:sym typeface="Calibri"/>
              </a:rPr>
              <a:t>• Сочинский Государственный Университет</a:t>
            </a:r>
            <a:br>
              <a:rPr lang="ru-RU" sz="1400" dirty="0">
                <a:solidFill>
                  <a:srgbClr val="0B5394"/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ru-RU" sz="1400" dirty="0">
                <a:solidFill>
                  <a:srgbClr val="0B5394"/>
                </a:solidFill>
                <a:latin typeface="+mn-lt"/>
                <a:ea typeface="Calibri"/>
                <a:cs typeface="Calibri"/>
                <a:sym typeface="Calibri"/>
              </a:rPr>
              <a:t>• Региональная общественная организация помощи детям с расстройствами аутистического спектра «Контакт»</a:t>
            </a:r>
            <a:br>
              <a:rPr lang="ru-RU" sz="1400" dirty="0">
                <a:solidFill>
                  <a:srgbClr val="0B5394"/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ru-RU" sz="1400" dirty="0">
                <a:solidFill>
                  <a:srgbClr val="0B5394"/>
                </a:solidFill>
                <a:latin typeface="+mn-lt"/>
                <a:ea typeface="Calibri"/>
                <a:cs typeface="Calibri"/>
                <a:sym typeface="Calibri"/>
              </a:rPr>
              <a:t>• Фонд «Выход»</a:t>
            </a:r>
            <a:br>
              <a:rPr lang="ru-RU" sz="1400" dirty="0">
                <a:solidFill>
                  <a:srgbClr val="0B5394"/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ru-RU" sz="1400" dirty="0">
                <a:solidFill>
                  <a:srgbClr val="0B5394"/>
                </a:solidFill>
                <a:latin typeface="+mn-lt"/>
                <a:ea typeface="Calibri"/>
                <a:cs typeface="Calibri"/>
                <a:sym typeface="Calibri"/>
              </a:rPr>
              <a:t>• Ассоциация «Аутизм Регионы»</a:t>
            </a:r>
            <a:r>
              <a:rPr lang="ru-RU" sz="1400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400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1" dirty="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65;p15">
            <a:extLst>
              <a:ext uri="{FF2B5EF4-FFF2-40B4-BE49-F238E27FC236}">
                <a16:creationId xmlns:a16="http://schemas.microsoft.com/office/drawing/2014/main" xmlns="" id="{22C224A8-2142-459A-992F-530A37DD55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9621" y="908274"/>
            <a:ext cx="5405246" cy="32319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380990" indent="-380990" algn="just">
              <a:lnSpc>
                <a:spcPct val="100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Команда </a:t>
            </a:r>
            <a:r>
              <a:rPr lang="ru-RU" sz="1400" dirty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проекта будет мощным ресурсом, который поможет масштабировать проект в дальнейшем и транслировать технологии проекта в другие школы Краснодарского края. </a:t>
            </a:r>
          </a:p>
          <a:p>
            <a:pPr marL="380990" indent="-380990" algn="just">
              <a:lnSpc>
                <a:spcPct val="100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Родители проекта также являются неотъемлемой частью команды. Они будут поддерживать систему коммуникации дома, обучать своих детей важнейшим жизненным компетенциям.</a:t>
            </a:r>
          </a:p>
          <a:p>
            <a:pPr marL="380990" indent="-380990" algn="just">
              <a:lnSpc>
                <a:spcPct val="100000"/>
              </a:lnSpc>
            </a:pPr>
            <a:r>
              <a:rPr lang="ru-RU" sz="1400" dirty="0" smtClean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Психолого-преподавательский состав проекта имеет обширный опыт </a:t>
            </a:r>
            <a:r>
              <a:rPr lang="ru-RU" sz="1400" smtClean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с </a:t>
            </a:r>
            <a:r>
              <a:rPr lang="ru-RU" sz="1400" smtClean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детьми ТМНР и </a:t>
            </a:r>
            <a:r>
              <a:rPr lang="ru-RU" sz="1400" dirty="0" smtClean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с РАС: это координатор – поведенческий аналитик проекта, учитель-поведенческий специалист, педагоги коррекционно-развивающих занятий, 3 </a:t>
            </a:r>
            <a:r>
              <a:rPr lang="ru-RU" sz="1400" dirty="0" err="1" smtClean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тьютора</a:t>
            </a:r>
            <a:r>
              <a:rPr lang="ru-RU" sz="1400" dirty="0" smtClean="0">
                <a:solidFill>
                  <a:srgbClr val="0B5394"/>
                </a:solidFill>
                <a:ea typeface="Calibri"/>
                <a:cs typeface="Calibri"/>
                <a:sym typeface="Calibri"/>
              </a:rPr>
              <a:t>, взрослый психолог, работающий с родителями детей. </a:t>
            </a:r>
            <a:endParaRPr lang="ru-RU" sz="1400" dirty="0">
              <a:solidFill>
                <a:srgbClr val="0B5394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8" name="Рисунок 7" descr="Изображение выглядит как пол, человек, стоит, группа&#10;&#10;Автоматически созданное описание">
            <a:extLst>
              <a:ext uri="{FF2B5EF4-FFF2-40B4-BE49-F238E27FC236}">
                <a16:creationId xmlns:a16="http://schemas.microsoft.com/office/drawing/2014/main" xmlns="" id="{CE3D8A38-3255-40E8-9C99-68BFB6C14D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17" t="32084" r="15000"/>
          <a:stretch/>
        </p:blipFill>
        <p:spPr>
          <a:xfrm>
            <a:off x="89621" y="4250863"/>
            <a:ext cx="3043147" cy="2310712"/>
          </a:xfrm>
          <a:prstGeom prst="rect">
            <a:avLst/>
          </a:prstGeom>
        </p:spPr>
      </p:pic>
      <p:sp>
        <p:nvSpPr>
          <p:cNvPr id="6" name="Google Shape;64;p15">
            <a:extLst>
              <a:ext uri="{FF2B5EF4-FFF2-40B4-BE49-F238E27FC236}">
                <a16:creationId xmlns:a16="http://schemas.microsoft.com/office/drawing/2014/main" xmlns="" id="{A3EF6D9D-5215-48AB-A85A-921C803FCE4D}"/>
              </a:ext>
            </a:extLst>
          </p:cNvPr>
          <p:cNvSpPr txBox="1">
            <a:spLocks/>
          </p:cNvSpPr>
          <p:nvPr/>
        </p:nvSpPr>
        <p:spPr>
          <a:xfrm>
            <a:off x="144751" y="253726"/>
            <a:ext cx="4947191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marL="609585" algn="ctr"/>
            <a:r>
              <a:rPr lang="ru-RU" sz="2000" b="1" dirty="0" smtClean="0">
                <a:solidFill>
                  <a:srgbClr val="38761D"/>
                </a:solidFill>
                <a:latin typeface="+mn-lt"/>
                <a:ea typeface="Calibri"/>
                <a:cs typeface="Calibri"/>
                <a:sym typeface="Calibri"/>
              </a:rPr>
              <a:t>Команда проекта «Я так говорю»</a:t>
            </a:r>
            <a:endParaRPr lang="ru-RU" sz="2000" b="1" dirty="0">
              <a:solidFill>
                <a:srgbClr val="38761D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64;p15">
            <a:extLst>
              <a:ext uri="{FF2B5EF4-FFF2-40B4-BE49-F238E27FC236}">
                <a16:creationId xmlns:a16="http://schemas.microsoft.com/office/drawing/2014/main" xmlns="" id="{A3EF6D9D-5215-48AB-A85A-921C803FCE4D}"/>
              </a:ext>
            </a:extLst>
          </p:cNvPr>
          <p:cNvSpPr txBox="1">
            <a:spLocks/>
          </p:cNvSpPr>
          <p:nvPr/>
        </p:nvSpPr>
        <p:spPr>
          <a:xfrm>
            <a:off x="6348499" y="260309"/>
            <a:ext cx="4947191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marL="609585" algn="ctr"/>
            <a:r>
              <a:rPr lang="ru-RU" sz="2000" b="1" dirty="0" smtClean="0">
                <a:solidFill>
                  <a:srgbClr val="38761D"/>
                </a:solidFill>
                <a:latin typeface="+mn-lt"/>
                <a:ea typeface="Calibri"/>
                <a:cs typeface="Calibri"/>
                <a:sym typeface="Calibri"/>
              </a:rPr>
              <a:t>Партнеры проекта</a:t>
            </a:r>
            <a:endParaRPr lang="ru-RU" sz="2000" b="1" dirty="0">
              <a:solidFill>
                <a:srgbClr val="38761D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10" descr="Картинки по запросу партнеры">
            <a:extLst>
              <a:ext uri="{FF2B5EF4-FFF2-40B4-BE49-F238E27FC236}">
                <a16:creationId xmlns:a16="http://schemas.microsoft.com/office/drawing/2014/main" xmlns="" id="{2CD3284B-0ACE-4E7E-8A2C-5EE432EA7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402" y="4189388"/>
            <a:ext cx="167879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2674994-B76F-42E9-9732-763BF595FCD0}"/>
              </a:ext>
            </a:extLst>
          </p:cNvPr>
          <p:cNvSpPr/>
          <p:nvPr/>
        </p:nvSpPr>
        <p:spPr>
          <a:xfrm>
            <a:off x="6390015" y="5776579"/>
            <a:ext cx="47060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/>
                </a:solidFill>
                <a:cs typeface="Calibri" panose="020F0502020204030204" pitchFamily="34" charset="0"/>
              </a:rPr>
              <a:t>Авторы проекта: Зубарева Н. А.-директор ГКОУ школы- интерната №2 г. Сочи;</a:t>
            </a:r>
          </a:p>
          <a:p>
            <a:pPr algn="ctr"/>
            <a:r>
              <a:rPr lang="ru-RU" sz="1400" dirty="0" smtClean="0">
                <a:solidFill>
                  <a:schemeClr val="accent1"/>
                </a:solidFill>
                <a:cs typeface="Calibri" panose="020F0502020204030204" pitchFamily="34" charset="0"/>
              </a:rPr>
              <a:t>Попова О.А.- АНО « Моя планета»</a:t>
            </a:r>
            <a:endParaRPr lang="ru-RU" sz="14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5361B0CD-F1DB-4186-86C0-A78661F67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9667" y="4250863"/>
            <a:ext cx="3082128" cy="231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04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59;p14">
            <a:extLst>
              <a:ext uri="{FF2B5EF4-FFF2-40B4-BE49-F238E27FC236}">
                <a16:creationId xmlns:a16="http://schemas.microsoft.com/office/drawing/2014/main" xmlns="" id="{9A9A4D18-97EA-441F-ACAB-BAB7FB873F4B}"/>
              </a:ext>
            </a:extLst>
          </p:cNvPr>
          <p:cNvSpPr txBox="1">
            <a:spLocks/>
          </p:cNvSpPr>
          <p:nvPr/>
        </p:nvSpPr>
        <p:spPr>
          <a:xfrm>
            <a:off x="1638837" y="1349493"/>
            <a:ext cx="8952828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algn="l"/>
            <a:r>
              <a:rPr lang="ru-RU" sz="5867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Спасибо за внимание!</a:t>
            </a:r>
          </a:p>
        </p:txBody>
      </p:sp>
      <p:pic>
        <p:nvPicPr>
          <p:cNvPr id="6" name="Рисунок 5" descr="Изображение выглядит как ребенок, мальчик, маленький, молод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771793C5-470D-4377-92E7-11B73F3EF2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8" b="14837"/>
          <a:stretch/>
        </p:blipFill>
        <p:spPr>
          <a:xfrm>
            <a:off x="3448040" y="2814388"/>
            <a:ext cx="4872408" cy="27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608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751</Words>
  <Application>Microsoft Office PowerPoint</Application>
  <PresentationFormat>Широкоэкранный</PresentationFormat>
  <Paragraphs>57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Государственное казенное учреждение Краснодарского края специальная (коррекционная) школа-интернат №2 г. Сочи  Проект: «Комплексный подход к формированию жизненной компетенции у обучающихся с РАС и ТМНР в условиях специальной (коррекционной) школы-интерната. </vt:lpstr>
      <vt:lpstr>Самая острая проблема – вариативность методик в обучении детей с ТМНР и РАС. </vt:lpstr>
      <vt:lpstr>Дальнейшее развитие и предполагаемые результаты проекта</vt:lpstr>
      <vt:lpstr>• Школа-интернат ГКОУ №2 г Сочи • АНО «Моя Планета» • Министерство образования и науки Краснодарского края     ИРО Краснодарского края • Управление по образованию и науке г Сочи • Федеральный ресурсный центр по организации комплексного сопровождения детей с расстройствами аутистического спектра, г. Псков • Сочинский Государственный Университет • Региональная общественная организация помощи детям с расстройствами аутистического спектра «Контакт» • Фонд «Выход» • Ассоциация «Аутизм Регионы»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Попова</dc:creator>
  <cp:lastModifiedBy>ИНТЕРНАТ 2</cp:lastModifiedBy>
  <cp:revision>33</cp:revision>
  <dcterms:created xsi:type="dcterms:W3CDTF">2021-11-09T19:50:05Z</dcterms:created>
  <dcterms:modified xsi:type="dcterms:W3CDTF">2021-11-13T11:56:56Z</dcterms:modified>
</cp:coreProperties>
</file>