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10" r:id="rId4"/>
    <p:sldId id="308" r:id="rId5"/>
    <p:sldId id="260" r:id="rId6"/>
    <p:sldId id="307" r:id="rId7"/>
    <p:sldId id="263" r:id="rId8"/>
    <p:sldId id="309" r:id="rId9"/>
    <p:sldId id="312" r:id="rId10"/>
    <p:sldId id="313" r:id="rId11"/>
    <p:sldId id="299" r:id="rId12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FFCC"/>
    <a:srgbClr val="357775"/>
    <a:srgbClr val="FF0066"/>
    <a:srgbClr val="FEEB38"/>
    <a:srgbClr val="D14FCB"/>
    <a:srgbClr val="FFFF99"/>
    <a:srgbClr val="C0E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800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245FD-5CAB-4B9F-B28D-11915E37E9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03A523-D019-41A8-AAF4-104D5D4FCB1B}" type="pres">
      <dgm:prSet presAssocID="{866245FD-5CAB-4B9F-B28D-11915E37E9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EB68DAA-901C-4100-A9CC-4E62142BA085}" type="presOf" srcId="{866245FD-5CAB-4B9F-B28D-11915E37E9E7}" destId="{6703A523-D019-41A8-AAF4-104D5D4FCB1B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8765B-8B2B-44D3-80FF-ADC76DADC07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15694-7A3E-4603-A081-DD0F7DE51EEB}" type="pres">
      <dgm:prSet presAssocID="{A318765B-8B2B-44D3-80FF-ADC76DADC07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52359-595D-483E-86AA-FE709F8F58E2}" type="presOf" srcId="{A318765B-8B2B-44D3-80FF-ADC76DADC075}" destId="{73F15694-7A3E-4603-A081-DD0F7DE51EEB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34DC-88D5-4477-8EA2-54C36C580A9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03F19-9F06-49BB-B69A-11F83A58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4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77200" cy="260985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Sitka Heading" pitchFamily="2" charset="0"/>
              </a:rPr>
              <a:t>Квест-игра</a:t>
            </a:r>
            <a:r>
              <a:rPr lang="ru-RU" sz="3600" b="1" dirty="0" smtClean="0">
                <a:latin typeface="Sitka Heading" pitchFamily="2" charset="0"/>
              </a:rPr>
              <a:t>  как  </a:t>
            </a:r>
            <a:r>
              <a:rPr lang="ru-RU" sz="3600" b="1" dirty="0">
                <a:latin typeface="Sitka Heading" pitchFamily="2" charset="0"/>
              </a:rPr>
              <a:t>инновационная форма организации </a:t>
            </a:r>
            <a:r>
              <a:rPr lang="ru-RU" sz="3600" b="1" dirty="0" smtClean="0">
                <a:latin typeface="Sitka Heading" pitchFamily="2" charset="0"/>
              </a:rPr>
              <a:t> предметно-практической </a:t>
            </a:r>
            <a:r>
              <a:rPr lang="ru-RU" sz="3600" b="1" dirty="0">
                <a:latin typeface="Sitka Heading" pitchFamily="2" charset="0"/>
              </a:rPr>
              <a:t>среды для обучающихся с ТМНР, РАС в условиях школы-интерната.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4415409"/>
            <a:ext cx="39624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             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Учитель-дефектолог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Савина Татьяна Михайловна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https://res.cloudinary.com/pandoraboxby/image/upload/c_scale,w_1366/v1/child-treasuries/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351">
            <a:off x="85442" y="3055369"/>
            <a:ext cx="4414230" cy="366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Segoe Script" pitchFamily="66" charset="0"/>
                <a:cs typeface="Times New Roman" pitchFamily="18" charset="0"/>
              </a:rPr>
              <a:t>Вывод. Преимущества </a:t>
            </a:r>
            <a:r>
              <a:rPr lang="ru-RU" sz="2400" b="1" dirty="0" err="1">
                <a:latin typeface="Segoe Script" pitchFamily="66" charset="0"/>
                <a:cs typeface="Times New Roman" pitchFamily="18" charset="0"/>
              </a:rPr>
              <a:t>квест</a:t>
            </a:r>
            <a:r>
              <a:rPr lang="ru-RU" sz="2400" b="1" dirty="0">
                <a:latin typeface="Segoe Script" pitchFamily="66" charset="0"/>
                <a:cs typeface="Times New Roman" pitchFamily="18" charset="0"/>
              </a:rPr>
              <a:t>-игр.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438" y="548681"/>
            <a:ext cx="8476562" cy="5688632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400" b="1" dirty="0" smtClean="0">
                <a:latin typeface="Segoe Script" pitchFamily="66" charset="0"/>
                <a:cs typeface="Times New Roman" pitchFamily="18" charset="0"/>
              </a:rPr>
              <a:t>Таким </a:t>
            </a:r>
            <a:r>
              <a:rPr lang="ru-RU" sz="6400" b="1" dirty="0">
                <a:latin typeface="Segoe Script" pitchFamily="66" charset="0"/>
                <a:cs typeface="Times New Roman" pitchFamily="18" charset="0"/>
              </a:rPr>
              <a:t>образом, технология </a:t>
            </a:r>
            <a:r>
              <a:rPr lang="ru-RU" sz="6400" b="1" dirty="0" err="1" smtClean="0">
                <a:latin typeface="Segoe Script" pitchFamily="66" charset="0"/>
                <a:cs typeface="Times New Roman" pitchFamily="18" charset="0"/>
              </a:rPr>
              <a:t>квестов</a:t>
            </a:r>
            <a:r>
              <a:rPr lang="ru-RU" sz="6400" b="1" dirty="0" smtClean="0">
                <a:latin typeface="Segoe Script" pitchFamily="66" charset="0"/>
                <a:cs typeface="Times New Roman" pitchFamily="18" charset="0"/>
              </a:rPr>
              <a:t>, </a:t>
            </a:r>
            <a:r>
              <a:rPr lang="ru-RU" sz="6400" b="1" dirty="0">
                <a:latin typeface="Segoe Script" pitchFamily="66" charset="0"/>
                <a:cs typeface="Times New Roman" pitchFamily="18" charset="0"/>
              </a:rPr>
              <a:t>является толчком к развитию новых форм и содержания традиционных видов деятельности учащихся, что ведет к повышению качества знаний и практической направленности, </a:t>
            </a:r>
            <a:r>
              <a:rPr lang="ru-RU" sz="6400" b="1" dirty="0" smtClean="0">
                <a:latin typeface="Segoe Script" pitchFamily="66" charset="0"/>
                <a:cs typeface="Times New Roman" pitchFamily="18" charset="0"/>
              </a:rPr>
              <a:t>которая :</a:t>
            </a:r>
          </a:p>
          <a:p>
            <a:pPr>
              <a:buFont typeface="Wingdings" pitchFamily="2" charset="2"/>
              <a:buChar char="q"/>
            </a:pPr>
            <a:endParaRPr lang="ru-RU" sz="6400" dirty="0" smtClean="0">
              <a:latin typeface="Segoe Script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6400" dirty="0" smtClean="0">
                <a:latin typeface="Segoe Script" pitchFamily="66" charset="0"/>
              </a:rPr>
              <a:t>Является </a:t>
            </a:r>
            <a:r>
              <a:rPr lang="ru-RU" sz="6400" dirty="0">
                <a:latin typeface="Segoe Script" pitchFamily="66" charset="0"/>
              </a:rPr>
              <a:t>привлекательной для ребёнка, </a:t>
            </a:r>
            <a:endParaRPr lang="ru-RU" sz="6400" dirty="0" smtClean="0">
              <a:latin typeface="Segoe Script" pitchFamily="66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Segoe Script" pitchFamily="66" charset="0"/>
              </a:rPr>
              <a:t>позволяет </a:t>
            </a:r>
            <a:r>
              <a:rPr lang="ru-RU" sz="6400" dirty="0">
                <a:latin typeface="Segoe Script" pitchFamily="66" charset="0"/>
              </a:rPr>
              <a:t>активизировать его внимание </a:t>
            </a:r>
            <a:endParaRPr lang="ru-RU" sz="6400" dirty="0" smtClean="0">
              <a:latin typeface="Segoe Script" pitchFamily="66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Segoe Script" pitchFamily="66" charset="0"/>
              </a:rPr>
              <a:t>и </a:t>
            </a:r>
            <a:r>
              <a:rPr lang="ru-RU" sz="6400" dirty="0">
                <a:latin typeface="Segoe Script" pitchFamily="66" charset="0"/>
              </a:rPr>
              <a:t>развивать познавательный </a:t>
            </a:r>
            <a:r>
              <a:rPr lang="ru-RU" sz="6400" dirty="0" smtClean="0">
                <a:latin typeface="Segoe Script" pitchFamily="66" charset="0"/>
              </a:rPr>
              <a:t>интерес. </a:t>
            </a:r>
          </a:p>
          <a:p>
            <a:pPr>
              <a:buFont typeface="Wingdings" pitchFamily="2" charset="2"/>
              <a:buChar char="q"/>
            </a:pPr>
            <a:r>
              <a:rPr lang="ru-RU" sz="6400" b="1" dirty="0" smtClean="0">
                <a:latin typeface="Segoe Script" pitchFamily="66" charset="0"/>
              </a:rPr>
              <a:t>Обогащает </a:t>
            </a:r>
            <a:r>
              <a:rPr lang="ru-RU" sz="6400" b="1" dirty="0">
                <a:latin typeface="Segoe Script" pitchFamily="66" charset="0"/>
              </a:rPr>
              <a:t>детей новыми впечатлениями. </a:t>
            </a:r>
          </a:p>
          <a:p>
            <a:pPr>
              <a:buFont typeface="Wingdings" pitchFamily="2" charset="2"/>
              <a:buChar char="q"/>
            </a:pPr>
            <a:r>
              <a:rPr lang="ru-RU" sz="6400" b="1" dirty="0" smtClean="0">
                <a:latin typeface="Segoe Script" pitchFamily="66" charset="0"/>
              </a:rPr>
              <a:t> </a:t>
            </a:r>
            <a:r>
              <a:rPr lang="ru-RU" sz="6400" dirty="0" smtClean="0">
                <a:latin typeface="Segoe Script" pitchFamily="66" charset="0"/>
              </a:rPr>
              <a:t>Формирует </a:t>
            </a:r>
            <a:r>
              <a:rPr lang="ru-RU" sz="6400" dirty="0">
                <a:latin typeface="Segoe Script" pitchFamily="66" charset="0"/>
              </a:rPr>
              <a:t>у детей ощущение личной заинтересованности при выполнении задания. </a:t>
            </a:r>
          </a:p>
          <a:p>
            <a:pPr>
              <a:buFont typeface="Wingdings" pitchFamily="2" charset="2"/>
              <a:buChar char="q"/>
            </a:pPr>
            <a:r>
              <a:rPr lang="ru-RU" sz="6400" b="1" dirty="0" smtClean="0">
                <a:latin typeface="Segoe Script" pitchFamily="66" charset="0"/>
              </a:rPr>
              <a:t>Позволяет  </a:t>
            </a:r>
            <a:r>
              <a:rPr lang="ru-RU" sz="6400" b="1" dirty="0">
                <a:latin typeface="Segoe Script" pitchFamily="66" charset="0"/>
              </a:rPr>
              <a:t>выделять для ознакомления те объекты, </a:t>
            </a:r>
            <a:r>
              <a:rPr lang="ru-RU" sz="6400" b="1" dirty="0" smtClean="0">
                <a:latin typeface="Segoe Script" pitchFamily="66" charset="0"/>
              </a:rPr>
              <a:t>которые считаются </a:t>
            </a:r>
            <a:r>
              <a:rPr lang="ru-RU" sz="6400" b="1" dirty="0">
                <a:latin typeface="Segoe Script" pitchFamily="66" charset="0"/>
              </a:rPr>
              <a:t>наиболее значимыми с точки зрения решения образовательных </a:t>
            </a:r>
            <a:r>
              <a:rPr lang="ru-RU" sz="6400" b="1" dirty="0" smtClean="0">
                <a:latin typeface="Segoe Script" pitchFamily="66" charset="0"/>
              </a:rPr>
              <a:t>задач.</a:t>
            </a:r>
          </a:p>
          <a:p>
            <a:pPr>
              <a:buFont typeface="Wingdings" pitchFamily="2" charset="2"/>
              <a:buChar char="q"/>
            </a:pPr>
            <a:r>
              <a:rPr lang="ru-RU" sz="6400" dirty="0" smtClean="0">
                <a:latin typeface="Segoe Script" pitchFamily="66" charset="0"/>
              </a:rPr>
              <a:t>В </a:t>
            </a:r>
            <a:r>
              <a:rPr lang="ru-RU" sz="6400" dirty="0" err="1">
                <a:latin typeface="Segoe Script" pitchFamily="66" charset="0"/>
              </a:rPr>
              <a:t>квестах</a:t>
            </a:r>
            <a:r>
              <a:rPr lang="ru-RU" sz="6400" dirty="0">
                <a:latin typeface="Segoe Script" pitchFamily="66" charset="0"/>
              </a:rPr>
              <a:t> развивается свободное общение со взрослыми и детьми, </a:t>
            </a:r>
            <a:r>
              <a:rPr lang="ru-RU" sz="6400" dirty="0" smtClean="0">
                <a:latin typeface="Segoe Script" pitchFamily="66" charset="0"/>
              </a:rPr>
              <a:t>развивается устная и письменная речь </a:t>
            </a:r>
            <a:r>
              <a:rPr lang="ru-RU" sz="6400" dirty="0">
                <a:latin typeface="Segoe Script" pitchFamily="66" charset="0"/>
              </a:rPr>
              <a:t>детей. </a:t>
            </a:r>
            <a:endParaRPr lang="ru-RU" sz="6400" dirty="0" smtClean="0">
              <a:latin typeface="Segoe Script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6400" b="1" dirty="0" smtClean="0">
                <a:latin typeface="Segoe Script" pitchFamily="66" charset="0"/>
              </a:rPr>
              <a:t>Проведение </a:t>
            </a:r>
            <a:r>
              <a:rPr lang="ru-RU" sz="6400" b="1" dirty="0" err="1">
                <a:latin typeface="Segoe Script" pitchFamily="66" charset="0"/>
              </a:rPr>
              <a:t>квест</a:t>
            </a:r>
            <a:r>
              <a:rPr lang="ru-RU" sz="6400" b="1" dirty="0">
                <a:latin typeface="Segoe Script" pitchFamily="66" charset="0"/>
              </a:rPr>
              <a:t>-игр создаёт условия для установления доброжелательных, дружеских взаимоотношений между родителями, детьми и педагогами</a:t>
            </a:r>
            <a:r>
              <a:rPr lang="ru-RU" sz="6400" b="1" dirty="0" smtClean="0">
                <a:latin typeface="Segoe Script" pitchFamily="66" charset="0"/>
              </a:rPr>
              <a:t>.</a:t>
            </a:r>
            <a:endParaRPr lang="ru-RU" sz="6400" b="1" dirty="0">
              <a:latin typeface="Segoe Script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6400" dirty="0" err="1" smtClean="0">
                <a:latin typeface="Segoe Script" pitchFamily="66" charset="0"/>
              </a:rPr>
              <a:t>Квесты</a:t>
            </a:r>
            <a:r>
              <a:rPr lang="ru-RU" sz="6400" dirty="0" smtClean="0">
                <a:latin typeface="Segoe Script" pitchFamily="66" charset="0"/>
              </a:rPr>
              <a:t> </a:t>
            </a:r>
            <a:r>
              <a:rPr lang="ru-RU" sz="6400" dirty="0">
                <a:latin typeface="Segoe Script" pitchFamily="66" charset="0"/>
              </a:rPr>
              <a:t>помогают реализовать принцип </a:t>
            </a:r>
            <a:r>
              <a:rPr lang="ru-RU" sz="6400" dirty="0" smtClean="0">
                <a:latin typeface="Segoe Script" pitchFamily="66" charset="0"/>
              </a:rPr>
              <a:t>сотрудничества, прочувствовать </a:t>
            </a:r>
            <a:r>
              <a:rPr lang="ru-RU" sz="6400" dirty="0">
                <a:latin typeface="Segoe Script" pitchFamily="66" charset="0"/>
              </a:rPr>
              <a:t>и сформировать взаимовыручку, разделение обязанностей, научиться мобилизоваться и очень быстро решать возникающие по ходу игры неожиданные задачи</a:t>
            </a:r>
            <a:r>
              <a:rPr lang="ru-RU" sz="6400" dirty="0" smtClean="0">
                <a:latin typeface="Segoe Script" pitchFamily="66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6400" b="1" dirty="0" err="1">
                <a:latin typeface="Segoe Script" pitchFamily="66" charset="0"/>
              </a:rPr>
              <a:t>Квесты</a:t>
            </a:r>
            <a:r>
              <a:rPr lang="ru-RU" sz="6400" b="1" dirty="0">
                <a:latin typeface="Segoe Script" pitchFamily="66" charset="0"/>
              </a:rPr>
              <a:t> </a:t>
            </a:r>
            <a:r>
              <a:rPr lang="ru-RU" sz="6400" b="1" dirty="0" smtClean="0">
                <a:latin typeface="Segoe Script" pitchFamily="66" charset="0"/>
              </a:rPr>
              <a:t>учат определённой </a:t>
            </a:r>
            <a:r>
              <a:rPr lang="ru-RU" sz="6400" b="1" dirty="0">
                <a:latin typeface="Segoe Script" pitchFamily="66" charset="0"/>
              </a:rPr>
              <a:t>ловкости, выносливости, силы. </a:t>
            </a:r>
            <a:endParaRPr lang="ru-RU" sz="6400" b="1" dirty="0" smtClean="0">
              <a:latin typeface="Segoe Script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6400" dirty="0">
                <a:latin typeface="Segoe Script" pitchFamily="66" charset="0"/>
              </a:rPr>
              <a:t>Приобретённый в ходе игры поисково-познавательный опыт дети смогут эффективно использовать в процессе обучения в </a:t>
            </a:r>
            <a:r>
              <a:rPr lang="ru-RU" sz="6400" dirty="0" smtClean="0">
                <a:latin typeface="Segoe Script" pitchFamily="66" charset="0"/>
              </a:rPr>
              <a:t>школе и дома.</a:t>
            </a:r>
            <a:endParaRPr lang="ru-RU" sz="6400" dirty="0">
              <a:latin typeface="Segoe Script" pitchFamily="66" charset="0"/>
            </a:endParaRPr>
          </a:p>
        </p:txBody>
      </p:sp>
      <p:pic>
        <p:nvPicPr>
          <p:cNvPr id="4" name="Рисунок 3" descr="https://xn--80ajjjhhggdl2e.xn--p1ai/800/600/https/jofo.me/data/userfiles/95/images/i320153_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3"/>
          <a:stretch/>
        </p:blipFill>
        <p:spPr bwMode="auto">
          <a:xfrm>
            <a:off x="6012160" y="1052736"/>
            <a:ext cx="302433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93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239001" cy="1362075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6" name="AutoShape 2" descr="https://im3-tub-ru.yandex.net/i?id=32c216ede2b36f41e1a8afdeda852d7d&amp;n=33&amp;h=190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2025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Желаю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творческих успехов в организации и проведении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-игр!</a:t>
            </a:r>
          </a:p>
        </p:txBody>
      </p:sp>
      <p:pic>
        <p:nvPicPr>
          <p:cNvPr id="8" name="Рисунок 7" descr="https://fs.znanio.ru/d5af0e/41/14/faae50c7b38f88d60f79bf77a66dda72f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71296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848872" cy="518457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- перевод с английского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Quest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- «поиск, предмет поисков, поиск приключений»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(квестор): от лат. «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quaero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» – ищу, разыскиваю, веду следствие.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Квест-технология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- игровая технология, которая имеет четко поставленную дидактическую задачу, игровой замысел, обязательно имеет руководителя (наставника), четкие правила, и реализуется с целью повышения у обучающихся знаний и умений по заданной теме.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Квест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это разновидность игр, требующих от игрока решения умственных задач для продвижения по сюжету. 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в педагогике – это выполнение проблемного задания с элементами игры.</a:t>
            </a:r>
          </a:p>
          <a:p>
            <a:endParaRPr lang="ru-RU" sz="2000" i="1" dirty="0">
              <a:latin typeface="Georgia" pitchFamily="18" charset="0"/>
            </a:endParaRPr>
          </a:p>
        </p:txBody>
      </p:sp>
      <p:pic>
        <p:nvPicPr>
          <p:cNvPr id="4" name="Рисунок 3" descr="https://varnaroo.eps74.ru/Storage/Image/PublicationItem/Image/src/3454/img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t="36468" r="9359" b="5186"/>
          <a:stretch/>
        </p:blipFill>
        <p:spPr bwMode="auto">
          <a:xfrm>
            <a:off x="2627784" y="4797152"/>
            <a:ext cx="3816424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samara.topkvestov.ru/storage/app/uploads/public/5c2/e5b/075/5c2e5b075034c9892691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6246"/>
            <a:ext cx="8812088" cy="56855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Gadugi" pitchFamily="34" charset="0"/>
              </a:rPr>
              <a:t>Образовательный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Gadugi" pitchFamily="34" charset="0"/>
              </a:rPr>
              <a:t>квест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Gadugi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Gadugi" pitchFamily="34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Gadugi" pitchFamily="34" charset="0"/>
              </a:rPr>
              <a:t>(задачи для учителя)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SemiBold SemiConden" pitchFamily="34" charset="0"/>
              <a:ea typeface="Gadugi" pitchFamily="34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0" y="116632"/>
            <a:ext cx="2819400" cy="172740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ц</a:t>
            </a:r>
            <a:r>
              <a:rPr lang="ru-RU" dirty="0" smtClean="0">
                <a:solidFill>
                  <a:schemeClr val="tx1"/>
                </a:solidFill>
              </a:rPr>
              <a:t>ели и 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4600" y="1074420"/>
            <a:ext cx="3657600" cy="1668781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целевая аудитория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324600" y="2132856"/>
            <a:ext cx="2721864" cy="2020044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821346" y="3789040"/>
            <a:ext cx="3198925" cy="1812877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сценарий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76200" y="1844040"/>
            <a:ext cx="2819400" cy="171831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5812623" y="548680"/>
            <a:ext cx="3276600" cy="172055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оличество участников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796136" y="5158740"/>
            <a:ext cx="2950840" cy="16230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ремя проведения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276600" y="2590800"/>
            <a:ext cx="3048000" cy="144780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остав участников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143000" y="4953000"/>
            <a:ext cx="3505200" cy="182880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ак заинтриговать участников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152400" y="3429000"/>
            <a:ext cx="3483496" cy="1896234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пространство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582963"/>
              </p:ext>
            </p:extLst>
          </p:nvPr>
        </p:nvGraphicFramePr>
        <p:xfrm>
          <a:off x="533400" y="381000"/>
          <a:ext cx="7543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679684"/>
              </p:ext>
            </p:extLst>
          </p:nvPr>
        </p:nvGraphicFramePr>
        <p:xfrm>
          <a:off x="762000" y="381000"/>
          <a:ext cx="8077200" cy="61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Облако 8"/>
          <p:cNvSpPr/>
          <p:nvPr/>
        </p:nvSpPr>
        <p:spPr>
          <a:xfrm rot="212609">
            <a:off x="3918278" y="2291488"/>
            <a:ext cx="5220071" cy="280831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Развивающая (</a:t>
            </a:r>
            <a:r>
              <a:rPr lang="ru-RU" b="1" dirty="0">
                <a:solidFill>
                  <a:schemeClr val="tx1"/>
                </a:solidFill>
              </a:rPr>
              <a:t>коррекционная)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формирование навыков исследовательской деятельности, умений самостоятельной работы с информацией, расширение кругозора, эрудиции, </a:t>
            </a:r>
            <a:r>
              <a:rPr lang="ru-RU" dirty="0" smtClean="0">
                <a:solidFill>
                  <a:schemeClr val="tx1"/>
                </a:solidFill>
              </a:rPr>
              <a:t>мотивации 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 rot="157869">
            <a:off x="120515" y="4456188"/>
            <a:ext cx="4814846" cy="229904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Воспитательная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воспитание уважения к культурным традициям, истории, краеведению, </a:t>
            </a:r>
            <a:r>
              <a:rPr lang="ru-RU" dirty="0" err="1">
                <a:solidFill>
                  <a:schemeClr val="tx1"/>
                </a:solidFill>
              </a:rPr>
              <a:t>здоровьесбережение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здоровьесозидание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14146" y="1484784"/>
            <a:ext cx="4032448" cy="172819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Задачи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образовательного </a:t>
            </a:r>
            <a:r>
              <a:rPr lang="ru-RU" b="1" dirty="0" err="1">
                <a:solidFill>
                  <a:srgbClr val="C00000"/>
                </a:solidFill>
              </a:rPr>
              <a:t>квеста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023069" y="18962"/>
            <a:ext cx="5010493" cy="165189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Образовательная </a:t>
            </a:r>
            <a:endParaRPr lang="ru-RU" b="1" dirty="0">
              <a:solidFill>
                <a:schemeClr val="tx1"/>
              </a:solidFill>
            </a:endParaRP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вовлечение каждого ребенка  в активный познавательный процесс</a:t>
            </a:r>
          </a:p>
          <a:p>
            <a:pPr lvl="0" algn="ctr"/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>
            <a:off x="3004808" y="3041279"/>
            <a:ext cx="1000574" cy="7838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4098049" y="1806677"/>
            <a:ext cx="1540764" cy="6523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5400000">
            <a:off x="1269439" y="3596541"/>
            <a:ext cx="1093838" cy="614740"/>
          </a:xfrm>
          <a:prstGeom prst="curvedConnector3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50714">
            <a:off x="3021483" y="1027732"/>
            <a:ext cx="5945000" cy="922114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latin typeface="Bahnschrift SemiBold SemiConden" pitchFamily="34" charset="0"/>
              </a:rPr>
              <a:t>При использовании в образовательной </a:t>
            </a:r>
            <a:r>
              <a:rPr lang="ru-RU" sz="2400" dirty="0">
                <a:latin typeface="Bahnschrift SemiBold SemiConden" pitchFamily="34" charset="0"/>
              </a:rPr>
              <a:t/>
            </a:r>
            <a:br>
              <a:rPr lang="ru-RU" sz="2400" dirty="0">
                <a:latin typeface="Bahnschrift SemiBold SemiConden" pitchFamily="34" charset="0"/>
              </a:rPr>
            </a:br>
            <a:r>
              <a:rPr lang="ru-RU" sz="2400" b="1" dirty="0">
                <a:latin typeface="Bahnschrift SemiBold SemiConden" pitchFamily="34" charset="0"/>
              </a:rPr>
              <a:t>                       деятельности </a:t>
            </a:r>
            <a:r>
              <a:rPr lang="ru-RU" sz="2400" b="1" dirty="0" err="1">
                <a:latin typeface="Bahnschrift SemiBold SemiConden" pitchFamily="34" charset="0"/>
              </a:rPr>
              <a:t>квест</a:t>
            </a:r>
            <a:r>
              <a:rPr lang="ru-RU" sz="2400" b="1" dirty="0">
                <a:latin typeface="Bahnschrift SemiBold SemiConden" pitchFamily="34" charset="0"/>
              </a:rPr>
              <a:t>-технологии ребенок:</a:t>
            </a:r>
            <a:r>
              <a:rPr lang="ru-RU" sz="2400" dirty="0">
                <a:latin typeface="Bahnschrift SemiBold SemiConden" pitchFamily="34" charset="0"/>
              </a:rPr>
              <a:t/>
            </a:r>
            <a:br>
              <a:rPr lang="ru-RU" sz="2400" dirty="0">
                <a:latin typeface="Bahnschrift SemiBold SemiConden" pitchFamily="34" charset="0"/>
              </a:rPr>
            </a:b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4647456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добывает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знания самостоятельно,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выстраивает работу по алгоритму;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приобретает навыки, используя различные виды деятельности, такие как поиск и систематизация информации по теме,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 работа 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форме творческой активности,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закономерности в виде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гипотезы 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представление результатов работы;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получает дозированное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расширение повседневного жизненного опыта и социальных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контактов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доступных для него пределах;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планомерно включается 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сложную, новую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социальную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среду;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учится находить способ решения проблемной ситуации, определяет наиболее рациональный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вариант;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• учится работать в команде (планирование, распределение функций, взаимопомощь, взаимоконтроль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олучает  положительный эмоциональный настрой.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9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cdn.culture.ru/images/246276c0-e264-507e-a8fb-47ffe956533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17"/>
          <p:cNvSpPr/>
          <p:nvPr/>
        </p:nvSpPr>
        <p:spPr>
          <a:xfrm>
            <a:off x="97536" y="5257800"/>
            <a:ext cx="2877312" cy="112166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97536" y="3833664"/>
            <a:ext cx="2877312" cy="10256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632" y="-36916"/>
            <a:ext cx="8229600" cy="106354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Образовательный </a:t>
            </a:r>
            <a:r>
              <a:rPr lang="ru-RU" sz="3600" b="1" dirty="0" err="1"/>
              <a:t>квест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/>
              <a:t>(структура)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 rot="5400000">
            <a:off x="5202534" y="-1089258"/>
            <a:ext cx="1556810" cy="5411725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 - Описывается сюжет, дети полностью погружаются в </a:t>
            </a:r>
          </a:p>
          <a:p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происходящее (легенда</a:t>
            </a:r>
            <a:r>
              <a:rPr lang="ru-RU" sz="1600" dirty="0">
                <a:solidFill>
                  <a:schemeClr val="tx1"/>
                </a:solidFill>
              </a:rPr>
              <a:t>, карта сокровищ, клад,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берестяная грамота </a:t>
            </a:r>
            <a:r>
              <a:rPr lang="ru-RU" sz="1600" dirty="0">
                <a:solidFill>
                  <a:schemeClr val="tx1"/>
                </a:solidFill>
              </a:rPr>
              <a:t>т.д</a:t>
            </a:r>
            <a:r>
              <a:rPr lang="ru-RU" sz="1600" dirty="0" smtClean="0">
                <a:solidFill>
                  <a:schemeClr val="tx1"/>
                </a:solidFill>
              </a:rPr>
              <a:t>.)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- </a:t>
            </a:r>
            <a:r>
              <a:rPr lang="ru-RU" sz="1600" dirty="0">
                <a:solidFill>
                  <a:schemeClr val="tx1"/>
                </a:solidFill>
              </a:rPr>
              <a:t>И</a:t>
            </a:r>
            <a:r>
              <a:rPr lang="ru-RU" sz="1600" dirty="0" smtClean="0">
                <a:solidFill>
                  <a:schemeClr val="tx1"/>
                </a:solidFill>
              </a:rPr>
              <a:t>нтригующее введение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 rot="5400000">
            <a:off x="4763882" y="1080310"/>
            <a:ext cx="1422937" cy="428929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- </a:t>
            </a:r>
            <a:r>
              <a:rPr lang="ru-RU" sz="1600" dirty="0">
                <a:solidFill>
                  <a:schemeClr val="tx1"/>
                </a:solidFill>
              </a:rPr>
              <a:t>Э</a:t>
            </a:r>
            <a:r>
              <a:rPr lang="ru-RU" sz="1600" dirty="0" smtClean="0">
                <a:solidFill>
                  <a:schemeClr val="tx1"/>
                </a:solidFill>
              </a:rPr>
              <a:t>тапы, вопросы (загадки)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- </a:t>
            </a:r>
            <a:r>
              <a:rPr lang="ru-RU" sz="1600" dirty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исунки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- Распределяются </a:t>
            </a:r>
            <a:r>
              <a:rPr lang="ru-RU" sz="1600" dirty="0">
                <a:solidFill>
                  <a:schemeClr val="tx1"/>
                </a:solidFill>
              </a:rPr>
              <a:t>роли, подсказки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- Безопасность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94488" y="1246738"/>
            <a:ext cx="2813304" cy="96306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855017"/>
            <a:ext cx="2933700" cy="1676400"/>
          </a:xfrm>
          <a:prstGeom prst="rightArrow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dirty="0"/>
              <a:t>Вводное слово учителя о  </a:t>
            </a:r>
            <a:r>
              <a:rPr lang="ru-RU" dirty="0" err="1"/>
              <a:t>квест</a:t>
            </a:r>
            <a:r>
              <a:rPr lang="ru-RU" dirty="0"/>
              <a:t>-игре.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 rot="5400000">
            <a:off x="4990336" y="3862579"/>
            <a:ext cx="1219200" cy="464972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-итоги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- оценка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-  призы, стимулы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 rot="5400000">
            <a:off x="5044133" y="1852771"/>
            <a:ext cx="1890374" cy="585215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742950" lvl="1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r>
              <a:rPr lang="ru-RU" sz="1600" dirty="0">
                <a:solidFill>
                  <a:schemeClr val="tx1"/>
                </a:solidFill>
              </a:rPr>
              <a:t>, перемещаясь по заданному маршруту, выполняет различные задания, выполнив- получает подсказку или </a:t>
            </a:r>
            <a:r>
              <a:rPr lang="ru-RU" sz="1600" dirty="0" smtClean="0">
                <a:solidFill>
                  <a:schemeClr val="tx1"/>
                </a:solidFill>
              </a:rPr>
              <a:t>сюрприз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</a:rPr>
              <a:t>-    Используем интернет-источники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</a:rPr>
              <a:t>-   Четко формулируем задание (возраст, особенности)</a:t>
            </a:r>
            <a:endParaRPr lang="ru-RU" sz="1600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04800" y="3992521"/>
            <a:ext cx="3579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Прохождение </a:t>
            </a:r>
          </a:p>
          <a:p>
            <a:pPr lvl="1"/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  </a:t>
            </a:r>
            <a:r>
              <a:rPr lang="ru-RU" sz="2000" dirty="0" err="1" smtClean="0">
                <a:solidFill>
                  <a:prstClr val="black"/>
                </a:solidFill>
              </a:rPr>
              <a:t>квеста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94488" y="2545973"/>
            <a:ext cx="2801112" cy="88686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488" y="2635460"/>
            <a:ext cx="2630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Знакомство с правилами </a:t>
            </a:r>
            <a:r>
              <a:rPr lang="ru-RU" sz="2000" dirty="0" err="1"/>
              <a:t>квеста</a:t>
            </a:r>
            <a:r>
              <a:rPr lang="ru-RU" sz="2000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60960" y="5373141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Подведение итогов (сюрпризный момент).</a:t>
            </a:r>
          </a:p>
        </p:txBody>
      </p:sp>
    </p:spTree>
    <p:extLst>
      <p:ext uri="{BB962C8B-B14F-4D97-AF65-F5344CB8AC3E}">
        <p14:creationId xmlns:p14="http://schemas.microsoft.com/office/powerpoint/2010/main" val="6121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856" y="39942"/>
            <a:ext cx="7315200" cy="743394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Классификация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квест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-игр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84633" y="609600"/>
            <a:ext cx="2944367" cy="297180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i="1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i="1" u="sng" dirty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dirty="0" smtClean="0">
                <a:solidFill>
                  <a:srgbClr val="000000"/>
                </a:solidFill>
                <a:latin typeface="Georgia" pitchFamily="18" charset="0"/>
              </a:rPr>
              <a:t>По месту проведения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i="1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/>
              <a:t>в </a:t>
            </a:r>
            <a:r>
              <a:rPr lang="ru-RU" sz="1400" dirty="0" smtClean="0"/>
              <a:t>классе (стол)</a:t>
            </a:r>
            <a:endParaRPr lang="ru-RU" sz="1400" dirty="0"/>
          </a:p>
          <a:p>
            <a:pPr marL="285750" indent="-28575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/>
              <a:t>внутри здания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/>
              <a:t>(столовая, библиотека,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/>
              <a:t>спортивный зал и </a:t>
            </a:r>
            <a:r>
              <a:rPr lang="ru-RU" sz="1400" dirty="0" err="1"/>
              <a:t>тд</a:t>
            </a:r>
            <a:r>
              <a:rPr lang="ru-RU" sz="1400" dirty="0" smtClean="0"/>
              <a:t>),</a:t>
            </a:r>
          </a:p>
          <a:p>
            <a:pPr indent="-28575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/>
              <a:t>на </a:t>
            </a:r>
            <a:r>
              <a:rPr lang="ru-RU" sz="1400" dirty="0"/>
              <a:t>природе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/>
              <a:t>(с поиском </a:t>
            </a:r>
            <a:r>
              <a:rPr lang="ru-RU" sz="1400" dirty="0" smtClean="0"/>
              <a:t>тайников),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/>
              <a:t>- </a:t>
            </a:r>
            <a:r>
              <a:rPr lang="ru-RU" sz="1400" dirty="0" smtClean="0"/>
              <a:t>смешанные </a:t>
            </a:r>
            <a:r>
              <a:rPr lang="ru-RU" sz="1400" dirty="0"/>
              <a:t>варианты</a:t>
            </a:r>
            <a:endParaRPr lang="ru-RU" sz="1400" b="1" i="1" kern="0" dirty="0">
              <a:latin typeface="Georg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u="sng" dirty="0">
              <a:solidFill>
                <a:srgbClr val="000000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067044" y="3810000"/>
            <a:ext cx="3076956" cy="2971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i="1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i="1" u="sng" dirty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dirty="0" smtClean="0">
                <a:solidFill>
                  <a:srgbClr val="000000"/>
                </a:solidFill>
                <a:latin typeface="Georgia" pitchFamily="18" charset="0"/>
              </a:rPr>
              <a:t>По количеству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dirty="0">
                <a:solidFill>
                  <a:srgbClr val="000000"/>
                </a:solidFill>
                <a:latin typeface="Georgia" pitchFamily="18" charset="0"/>
              </a:rPr>
              <a:t>у</a:t>
            </a:r>
            <a:r>
              <a:rPr lang="ru-RU" sz="1400" b="1" i="1" u="sng" dirty="0" smtClean="0">
                <a:solidFill>
                  <a:srgbClr val="000000"/>
                </a:solidFill>
                <a:latin typeface="Georgia" pitchFamily="18" charset="0"/>
              </a:rPr>
              <a:t>частников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i="1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85750" indent="-285750" algn="ct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ндивидуальные</a:t>
            </a:r>
          </a:p>
          <a:p>
            <a:pPr marL="285750" indent="-285750" algn="ct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ини группы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массовые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i="1" u="sng" dirty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6576" y="3810000"/>
            <a:ext cx="3048000" cy="3029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dirty="0" smtClean="0">
                <a:solidFill>
                  <a:srgbClr val="000000"/>
                </a:solidFill>
                <a:latin typeface="Georgia" pitchFamily="18" charset="0"/>
              </a:rPr>
              <a:t>По содержанию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i="1" u="sng" dirty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 smtClean="0">
                <a:solidFill>
                  <a:srgbClr val="000000"/>
                </a:solidFill>
                <a:latin typeface="Georgia" pitchFamily="18" charset="0"/>
              </a:rPr>
              <a:t>- программный материал</a:t>
            </a:r>
          </a:p>
          <a:p>
            <a:pPr marL="285750" indent="-285750" algn="ct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>
                <a:solidFill>
                  <a:srgbClr val="000000"/>
                </a:solidFill>
                <a:latin typeface="Georgia" pitchFamily="18" charset="0"/>
              </a:rPr>
              <a:t>о</a:t>
            </a:r>
            <a:r>
              <a:rPr lang="ru-RU" sz="1400" i="1" dirty="0" smtClean="0">
                <a:solidFill>
                  <a:srgbClr val="000000"/>
                </a:solidFill>
                <a:latin typeface="Georgia" pitchFamily="18" charset="0"/>
              </a:rPr>
              <a:t>бразовательные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 smtClean="0">
                <a:solidFill>
                  <a:srgbClr val="000000"/>
                </a:solidFill>
                <a:latin typeface="Georgia" pitchFamily="18" charset="0"/>
              </a:rPr>
              <a:t>(наука, искусство, т/б)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 smtClean="0">
                <a:solidFill>
                  <a:srgbClr val="000000"/>
                </a:solidFill>
                <a:latin typeface="Georgia" pitchFamily="18" charset="0"/>
              </a:rPr>
              <a:t>- развлекательные</a:t>
            </a:r>
            <a:endParaRPr lang="ru-RU" sz="14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067044" y="609600"/>
            <a:ext cx="2990088" cy="2971799"/>
          </a:xfrm>
          <a:prstGeom prst="ellipse">
            <a:avLst/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dirty="0" smtClean="0">
                <a:solidFill>
                  <a:srgbClr val="000000"/>
                </a:solidFill>
                <a:latin typeface="Georgia" pitchFamily="18" charset="0"/>
              </a:rPr>
              <a:t>Настольные </a:t>
            </a:r>
            <a:r>
              <a:rPr lang="ru-RU" sz="1400" b="1" i="1" u="sng" dirty="0" err="1" smtClean="0">
                <a:solidFill>
                  <a:srgbClr val="000000"/>
                </a:solidFill>
                <a:latin typeface="Georgia" pitchFamily="18" charset="0"/>
              </a:rPr>
              <a:t>квесты</a:t>
            </a:r>
            <a:endParaRPr lang="ru-RU" sz="1400" b="1" i="1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i="1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indent="-285750" algn="ct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</a:rPr>
              <a:t>головоломки, загадки</a:t>
            </a:r>
          </a:p>
          <a:p>
            <a:pPr indent="-285750" algn="ct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</a:rPr>
              <a:t>зашифрованный текст</a:t>
            </a:r>
          </a:p>
          <a:p>
            <a:pPr indent="-285750" algn="ct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</a:rPr>
              <a:t>задания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 коробочку, ящик, чемодан)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последовательно открывать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раскрыть главную тайну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000756" y="3114881"/>
            <a:ext cx="3066288" cy="2971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dirty="0" smtClean="0">
                <a:solidFill>
                  <a:srgbClr val="000000"/>
                </a:solidFill>
                <a:latin typeface="Georgia" pitchFamily="18" charset="0"/>
              </a:rPr>
              <a:t>Спортивные </a:t>
            </a:r>
            <a:r>
              <a:rPr lang="ru-RU" sz="1400" b="1" i="1" u="sng" dirty="0" err="1" smtClean="0">
                <a:solidFill>
                  <a:srgbClr val="000000"/>
                </a:solidFill>
                <a:latin typeface="Georgia" pitchFamily="18" charset="0"/>
              </a:rPr>
              <a:t>квесты</a:t>
            </a:r>
            <a:endParaRPr lang="ru-RU" sz="1400" b="1" i="1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dirty="0" smtClean="0">
                <a:solidFill>
                  <a:srgbClr val="000000"/>
                </a:solidFill>
                <a:latin typeface="Georgia" pitchFamily="18" charset="0"/>
              </a:rPr>
              <a:t>Квест-спектакль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u="sng" dirty="0" smtClean="0">
                <a:solidFill>
                  <a:srgbClr val="000000"/>
                </a:solidFill>
                <a:latin typeface="Georgia" pitchFamily="18" charset="0"/>
              </a:rPr>
              <a:t>Компьютерные </a:t>
            </a:r>
            <a:r>
              <a:rPr lang="ru-RU" sz="1400" b="1" i="1" u="sng" dirty="0" err="1" smtClean="0">
                <a:solidFill>
                  <a:srgbClr val="000000"/>
                </a:solidFill>
                <a:latin typeface="Georgia" pitchFamily="18" charset="0"/>
              </a:rPr>
              <a:t>квесты</a:t>
            </a:r>
            <a:endParaRPr lang="ru-RU" sz="1400" b="1" i="1" u="sng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avatars.mds.yandex.net/i?id=9198a0a76962ef01517ed35bdf2bb502-5502450-images-thumbs&amp;n=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580" r="6999" b="7691"/>
          <a:stretch/>
        </p:blipFill>
        <p:spPr bwMode="auto">
          <a:xfrm>
            <a:off x="3458498" y="980728"/>
            <a:ext cx="2583160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57200"/>
            <a:ext cx="8077200" cy="6068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Оформление маршрута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-игры</a:t>
            </a:r>
          </a:p>
          <a:p>
            <a:pPr marL="0" indent="0"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Маршрутный лист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 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просто написаны последовательно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где они расположены; а могут быть загадки, ребусы, зашифрованное слово, ответ на которые и будет то место, куда надо последовать);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«Волшебный клубок»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 клубке ниток последовательно прикреплены записки с названием того места, куда надо отправиться. Постепенно разматывая клубок, дети перемещаются от станции к станции);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(схематическое изображение маршрута);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«Волшебный экран»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(планшет, где последовательно расположены фотографии тех мест, куда должны последовать участники);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или части карты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собрав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участники узнают, где спрятан клад. </a:t>
            </a:r>
          </a:p>
        </p:txBody>
      </p:sp>
      <p:pic>
        <p:nvPicPr>
          <p:cNvPr id="4" name="Рисунок 3" descr="https://i2.wp.com/prazdnik-dlya-vseh.ru/wp-content/uploads/2020/06/karta-e159283374896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13464" r="4440" b="7361"/>
          <a:stretch/>
        </p:blipFill>
        <p:spPr bwMode="auto">
          <a:xfrm>
            <a:off x="5868144" y="95617"/>
            <a:ext cx="3350260" cy="233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1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заданий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квестов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2643174" y="2643182"/>
            <a:ext cx="2214578" cy="1857388"/>
          </a:xfrm>
          <a:prstGeom prst="flowChartMultidocument">
            <a:avLst/>
          </a:prstGeom>
          <a:solidFill>
            <a:srgbClr val="99FF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Кодовые замки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дверные, от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велосипеда,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чемодана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214884" y="2740533"/>
            <a:ext cx="2362200" cy="1725168"/>
          </a:xfrm>
          <a:prstGeom prst="flowChartMultidocumen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шарики </a:t>
            </a: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7017190" y="2786058"/>
            <a:ext cx="2126810" cy="1714512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(записку со скрепкой в бутылку)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6981444" y="935735"/>
            <a:ext cx="2183892" cy="1658493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Пароль или задание на телефоне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(старый гаджет)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2255520" y="4617720"/>
            <a:ext cx="2286000" cy="1844040"/>
          </a:xfrm>
          <a:prstGeom prst="flowChartMultidocument">
            <a:avLst/>
          </a:prstGeom>
          <a:solidFill>
            <a:srgbClr val="D14FCB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(записи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голоса, микрофон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компьютер)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107504" y="4648200"/>
            <a:ext cx="2178496" cy="1839286"/>
          </a:xfrm>
          <a:prstGeom prst="flowChartMultidocumen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Лупа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(надпись  мелким шрифтом  на компьютере)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4857752" y="2786057"/>
            <a:ext cx="2159438" cy="1679643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Спрятать записку в кусок пластилина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4653534" y="975359"/>
            <a:ext cx="2327910" cy="1765173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свечкой или восковым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мелком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(закрасить красками)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152400" y="899158"/>
            <a:ext cx="2286000" cy="1667256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Зеркальное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(можно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отзеркалить в программе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2439162" y="975360"/>
            <a:ext cx="2214372" cy="1649730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евидимые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«чернила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(молоком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лимонным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соком)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6811842" y="4617720"/>
            <a:ext cx="2321356" cy="1953906"/>
          </a:xfrm>
          <a:prstGeom prst="flowChartMultidocument">
            <a:avLst/>
          </a:prstGeom>
          <a:solidFill>
            <a:srgbClr val="FF006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Лёд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(записку,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каникулы, лето)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4572000" y="4587240"/>
            <a:ext cx="2232248" cy="2010112"/>
          </a:xfrm>
          <a:prstGeom prst="flowChartMultidocument">
            <a:avLst/>
          </a:prstGeom>
          <a:solidFill>
            <a:srgbClr val="FEEB38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 с мякотью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дне стакана буква или рисунок)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darfix.ru/wp-content/uploads/1/e/6/1e67a1ba59691d69069d32bcb52dcb6f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1" t="44849" r="40999" b="47861"/>
          <a:stretch/>
        </p:blipFill>
        <p:spPr bwMode="auto">
          <a:xfrm>
            <a:off x="748273" y="4644848"/>
            <a:ext cx="864096" cy="526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s://kartinkin.net/uploads/posts/2021-07/1626772737_21-kartinkin-com-p-fon-dlya-kvesta-krasivo-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r="43726" b="7153"/>
          <a:stretch/>
        </p:blipFill>
        <p:spPr bwMode="auto">
          <a:xfrm>
            <a:off x="3378573" y="2689188"/>
            <a:ext cx="761379" cy="487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s://st.kvestiks.ru/files/content/articles/ekb/ng/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0429" r="15882" b="13294"/>
          <a:stretch/>
        </p:blipFill>
        <p:spPr bwMode="auto">
          <a:xfrm>
            <a:off x="5556675" y="2820428"/>
            <a:ext cx="665172" cy="488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s0.slide-share.ru/s_slide/3faf128e64cb8ecaab49a7369774a1eb/b6347f85-6298-4113-a079-850552729203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58461" r="34872" b="1197"/>
          <a:stretch/>
        </p:blipFill>
        <p:spPr bwMode="auto">
          <a:xfrm>
            <a:off x="2915924" y="4675328"/>
            <a:ext cx="828955" cy="594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s://simdou44.crimea-school.ru/sites/default/files/images/logo_yellow_0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9602" r="8576" b="10762"/>
          <a:stretch/>
        </p:blipFill>
        <p:spPr bwMode="auto">
          <a:xfrm>
            <a:off x="7740352" y="2786058"/>
            <a:ext cx="792088" cy="707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карточка с заданиями для квеста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3" t="33501" r="4973" b="13602"/>
          <a:stretch/>
        </p:blipFill>
        <p:spPr bwMode="auto">
          <a:xfrm>
            <a:off x="7632586" y="4617720"/>
            <a:ext cx="755838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s://masterfuns.com/sites/default/files/files/gotovaya_kartochka_iz_kvesta_v_poiskah_sokrovishch-min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13637" r="9983" b="12121"/>
          <a:stretch/>
        </p:blipFill>
        <p:spPr bwMode="auto">
          <a:xfrm>
            <a:off x="859574" y="905125"/>
            <a:ext cx="760098" cy="477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ttps://www.maam.ru/upload/blogs/detsad-85308-141096518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t="25167" r="3245" b="23426"/>
          <a:stretch/>
        </p:blipFill>
        <p:spPr bwMode="auto">
          <a:xfrm>
            <a:off x="5342893" y="981327"/>
            <a:ext cx="690462" cy="514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ustroim-prazdnik.info/wp-content/uploads/2016/12/43608168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10153" r="34862" b="15900"/>
          <a:stretch/>
        </p:blipFill>
        <p:spPr bwMode="auto">
          <a:xfrm>
            <a:off x="899592" y="2838105"/>
            <a:ext cx="864096" cy="603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C:\Users\Савина ТМ\Desktop\20221025_100755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9873" r="4231" b="8590"/>
          <a:stretch/>
        </p:blipFill>
        <p:spPr bwMode="auto">
          <a:xfrm>
            <a:off x="3162225" y="846880"/>
            <a:ext cx="977728" cy="56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://nat9.space/wp-content/uploads/2017/12/Koshko-kvest13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4"/>
          <a:stretch/>
        </p:blipFill>
        <p:spPr bwMode="auto">
          <a:xfrm>
            <a:off x="7696272" y="971166"/>
            <a:ext cx="552496" cy="44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Бесплатно Скачать оригинал Красочный, напиток, стакан для питья, сок, Кокте...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28570" r="29000" b="11781"/>
          <a:stretch/>
        </p:blipFill>
        <p:spPr bwMode="auto">
          <a:xfrm>
            <a:off x="5195999" y="4644848"/>
            <a:ext cx="984250" cy="624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58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730</Words>
  <Application>Microsoft Office PowerPoint</Application>
  <PresentationFormat>Экран (4:3)</PresentationFormat>
  <Paragraphs>147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Квест-игра  как  инновационная форма организации  предметно-практической среды для обучающихся с ТМНР, РАС в условиях школы-интерната.</vt:lpstr>
      <vt:lpstr>Презентация PowerPoint</vt:lpstr>
      <vt:lpstr>Образовательный квест (задачи для учителя)</vt:lpstr>
      <vt:lpstr>Презентация PowerPoint</vt:lpstr>
      <vt:lpstr>При использовании в образовательной                         деятельности квест-технологии ребенок: </vt:lpstr>
      <vt:lpstr>Образовательный квест (структура)</vt:lpstr>
      <vt:lpstr>Классификация квест-игр</vt:lpstr>
      <vt:lpstr>Презентация PowerPoint</vt:lpstr>
      <vt:lpstr>Виды заданий для квестов</vt:lpstr>
      <vt:lpstr>Вывод. Преимущества квест-игр.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Савина ТМ</cp:lastModifiedBy>
  <cp:revision>113</cp:revision>
  <cp:lastPrinted>2022-10-26T09:02:06Z</cp:lastPrinted>
  <dcterms:created xsi:type="dcterms:W3CDTF">2013-10-20T14:54:06Z</dcterms:created>
  <dcterms:modified xsi:type="dcterms:W3CDTF">2022-10-26T09:04:21Z</dcterms:modified>
</cp:coreProperties>
</file>