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95" r:id="rId4"/>
    <p:sldId id="303" r:id="rId5"/>
    <p:sldId id="304" r:id="rId6"/>
    <p:sldId id="305" r:id="rId7"/>
    <p:sldId id="306" r:id="rId8"/>
    <p:sldId id="312" r:id="rId9"/>
    <p:sldId id="307" r:id="rId10"/>
    <p:sldId id="284" r:id="rId11"/>
    <p:sldId id="308" r:id="rId12"/>
    <p:sldId id="282" r:id="rId13"/>
    <p:sldId id="309" r:id="rId14"/>
    <p:sldId id="270" r:id="rId15"/>
    <p:sldId id="310" r:id="rId16"/>
    <p:sldId id="288" r:id="rId17"/>
    <p:sldId id="275" r:id="rId18"/>
    <p:sldId id="311" r:id="rId19"/>
    <p:sldId id="283" r:id="rId20"/>
    <p:sldId id="301" r:id="rId21"/>
    <p:sldId id="300" r:id="rId22"/>
    <p:sldId id="260" r:id="rId23"/>
    <p:sldId id="292" r:id="rId24"/>
    <p:sldId id="289" r:id="rId25"/>
    <p:sldId id="298" r:id="rId26"/>
    <p:sldId id="293" r:id="rId27"/>
    <p:sldId id="296" r:id="rId28"/>
    <p:sldId id="297" r:id="rId29"/>
    <p:sldId id="299" r:id="rId30"/>
    <p:sldId id="27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41" autoAdjust="0"/>
    <p:restoredTop sz="94660"/>
  </p:normalViewPr>
  <p:slideViewPr>
    <p:cSldViewPr>
      <p:cViewPr>
        <p:scale>
          <a:sx n="76" d="100"/>
          <a:sy n="76" d="100"/>
        </p:scale>
        <p:origin x="-159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DECF20B-1B13-4C9E-B144-E48776722A9A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AF54FB3-9198-440F-97D0-EB37CA752D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927" y="2339638"/>
            <a:ext cx="6254044" cy="13620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собенности организации предметно-пространственной среды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обучающихся с ОВЗ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4365104"/>
            <a:ext cx="6768752" cy="1152128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r>
              <a:rPr 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ГКОУ школы-интерната №2 </a:t>
            </a:r>
            <a:r>
              <a:rPr lang="ru-RU" sz="4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г.Сочи</a:t>
            </a:r>
            <a:endParaRPr lang="ru-RU" sz="43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Синицына Е.Н.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392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60" y="908721"/>
            <a:ext cx="6965245" cy="7920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зона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52" r="18898"/>
          <a:stretch/>
        </p:blipFill>
        <p:spPr bwMode="auto">
          <a:xfrm>
            <a:off x="804606" y="1844824"/>
            <a:ext cx="2469976" cy="28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92" t="9520" r="7670" b="4726"/>
          <a:stretch/>
        </p:blipFill>
        <p:spPr bwMode="auto">
          <a:xfrm>
            <a:off x="3491880" y="2132856"/>
            <a:ext cx="4885151" cy="39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370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зона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204864"/>
            <a:ext cx="61926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сенсорных процессов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познавательной деятельности,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игры, шнуровки, мозаики,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предназначены как для индивидуальной, так и для групповой работы.</a:t>
            </a:r>
          </a:p>
        </p:txBody>
      </p:sp>
    </p:spTree>
    <p:extLst>
      <p:ext uri="{BB962C8B-B14F-4D97-AF65-F5344CB8AC3E}">
        <p14:creationId xmlns:p14="http://schemas.microsoft.com/office/powerpoint/2010/main" xmlns="" val="266704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6696744" cy="864096"/>
          </a:xfrm>
        </p:spPr>
        <p:txBody>
          <a:bodyPr>
            <a:normAutofit fontScale="90000"/>
          </a:bodyPr>
          <a:lstStyle/>
          <a:p>
            <a:pPr lvl="0" algn="l">
              <a:spcAft>
                <a:spcPts val="100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зона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4351"/>
          <a:stretch/>
        </p:blipFill>
        <p:spPr bwMode="auto">
          <a:xfrm>
            <a:off x="4509118" y="1484784"/>
            <a:ext cx="385707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17540"/>
            <a:ext cx="3444213" cy="2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451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творчества 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204864"/>
            <a:ext cx="56886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Разнообразный материал для творчества: пластилин, краски, фольга, шерсть , крупы, камни, природный материал и др. 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представлять собой выставку детских поделок и рисунков.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21213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149385" cy="541973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692696"/>
            <a:ext cx="6739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творчества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nachalo4ka.ru/wp-content/uploads/2014/08/tsvetnyie-karandashi-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121" y="4414825"/>
            <a:ext cx="1744985" cy="149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4" r="19382"/>
          <a:stretch/>
        </p:blipFill>
        <p:spPr bwMode="auto">
          <a:xfrm>
            <a:off x="5119664" y="1412598"/>
            <a:ext cx="2542784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541" y="2276872"/>
            <a:ext cx="3555109" cy="266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482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817582"/>
            <a:ext cx="7088668" cy="153129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и двигательной 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зоне отдыха может находиться небольшой диван, мягкие модули, подушки с различным наполнителем, </a:t>
            </a:r>
            <a:r>
              <a:rPr lang="ru-RU" sz="31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фитболы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ковёр, спортивные коврики, мячи, координационная лестница  и др.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469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376" y="848913"/>
            <a:ext cx="6965245" cy="66720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отдыха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465004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0" t="30319"/>
          <a:stretch/>
        </p:blipFill>
        <p:spPr bwMode="auto">
          <a:xfrm>
            <a:off x="4427984" y="1556791"/>
            <a:ext cx="3856029" cy="207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221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-243408"/>
            <a:ext cx="7077377" cy="48965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Координационная лестница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 упражнений с координационной лестницей, направлен на развитие координационных способностей, формирование чувства ритма, произвольности движений, ловкости и быстроты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P-PC\Desktop\фото длярес. центра\PIC_4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454" y="350100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754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 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предметных и сюжетно-ролевых игр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зоне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уголок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мальчиков и уголок для девочек.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машинки, куклы, кукольная мебель, наборы инструментов, конструкторы и т.д. С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южетно-ролевые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«Ресторан», «Больница», «Магазин», «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ru-RU" sz="3100" dirty="0" smtClean="0">
                <a:solidFill>
                  <a:srgbClr val="0070C0"/>
                </a:solidFill>
              </a:rPr>
              <a:t>»</a:t>
            </a:r>
            <a:endParaRPr lang="ru-RU" sz="3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948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492" y="908720"/>
            <a:ext cx="6254044" cy="165618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Коррекционный блок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рекреации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C:\Users\HP-PC\Desktop\фото длярес. центра\PIC_4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358" y="3802010"/>
            <a:ext cx="3023659" cy="226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-PC\Desktop\фото длярес. центра\PIC_4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1927"/>
            <a:ext cx="3063436" cy="229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-PC\Desktop\фото длярес. центра\PIC_43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66670"/>
            <a:ext cx="2551832" cy="191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G_20221028_0859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24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005" y="836712"/>
            <a:ext cx="6965245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307708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015259"/>
            <a:ext cx="66967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обучении детей с  умственной отсталостью,  ТМНР, РАС следует учитывать, что они могут воспринимать и понимать окружающий мир,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 состоянии делать это теми способами, которыми пользуются их сверстники с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нормотипичным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развитием. В образовании таких детей в значительной степени оказывает влияние среда. Организация предметно-пространственной среды является необходимым условием для формирования познавательной деятельности у детей с проблемами в интеллектуальном развитии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05380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836713"/>
            <a:ext cx="6254044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комната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HP-PC\Desktop\фото длярес. центра\PIC_4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602" y="1844824"/>
            <a:ext cx="3343920" cy="250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5431"/>
            <a:ext cx="3510087" cy="263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563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836712"/>
            <a:ext cx="6254044" cy="13620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Комната сенсорной интеграции</a:t>
            </a:r>
            <a:endParaRPr lang="ru-RU" sz="3600" dirty="0"/>
          </a:p>
        </p:txBody>
      </p:sp>
      <p:pic>
        <p:nvPicPr>
          <p:cNvPr id="4" name="Picture 2" descr="C:\Users\HP-PC\Desktop\фото длярес. центра\PIC_43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339192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424180" cy="258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3024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965245" cy="115212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Ритмический круг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67" y="1710672"/>
            <a:ext cx="2722257" cy="20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30453"/>
            <a:ext cx="2750457" cy="20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68" y="4028765"/>
            <a:ext cx="2722257" cy="20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137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334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965245" cy="115212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парковка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P-PC\Desktop\фото длярес. центра\PIC_43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99" b="5770"/>
          <a:stretch/>
        </p:blipFill>
        <p:spPr bwMode="auto">
          <a:xfrm>
            <a:off x="1043608" y="1628800"/>
            <a:ext cx="3240360" cy="20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02" b="19520"/>
          <a:stretch/>
        </p:blipFill>
        <p:spPr bwMode="auto">
          <a:xfrm>
            <a:off x="830504" y="4064936"/>
            <a:ext cx="3666567" cy="20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cf3.ppt-online.org/files3/slide/y/YQUyPsACaZwLIGnz67RHl189eXWtcvkhEJTpqi/slide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0936"/>
            <a:ext cx="3203724" cy="23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dreamstime.com/b/%D1%80%D1%83%D0%BA%D0%B0-%D0%B6%D0%B5%D1%81%D1%82%D0%BE%D0%B2-200045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627" y="3792396"/>
            <a:ext cx="2730550" cy="22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312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1556792"/>
            <a:ext cx="3062496" cy="229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P-PC\Desktop\фото длярес. центра\PIC_4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062496" cy="229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-PC\Desktop\фото длярес. центра\PIC_4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027" y="4033014"/>
            <a:ext cx="2968068" cy="21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-PC\Desktop\фото длярес. центра\PIC_43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010" y="3940386"/>
            <a:ext cx="2959877" cy="22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0831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179" y="908720"/>
            <a:ext cx="6965245" cy="120248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планшеты с различными эффектами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HP-PC\Desktop\фото длярес. центра\PIC_43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0"/>
          <a:stretch/>
        </p:blipFill>
        <p:spPr bwMode="auto">
          <a:xfrm>
            <a:off x="2123728" y="2348880"/>
            <a:ext cx="5012164" cy="36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121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HP-PC\Desktop\фото длярес. центра\PIC_4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50995"/>
            <a:ext cx="2676768" cy="20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-PC\Desktop\фото длярес. центра\PIC_4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50995"/>
            <a:ext cx="2676768" cy="20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-PC\Desktop\фото длярес. центра\PIC_4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757" y="3934807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-PC\Desktop\фото длярес. центра\PIC_43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397" y="3934807"/>
            <a:ext cx="2692909" cy="201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2984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HP-PC\Desktop\фото длярес. центра\PIC_4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720448"/>
            <a:ext cx="2952511" cy="22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-PC\Desktop\фото длярес. центра\PIC_43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61"/>
          <a:stretch/>
        </p:blipFill>
        <p:spPr bwMode="auto">
          <a:xfrm>
            <a:off x="3059831" y="3998451"/>
            <a:ext cx="3286461" cy="22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-PC\Desktop\фото длярес. центра\PIC_4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1691"/>
            <a:ext cx="2815861" cy="211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9214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Социально-коммуникативные игры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HP-PC\Desktop\фото длярес. центра\PIC_43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51"/>
          <a:stretch/>
        </p:blipFill>
        <p:spPr bwMode="auto">
          <a:xfrm>
            <a:off x="1187624" y="1844824"/>
            <a:ext cx="2706770" cy="212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-PC\Desktop\фото длярес. центра\PIC_435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95"/>
          <a:stretch/>
        </p:blipFill>
        <p:spPr bwMode="auto">
          <a:xfrm>
            <a:off x="5220072" y="1844824"/>
            <a:ext cx="2983765" cy="209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-PC\Desktop\фото длярес. центра\PIC_43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836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480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Ассоциативные метафорические карты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HP-PC\Desktop\фото длярес. центра\PIC_43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8" t="1678" r="5617" b="3185"/>
          <a:stretch/>
        </p:blipFill>
        <p:spPr bwMode="auto">
          <a:xfrm>
            <a:off x="2051720" y="1995140"/>
            <a:ext cx="4968552" cy="40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246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965245" cy="158417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307708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922926"/>
            <a:ext cx="540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полифункциональности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трансформируемости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вариативности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системности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 информативности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учёта возрастных и половых особенностей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</a:p>
          <a:p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122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6965245" cy="4987682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484784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в учреждении, является одним из важнейших критериев оценки качества образования. Грамотно и правильно организованная предметно-пространственная среда позволяет каждому ребенку найти занятие по душе, поверить в свои силы и способности, научиться взаимодействовать со взрослыми и сверстниками, понимать и оценивать их чувства и поступки, а именно это лежит в основе успешного обучения.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153604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среды для детей с РАС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2551837"/>
            <a:ext cx="626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структурирования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визуализации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2710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274838"/>
            <a:ext cx="6192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для индивидуальных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коррекционная)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Зона для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групповых занятий (учебная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Зона творчества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Игровая зона </a:t>
            </a:r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Зона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двигательной активности и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25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6965245" cy="1296144"/>
          </a:xfrm>
        </p:spPr>
        <p:txBody>
          <a:bodyPr>
            <a:normAutofit fontScale="90000"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организации среды для детей с РАС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 на зоны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материала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упорядоченность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Маркировка(цвет, картинка, имя)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перегруженность бытовыми предметами, игровыми и учебными материалами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Визуальная поддержка</a:t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101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визуальной поддержки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274838"/>
            <a:ext cx="6192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визуальные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подсказки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в группе;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33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Визуальные подсказки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иницына ЕН\Downloads\IMG_20221028_10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7" t="52545"/>
          <a:stretch/>
        </p:blipFill>
        <p:spPr bwMode="auto">
          <a:xfrm>
            <a:off x="971600" y="1988840"/>
            <a:ext cx="362348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иницына ЕН\Downloads\IMG_20221028_0959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53"/>
          <a:stretch/>
        </p:blipFill>
        <p:spPr bwMode="auto">
          <a:xfrm>
            <a:off x="4716016" y="3861048"/>
            <a:ext cx="3568768" cy="227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260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53129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зона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 магнитную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доску, интерактивную доску, компьютер, принтер, комплекты "парта-стул", рабочее место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дидактическое 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цифровое оборудование</a:t>
            </a: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6984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2446</TotalTime>
  <Words>297</Words>
  <Application>Microsoft Office PowerPoint</Application>
  <PresentationFormat>Экран (4:3)</PresentationFormat>
  <Paragraphs>63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Кнопка</vt:lpstr>
      <vt:lpstr>               Особенности организации предметно-пространственной среды  для обучающихся с ОВЗ</vt:lpstr>
      <vt:lpstr>Актуальность   </vt:lpstr>
      <vt:lpstr>Принципы  </vt:lpstr>
      <vt:lpstr>Организация образовательной среды для детей с РАС </vt:lpstr>
      <vt:lpstr>Зонирование </vt:lpstr>
      <vt:lpstr>     Правила организации среды для детей с РАС Безопасность Разделение на зоны Структурирование материала Пространственная упорядоченность Маркировка(цвет, картинка, имя) Не перегруженность бытовыми предметами, игровыми и учебными материалами Визуальная поддержка </vt:lpstr>
      <vt:lpstr>Виды визуальной поддержки</vt:lpstr>
      <vt:lpstr>Визуальные подсказки</vt:lpstr>
      <vt:lpstr>    Учебная зона     включает: магнитную доску, интерактивную доску, компьютер, принтер, комплекты "парта-стул", рабочее место учителя, дидактическое и цифровое оборудование.  </vt:lpstr>
      <vt:lpstr>     Учебная зона    </vt:lpstr>
      <vt:lpstr>Коррекционная зона</vt:lpstr>
      <vt:lpstr>                        Коррекционная зона     </vt:lpstr>
      <vt:lpstr>Зона творчества </vt:lpstr>
      <vt:lpstr>  </vt:lpstr>
      <vt:lpstr>     Зона отдыха и двигательной активности  В зоне отдыха может находиться небольшой диван, мягкие модули, подушки с различным наполнителем, фитболы, ковёр, спортивные коврики, мячи, координационная лестница  и др. </vt:lpstr>
      <vt:lpstr>Зона отдыха</vt:lpstr>
      <vt:lpstr> Координационная лестница  Комплекс упражнений с координационной лестницей, направлен на развитие координационных способностей, формирование чувства ритма, произвольности движений, ловкости и быстроты  </vt:lpstr>
      <vt:lpstr>             Игровая зона   предназначена для организации предметных и сюжетно-ролевых игр. В этой зоне должен быть уголок для мальчиков и уголок для девочек. Игрушки: машинки, куклы, кукольная мебель, наборы инструментов, конструкторы и т.д. Сюжетно-ролевые игры, например, «Ресторан», «Больница», «Магазин», «Школа»</vt:lpstr>
      <vt:lpstr>  Коррекционный блок                          Зона рекреации</vt:lpstr>
      <vt:lpstr>Сенсорная комната</vt:lpstr>
      <vt:lpstr>Комната сенсорной интеграции</vt:lpstr>
      <vt:lpstr>Ритмический круг</vt:lpstr>
      <vt:lpstr>Ритмическая парковка</vt:lpstr>
      <vt:lpstr> Дидактические пособия  </vt:lpstr>
      <vt:lpstr>Развивающие планшеты с различными эффектами</vt:lpstr>
      <vt:lpstr> Дидактические пособия  </vt:lpstr>
      <vt:lpstr>Настольно-печатные игры</vt:lpstr>
      <vt:lpstr>Социально-коммуникативные игры</vt:lpstr>
      <vt:lpstr>Ассоциативные метафорические карты</vt:lpstr>
      <vt:lpstr>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Фотостудия</cp:lastModifiedBy>
  <cp:revision>119</cp:revision>
  <dcterms:created xsi:type="dcterms:W3CDTF">2019-04-11T12:15:51Z</dcterms:created>
  <dcterms:modified xsi:type="dcterms:W3CDTF">2022-10-28T08:40:53Z</dcterms:modified>
</cp:coreProperties>
</file>