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8" r:id="rId3"/>
    <p:sldId id="259" r:id="rId4"/>
    <p:sldId id="286" r:id="rId5"/>
    <p:sldId id="293" r:id="rId6"/>
    <p:sldId id="292" r:id="rId7"/>
    <p:sldId id="279" r:id="rId8"/>
    <p:sldId id="275" r:id="rId9"/>
    <p:sldId id="284" r:id="rId10"/>
    <p:sldId id="276" r:id="rId11"/>
    <p:sldId id="277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2B80AA-C624-42E4-A552-2495E0023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56745ED-10E4-4F83-8241-BFCDF9B7A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44BB98-2936-4853-B9D2-D0E47379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668D-0372-4781-A49C-37856B0FB08E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14F919-E68C-4CA4-A3EA-F3047FADA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4C1212-E31C-42FD-8898-8FADA05D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D77-A107-467F-B8E8-9986BABB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3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9A25F1-1FCF-4499-A1BB-D4CED5A1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457F906-28BB-4E6E-83DB-4C4703E19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9C0662-6E10-4236-9AFE-AE40D595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668D-0372-4781-A49C-37856B0FB08E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E6E3D1-4DDC-4826-A9B4-8A604294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6A4DDD-3AB4-4699-B257-3B3CE7EA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D77-A107-467F-B8E8-9986BABB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0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B4FBAD4-5326-444D-916D-F7A6E2C34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10CCA3A-1D47-4B8D-B33E-4340DE77E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0966C7-CAFD-454D-8FFB-627517C68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668D-0372-4781-A49C-37856B0FB08E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C471F1-D094-4DE6-B5EF-5263B0F7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CBDB67-0734-436A-A795-08677272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D77-A107-467F-B8E8-9986BABB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7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4056E8-0A71-49ED-96A2-3E3AAB49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251C4E-501B-4A0E-ABEE-1438B554C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ED3ED5-DD87-424E-B1B1-CA546FE2C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668D-0372-4781-A49C-37856B0FB08E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0E1201-D0ED-4675-86C7-A33D56D6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C83316-D6EA-484F-9676-523A08F4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D77-A107-467F-B8E8-9986BABB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7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273C1D-3393-406D-A8A6-8D5CCB59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F4A717-9989-47C9-A7EE-C127F2443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6656A6-28FB-4322-BDBA-C8F028945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668D-0372-4781-A49C-37856B0FB08E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33BDC8-7C51-4F25-A7AF-68326FA4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F0B7D2-4025-4E90-8867-9CC38A5D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D77-A107-467F-B8E8-9986BABB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0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136A0E-649D-433C-9456-720FFF4E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15A18F-FD3A-47FA-9A44-DC795D67B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A62D312-E7F8-4B19-A194-CADDD0FBD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EC6EFC-40D5-4620-B1A6-7ECAC65B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668D-0372-4781-A49C-37856B0FB08E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26D8C2A-A03D-43BB-98CC-03016FDB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F6044AD-4B66-486E-A0D3-7DAF2C1B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D77-A107-467F-B8E8-9986BABB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26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6F77D5-7D6A-475D-BA0A-0008F5A2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F7E6BBF-463A-4670-B948-FB6203812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79B735-2C16-455A-B9B9-C593BC77A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E5D2A0E-40A6-4AA8-9037-F452E6202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3C13089-D9E7-45B5-9800-5E9AA27D5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161F058-2E32-400A-9133-12545E8E8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668D-0372-4781-A49C-37856B0FB08E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1C9B7B8-E907-442B-B4CD-8D69A525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1C27969-A607-40FB-AC0C-932719AA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D77-A107-467F-B8E8-9986BABB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9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726811-4D11-4EA2-A380-A5B43623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BCC8F59-7F5D-46C4-89A3-98C41E9E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668D-0372-4781-A49C-37856B0FB08E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827049E-835F-4EF5-887D-4AEC075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BB91319-8183-4C33-8D97-0CB14597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D77-A107-467F-B8E8-9986BABB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71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BF1D630-9DB0-491A-8450-D73BC36E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668D-0372-4781-A49C-37856B0FB08E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40FB88A-F763-4E9A-BEEB-BC2010F8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01A7110-3E86-4013-BF57-6A363803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D77-A107-467F-B8E8-9986BABB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97B0E4-05A5-4F04-9DD0-261CB184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E12C75-8A2C-4506-BDCD-FD2A49467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FE6BBD2-190D-4EB2-909A-58BF023BA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C31B228-E89B-49AC-A5A3-D660E71B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668D-0372-4781-A49C-37856B0FB08E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757247-5A44-48E6-A69E-B38F557E5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D31A12D-0DE8-44C0-B1A7-F975B967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D77-A107-467F-B8E8-9986BABB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82AC2C-FE37-47BC-A179-8681C921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93620B2-AB0C-4AD2-90F8-F463EF273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8A5266E-B6DA-4B53-9EA5-894028B0F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F4A633-6D53-4B3C-B029-6F01665D1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668D-0372-4781-A49C-37856B0FB08E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DBB67F8-982A-4ACB-AB26-2E956045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7FA7AB-581F-4232-9479-DD1BEC4A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D77-A107-467F-B8E8-9986BABB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5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E25FB2-BC27-436A-8437-59ADA47B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DCE691F-DCF2-44CE-B441-5E7C83ECA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874686C-B2FF-41E1-8BA1-9913BFD1E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B668D-0372-4781-A49C-37856B0FB08E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890148-89B0-4559-912E-53D04CA9B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137E36-9F05-4603-BC8A-C56855A3E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D0D77-A107-467F-B8E8-9986BABBA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0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833273-DE8C-44C9-B8C3-E408DE3C0A3A}"/>
              </a:ext>
            </a:extLst>
          </p:cNvPr>
          <p:cNvSpPr txBox="1"/>
          <p:nvPr/>
        </p:nvSpPr>
        <p:spPr>
          <a:xfrm>
            <a:off x="778119" y="1849761"/>
            <a:ext cx="106357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kern="18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духовно-нравственных качеств обучающихся с умственной отсталостью (интеллектуальными нарушениями)</a:t>
            </a:r>
            <a:endParaRPr lang="ru-RU" sz="24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14340" name="Picture 4" descr="Picture background">
            <a:extLst>
              <a:ext uri="{FF2B5EF4-FFF2-40B4-BE49-F238E27FC236}">
                <a16:creationId xmlns="" xmlns:a16="http://schemas.microsoft.com/office/drawing/2014/main" id="{2F47FA5D-7AC6-4C90-969E-FE8C20A7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54" y="3050090"/>
            <a:ext cx="10876084" cy="25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F8AD41-FC42-4B72-93D1-73B3FCC35D6A}"/>
              </a:ext>
            </a:extLst>
          </p:cNvPr>
          <p:cNvSpPr txBox="1"/>
          <p:nvPr/>
        </p:nvSpPr>
        <p:spPr>
          <a:xfrm>
            <a:off x="3023090" y="5789138"/>
            <a:ext cx="8260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Подготовила: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учитель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Сухина</a:t>
            </a:r>
            <a:r>
              <a:rPr lang="ru-RU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Г.В.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F9D0E65-609E-490D-B182-E1E1BD9698CF}"/>
              </a:ext>
            </a:extLst>
          </p:cNvPr>
          <p:cNvSpPr txBox="1"/>
          <p:nvPr/>
        </p:nvSpPr>
        <p:spPr>
          <a:xfrm>
            <a:off x="851390" y="528159"/>
            <a:ext cx="10432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Государственное казенное образовательное учреждение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школа-интернат № 2 г. Сочи </a:t>
            </a:r>
          </a:p>
        </p:txBody>
      </p:sp>
    </p:spTree>
    <p:extLst>
      <p:ext uri="{BB962C8B-B14F-4D97-AF65-F5344CB8AC3E}">
        <p14:creationId xmlns:p14="http://schemas.microsoft.com/office/powerpoint/2010/main" val="3825718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A97922F-C62A-4EA4-93F5-F7242A1D0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00D8B6C-DA2C-4E9C-8300-6D7930EDED3D}"/>
              </a:ext>
            </a:extLst>
          </p:cNvPr>
          <p:cNvSpPr txBox="1"/>
          <p:nvPr/>
        </p:nvSpPr>
        <p:spPr>
          <a:xfrm>
            <a:off x="2839916" y="920620"/>
            <a:ext cx="844940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патриотизма как важнейший компонент духовно-нравственного воспитания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Особую роль в системе ценностных ориентиров занимает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рамках федерального проекта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«Разговоры о важном»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российских школах проводятся внеурочные занятия, посвященные вопросам семейных ценностей, истории и гражданственности.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Эффективные методы патриотического воспитания: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музеев и памятных мест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открыток и поделок для ветеранов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документальных фильмов о героях России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народного творчества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(сказки, пословицы, песни).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FD126E9-198C-4F76-BAC2-87EDC452F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2531" y="546861"/>
            <a:ext cx="2658467" cy="54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5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A97922F-C62A-4EA4-93F5-F7242A1D0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1889354-AA3A-43C2-A0E8-133010FD9F76}"/>
              </a:ext>
            </a:extLst>
          </p:cNvPr>
          <p:cNvSpPr txBox="1"/>
          <p:nvPr/>
        </p:nvSpPr>
        <p:spPr>
          <a:xfrm>
            <a:off x="1028701" y="762359"/>
            <a:ext cx="10401300" cy="511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духовно-нравственных качеств обучающихся с интеллектуальными нарушениями –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многогранный и сложный процесс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требующий системного подхода и использования специальных методов коррекционной педагогики.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Целенаправленная воспитательная работа способствует: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социальной адаптации детей с интеллектуальными нарушениями;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формированию у них базовых нравственных ценностей;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 самостоятельности и ответственности;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укреплению чувства патриотизма и гражданственности.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сказал Карамзин:</a:t>
            </a:r>
            <a:b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«России не станет тогда, когда не станет последнего патриота».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воспитание – залог успешной интеграции обучающихся с умственной отсталостью в общество, их полноценной и счастливой жизни.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50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A97922F-C62A-4EA4-93F5-F7242A1D0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45730C7-129F-4F3B-B94A-9030D9289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37" y="371474"/>
            <a:ext cx="10328031" cy="580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3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A97922F-C62A-4EA4-93F5-F7242A1D0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AD7871-58CC-43BD-9495-16A25CBC04FA}"/>
              </a:ext>
            </a:extLst>
          </p:cNvPr>
          <p:cNvSpPr txBox="1"/>
          <p:nvPr/>
        </p:nvSpPr>
        <p:spPr>
          <a:xfrm>
            <a:off x="5134707" y="1764828"/>
            <a:ext cx="61985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rtl="0"/>
            <a:r>
              <a:rPr lang="ru-RU" sz="3200" b="0" i="0" u="none" strike="noStrike" baseline="-25000" dirty="0">
                <a:solidFill>
                  <a:srgbClr val="002060"/>
                </a:solidFill>
                <a:latin typeface="Arial Black" panose="020B0A04020102020204" pitchFamily="34" charset="0"/>
              </a:rPr>
              <a:t>2025-й - Год защитника Отечества</a:t>
            </a:r>
          </a:p>
          <a:p>
            <a:pPr marR="0" rtl="0"/>
            <a:r>
              <a:rPr lang="ru-RU" sz="3200" b="0" i="0" u="none" strike="noStrike" baseline="-25000" dirty="0">
                <a:solidFill>
                  <a:srgbClr val="002060"/>
                </a:solidFill>
                <a:latin typeface="Arial Black" panose="020B0A04020102020204" pitchFamily="34" charset="0"/>
              </a:rPr>
              <a:t>С таким предложением выступил президент России Владимир Владимирович Путин на Госсовете по вопросам поддержки семей 20 декабря 2024 года. Выбрать тематику нового года президент предложил в честь участников спецоперации и в память о подвигах предков.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78E8F14-023A-49C9-BC8B-EEE243259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71" y="1733402"/>
            <a:ext cx="3596952" cy="33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7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F6D0F82-2437-4172-B433-85C501E87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52777D0-DD7A-4DC2-832F-527F9EBAD870}"/>
              </a:ext>
            </a:extLst>
          </p:cNvPr>
          <p:cNvSpPr txBox="1"/>
          <p:nvPr/>
        </p:nvSpPr>
        <p:spPr>
          <a:xfrm>
            <a:off x="2954215" y="420588"/>
            <a:ext cx="8678008" cy="6319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Актуальность проблемы</a:t>
            </a:r>
            <a:endParaRPr lang="ru-RU" sz="2000" kern="0" dirty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для детей с ограниченными возможностями здоровья (ОВЗ) играет важную роль в их социализации, становлении личности и формировании нравственных установок. Однако интеллектуальные нарушения в значительной степени затрудняют процесс усвоения норм морали и нравственности. У таких детей отмечаются: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слабость усвоения общих понятий и закономерностей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замедленное формирование высших духовных чувств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(совести, чувства долга, ответственности);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повышенная внушаемость и зависимость от окружающих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затруднённое понимание общественных норм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особенности требуют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целенаправленной и систематической воспитательной работы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основанной на принципах коррекционной педагогики.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634F795-66E7-41EC-9CFB-4D45E1202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4786" y="302854"/>
            <a:ext cx="2836712" cy="57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8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A97922F-C62A-4EA4-93F5-F7242A1D0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B71002-53DB-465B-9C22-9618D6F49BF8}"/>
              </a:ext>
            </a:extLst>
          </p:cNvPr>
          <p:cNvSpPr txBox="1"/>
          <p:nvPr/>
        </p:nvSpPr>
        <p:spPr>
          <a:xfrm>
            <a:off x="3068515" y="701942"/>
            <a:ext cx="851095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духовно-нравственного воспитания в коррекционной школе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детей с интеллектуальными нарушениями строится на ряде специфических принципов: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Уважение к личности ребенка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создание атмосферы доверия и принятия.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Единство обучения и воспитания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формирование нравственных качеств в процессе образовательной деятельности.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Доступность воспитания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учет реальных возможностей обучающихся.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и дифференцированный подход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коррекция поведения с учетом типологических особенностей ребенка.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в труде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формирование трудолюбия, ответственности и социальной активности.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5079B7-74B6-49D2-95A5-163061D4D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3303" y="523747"/>
            <a:ext cx="2836712" cy="57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4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A97922F-C62A-4EA4-93F5-F7242A1D0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374CDD-B324-4CAB-B0DB-19E7C3D5A58A}"/>
              </a:ext>
            </a:extLst>
          </p:cNvPr>
          <p:cNvSpPr txBox="1"/>
          <p:nvPr/>
        </p:nvSpPr>
        <p:spPr>
          <a:xfrm>
            <a:off x="4519247" y="356363"/>
            <a:ext cx="7130562" cy="6145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духовно-нравственного воспитания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образовательного процесса используются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традиционные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инновационные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формы работы, направленные на формирование духовно-нравственных качеств у обучающихся.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Традиционные формы работы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классные часы и беседы;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тематические викторины и выставки рисунков;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общественно-полезном труде;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моделированию жизненных ситуаций;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праздники, посвященные государственным и религиозным датам;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посещение музеев, выставок, библиотек.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8801268-55B5-4E44-8389-6D6804F41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14" y="712481"/>
            <a:ext cx="3572985" cy="543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5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A97922F-C62A-4EA4-93F5-F7242A1D0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80CAA1-B63C-46C5-A333-3E20B8F79460}"/>
              </a:ext>
            </a:extLst>
          </p:cNvPr>
          <p:cNvSpPr txBox="1"/>
          <p:nvPr/>
        </p:nvSpPr>
        <p:spPr>
          <a:xfrm>
            <a:off x="668217" y="416208"/>
            <a:ext cx="1109589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Инновационные формы работы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социальных проектах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конференциях;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экскурсионная деятельность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посещением памятных мест;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поисковая работа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(изучение истории малой родины);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театрализация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интерактивные игры;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встречи с ветеранами и представителями трудовых профессий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эти мероприятия направлены на формирование у детей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любви к Родине, уважения к труду, ответственности, способности к саморазвитию и социальной адаптации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E352456-C8C2-4D90-92A3-DB3380B01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22" y="4113890"/>
            <a:ext cx="4950069" cy="21629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211970E-0D99-4F18-9B18-B90D726B7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53" y="4113891"/>
            <a:ext cx="5415612" cy="21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0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A97922F-C62A-4EA4-93F5-F7242A1D0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9541663-7F3E-457A-9B75-829D738C5551}"/>
              </a:ext>
            </a:extLst>
          </p:cNvPr>
          <p:cNvSpPr txBox="1"/>
          <p:nvPr/>
        </p:nvSpPr>
        <p:spPr>
          <a:xfrm>
            <a:off x="5407268" y="971916"/>
            <a:ext cx="6346135" cy="4914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духовно-нравственного воспитания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воспитательной работы включает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пять ключевых направлений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осознанного отношения к семье и здоровому образу жизни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любви и уважения к семье;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заботе о младших и старших;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привитие основ здорового образа жизни.</a:t>
            </a:r>
            <a:b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мероприятий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классные часы «Моя семья – моё богатство», беседы о вреде курения и алкоголя, участие в спортивных соревнованиях.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B4383-51AE-4A13-8DCC-925D465EE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04" y="1124987"/>
            <a:ext cx="4622844" cy="460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6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A97922F-C62A-4EA4-93F5-F7242A1D0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39030"/>
            <a:ext cx="12191999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A0924C-E747-4C9C-A260-6E3DD459D87A}"/>
              </a:ext>
            </a:extLst>
          </p:cNvPr>
          <p:cNvSpPr txBox="1"/>
          <p:nvPr/>
        </p:nvSpPr>
        <p:spPr>
          <a:xfrm>
            <a:off x="4485693" y="692428"/>
            <a:ext cx="7236070" cy="522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бережного отношения к окружающей среде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экологической культуры;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гордости за родной край.</a:t>
            </a:r>
            <a:b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мероприятий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классные часы «Мой край – моя маленькая Родина», «Час экологии», выставка поделок из природного материала.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трудолюбия и уважения к труду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привитие уважения к людям труда;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целеустремленности и бережливости.</a:t>
            </a:r>
            <a:b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мероприятий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профориентационные экскурсии, участие в школьных акциях («Книжкина больница»).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1C89A89-31C2-4B72-840C-9B8770B36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11" y="881476"/>
            <a:ext cx="3689366" cy="50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51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A97922F-C62A-4EA4-93F5-F7242A1D0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824F2A-165E-4BCC-85F4-298E52F2BEB7}"/>
              </a:ext>
            </a:extLst>
          </p:cNvPr>
          <p:cNvSpPr txBox="1"/>
          <p:nvPr/>
        </p:nvSpPr>
        <p:spPr>
          <a:xfrm>
            <a:off x="1005253" y="2828286"/>
            <a:ext cx="10761784" cy="368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патриотизма и гражданственности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правовой грамотности;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истории и символов России.</a:t>
            </a:r>
            <a:b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мероприятий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участие в патриотических акциях, встречах с ветеранами, изучение исторических событий.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Эстетическое воспитание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чувства прекрасного;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народных традиций, ремёсел.</a:t>
            </a:r>
            <a:b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мероприятий</a:t>
            </a:r>
            <a:r>
              <a:rPr lang="ru-RU" sz="2000" kern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творческие конкурсы, театральные постановки, выставки детских работ.</a:t>
            </a:r>
            <a:endParaRPr lang="ru-RU" sz="2000" kern="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8D26F52-898F-4C2B-AF3A-9188717B8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24" y="346654"/>
            <a:ext cx="3824652" cy="2455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E6C37A5-EEC4-407E-968A-2BC9BDED8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076" y="414056"/>
            <a:ext cx="3824652" cy="23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11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564</Words>
  <Application>Microsoft Office PowerPoint</Application>
  <PresentationFormat>Широкоэкранный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Aptos</vt:lpstr>
      <vt:lpstr>Arial</vt:lpstr>
      <vt:lpstr>Arial Black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GAL1NOCHKA</dc:creator>
  <cp:lastModifiedBy>Балкашина ЕЛ</cp:lastModifiedBy>
  <cp:revision>26</cp:revision>
  <dcterms:created xsi:type="dcterms:W3CDTF">2025-02-26T20:04:19Z</dcterms:created>
  <dcterms:modified xsi:type="dcterms:W3CDTF">2025-03-04T05:24:13Z</dcterms:modified>
</cp:coreProperties>
</file>