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07AC6-E071-459B-9F83-94D267AEF7BC}" type="datetimeFigureOut">
              <a:rPr lang="ru-RU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740E0E-0465-4B46-930F-0820061E418E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3295555" y="2245312"/>
            <a:ext cx="8697154" cy="194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3600" b="1">
                <a:solidFill>
                  <a:srgbClr val="C00000"/>
                </a:solidFill>
                <a:latin typeface="Arial"/>
                <a:ea typeface="Segoe UI Black"/>
                <a:cs typeface="Arial"/>
              </a:rPr>
              <a:t>Абилитация жизненных компетенций обучающихся с ТМНР при надомной форме обучения</a:t>
            </a:r>
            <a:endParaRPr lang="ru-RU" sz="2800" b="1">
              <a:solidFill>
                <a:srgbClr val="C00000"/>
              </a:solidFill>
              <a:latin typeface="Arial"/>
              <a:ea typeface="Segoe UI Black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216400" y="4667159"/>
            <a:ext cx="811784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ea typeface="Segoe UI Black"/>
                <a:cs typeface="Arial"/>
              </a:rPr>
              <a:t>Учитель надомного обучения: Гришанкова Г.И.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14994" y="810085"/>
            <a:ext cx="6647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Государственное казенное общеобразовательное учреждение Краснодарского края специальная (коррекционная) школа-интернат № 2 г. Сочи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6813988" y="392341"/>
            <a:ext cx="51206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Calibri"/>
                <a:cs typeface="Arial"/>
              </a:rPr>
              <a:t>Взаимодействие с      семьей</a:t>
            </a:r>
            <a:endParaRPr/>
          </a:p>
          <a:p>
            <a:pPr algn="ctr">
              <a:defRPr/>
            </a:pPr>
            <a:endParaRPr lang="ru-RU" sz="1600">
              <a:solidFill>
                <a:srgbClr val="FF0000"/>
              </a:solidFill>
              <a:latin typeface="Arial Black"/>
              <a:ea typeface="Calibri"/>
              <a:cs typeface="Times New Roman"/>
            </a:endParaRPr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Родители — партнеры</a:t>
            </a:r>
            <a:b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в организации условий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Возможность встроить урок в лечебные упражнения, согласовать режим дня.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Совместная работа — лучший результат</a:t>
            </a:r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150536" y="871069"/>
            <a:ext cx="6406080" cy="511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tretch/>
        </p:blipFill>
        <p:spPr bwMode="auto">
          <a:xfrm>
            <a:off x="170766" y="280868"/>
            <a:ext cx="5828600" cy="4208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 bwMode="auto">
          <a:xfrm>
            <a:off x="577208" y="4552821"/>
            <a:ext cx="52341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С неговорящим ребенком подбираем  картинки</a:t>
            </a:r>
            <a:b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по звукоподражанию</a:t>
            </a:r>
            <a:endParaRPr lang="ru-RU" sz="32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/>
        </p:blipFill>
        <p:spPr bwMode="auto">
          <a:xfrm>
            <a:off x="6266599" y="1894840"/>
            <a:ext cx="5658166" cy="447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 bwMode="auto">
          <a:xfrm>
            <a:off x="6881775" y="1371620"/>
            <a:ext cx="4773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Повторяем</a:t>
            </a: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 цвет и форму</a:t>
            </a:r>
            <a:endParaRPr 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tretch/>
        </p:blipFill>
        <p:spPr bwMode="auto">
          <a:xfrm>
            <a:off x="91919" y="186836"/>
            <a:ext cx="4750885" cy="27664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5719065" y="398223"/>
            <a:ext cx="5242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Повторяем цифру 1 и выкладываем ее из палочек</a:t>
            </a:r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/>
        </p:blipFill>
        <p:spPr bwMode="auto">
          <a:xfrm>
            <a:off x="91919" y="3095699"/>
            <a:ext cx="4750885" cy="3104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>
            <a:off x="305279" y="6244998"/>
            <a:ext cx="4072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Повторяем цвет и форму</a:t>
            </a:r>
            <a:endParaRPr/>
          </a:p>
        </p:txBody>
      </p:sp>
      <p:pic>
        <p:nvPicPr>
          <p:cNvPr id="8" name="Рисунок 7"/>
          <p:cNvPicPr/>
          <p:nvPr/>
        </p:nvPicPr>
        <p:blipFill>
          <a:blip r:embed="rId5"/>
          <a:stretch/>
        </p:blipFill>
        <p:spPr bwMode="auto">
          <a:xfrm>
            <a:off x="6004077" y="1229220"/>
            <a:ext cx="4672535" cy="293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 bwMode="auto">
          <a:xfrm>
            <a:off x="5532358" y="4165734"/>
            <a:ext cx="5615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Работа с пластилином:</a:t>
            </a:r>
            <a:br>
              <a:rPr lang="ru-RU" sz="2400" b="1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«Катаем шарики и украшаем шатер и слона»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/>
        </p:blipFill>
        <p:spPr bwMode="auto">
          <a:xfrm>
            <a:off x="-18704" y="343492"/>
            <a:ext cx="5800218" cy="4507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335274" y="4897748"/>
            <a:ext cx="5131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Для развития мелкой моторики</a:t>
            </a:r>
            <a:b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в своей работе использую разнообразные шнуровки</a:t>
            </a:r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>
            <a:off x="5976591" y="1506606"/>
            <a:ext cx="5976594" cy="4640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 bwMode="auto">
          <a:xfrm>
            <a:off x="6491233" y="795665"/>
            <a:ext cx="5324793" cy="57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Пальчиковая гимнастика</a:t>
            </a:r>
            <a:endParaRPr lang="ru-RU" sz="2800" b="1">
              <a:solidFill>
                <a:srgbClr val="002060"/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/>
        </p:blipFill>
        <p:spPr bwMode="auto">
          <a:xfrm>
            <a:off x="156265" y="261640"/>
            <a:ext cx="5457297" cy="51037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23853" y="5582591"/>
            <a:ext cx="4977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Подбираем картинки по теме:</a:t>
            </a:r>
            <a:br>
              <a:rPr lang="ru-RU" sz="24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</a:br>
            <a:r>
              <a:rPr lang="ru-RU" sz="24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«Что сделано из дерева?»</a:t>
            </a:r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>
            <a:off x="5883989" y="1823807"/>
            <a:ext cx="6037583" cy="4589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 bwMode="auto">
          <a:xfrm>
            <a:off x="6007281" y="69267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Учим буквы и находим картинки,</a:t>
            </a:r>
            <a:b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которые начинаются на данный звук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tretch/>
        </p:blipFill>
        <p:spPr bwMode="auto">
          <a:xfrm>
            <a:off x="234028" y="365786"/>
            <a:ext cx="6326801" cy="5195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472440" y="5561364"/>
            <a:ext cx="4711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Строим башню, выбирая нужную чашку по размеру</a:t>
            </a:r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 rot="5400000">
            <a:off x="6778626" y="1972178"/>
            <a:ext cx="5195577" cy="42681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>
            <a:off x="6694488" y="176290"/>
            <a:ext cx="5363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Повторяем цвет и форму:</a:t>
            </a:r>
            <a:b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4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«В отверстия вставляем нужную по форме и цвету фигуру»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3387436" y="2940549"/>
            <a:ext cx="88045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Системное применение здоровьесберегающих </a:t>
            </a:r>
            <a:endParaRPr dirty="0"/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технологий улучшает здоровье и обучаемость. Это путь к социализации и качеству жизни. Каждый урок — шаг не только к знаниям, но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и лучшему самочувствию.</a:t>
            </a:r>
            <a:endParaRPr dirty="0"/>
          </a:p>
          <a:p>
            <a:pPr marL="285750" indent="-285750">
              <a:buFontTx/>
              <a:buChar char="-"/>
              <a:defRPr/>
            </a:pP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6672" y="2032325"/>
            <a:ext cx="2740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cs typeface="Arial"/>
              </a:rPr>
              <a:t>Заключение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4730261" y="1567208"/>
            <a:ext cx="7461739" cy="372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4999"/>
              </a:lnSpc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Дети с ТМНР нуждаются в особом щадящем подходе</a:t>
            </a:r>
            <a:endParaRPr/>
          </a:p>
          <a:p>
            <a:pPr marL="457200" indent="-457200">
              <a:lnSpc>
                <a:spcPct val="114999"/>
              </a:lnSpc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ФГОС ОВЗ охрана и укрепление здоровья — приоритет</a:t>
            </a:r>
            <a:endParaRPr/>
          </a:p>
          <a:p>
            <a:pPr marL="457200" indent="-457200">
              <a:lnSpc>
                <a:spcPct val="114999"/>
              </a:lnSpc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Международные стандарты ВОЗ и ЮНЕСКО подтверждают важность и здоровья в обучении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706599" y="500585"/>
            <a:ext cx="617728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Segoe UI Black"/>
                <a:cs typeface="Arial"/>
              </a:rPr>
              <a:t>Актуальность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2083777" y="4420483"/>
            <a:ext cx="9917723" cy="108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100" b="1">
              <a:latin typeface="Arial"/>
              <a:cs typeface="Arial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Включает: режим, среду, методы, упражнения, климат</a:t>
            </a:r>
            <a:endParaRPr/>
          </a:p>
          <a:p>
            <a:pPr marL="342900" indent="-342900" algn="ctr">
              <a:lnSpc>
                <a:spcPct val="114999"/>
              </a:lnSpc>
              <a:spcAft>
                <a:spcPts val="800"/>
              </a:spcAft>
              <a:buFontTx/>
              <a:buChar char="-"/>
              <a:defRPr/>
            </a:pPr>
            <a:endParaRPr lang="ru-RU" sz="2400" b="1">
              <a:solidFill>
                <a:schemeClr val="tx1">
                  <a:lumMod val="85000"/>
                  <a:lumOff val="15000"/>
                </a:schemeClr>
              </a:solidFill>
              <a:latin typeface="Segoe UI Black"/>
              <a:ea typeface="Segoe UI Black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029199" y="318201"/>
            <a:ext cx="6796453" cy="17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Segoe UI Black"/>
                <a:cs typeface="Arial"/>
              </a:rPr>
              <a:t>Что такое здоровьесберегающие технологии?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029199" y="2022382"/>
            <a:ext cx="6167802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Комплекс мер, встроенных в общеобразовательный процесс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488349" y="3244864"/>
            <a:ext cx="8249380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800" b="1">
                <a:solidFill>
                  <a:srgbClr val="C00000"/>
                </a:solidFill>
                <a:latin typeface="Arial"/>
                <a:cs typeface="Arial"/>
              </a:rPr>
              <a:t>Цель</a:t>
            </a: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 — сохранить физическое, психическое и социальное здоровье ученика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4970769" y="2551799"/>
            <a:ext cx="68012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1. Индивидуализация </a:t>
            </a:r>
            <a:endParaRPr/>
          </a:p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2. Психологическая безопасность</a:t>
            </a:r>
            <a:endParaRPr/>
          </a:p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3. Предотвращение переутомления</a:t>
            </a:r>
            <a:endParaRPr/>
          </a:p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4. Активность и смена деятельности</a:t>
            </a:r>
            <a:endParaRPr/>
          </a:p>
          <a:p>
            <a:pPr algn="just"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cs typeface="Arial"/>
              </a:rPr>
              <a:t>5. Гигиенические условия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565416" y="1255728"/>
            <a:ext cx="7418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Calibri"/>
                <a:cs typeface="Arial"/>
              </a:rPr>
              <a:t>Принципы здоровьесбережения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4044566" y="1956604"/>
            <a:ext cx="7902338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Учитываются физические, когнитивные, сенсорные особенности</a:t>
            </a:r>
            <a:endParaRPr/>
          </a:p>
          <a:p>
            <a:pPr marL="457200" indent="-457200"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В</a:t>
            </a:r>
            <a:r>
              <a:rPr lang="ru-RU" sz="2800" b="1">
                <a:solidFill>
                  <a:srgbClr val="3A4A6A"/>
                </a:solidFill>
                <a:latin typeface="Arial"/>
                <a:ea typeface="Segoe UI Black"/>
                <a:cs typeface="Arial"/>
              </a:rPr>
              <a:t>ажна</a:t>
            </a: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 атмосфера доверия и эмоционального благополучия</a:t>
            </a:r>
            <a:endParaRPr/>
          </a:p>
          <a:p>
            <a:pPr marL="457200" indent="-457200">
              <a:spcAft>
                <a:spcPts val="800"/>
              </a:spcAft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Поощрение и щадящее оценивание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308516" y="986458"/>
            <a:ext cx="8354057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Segoe UI Black"/>
                <a:cs typeface="Arial"/>
              </a:rPr>
              <a:t>Индивидуализация и безопасность</a:t>
            </a:r>
            <a:endParaRPr lang="ru-RU" sz="3200">
              <a:solidFill>
                <a:srgbClr val="C00000"/>
              </a:solidFill>
              <a:latin typeface="Arial"/>
              <a:ea typeface="Segoe UI Black"/>
              <a:cs typeface="Arial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974014" y="4377089"/>
            <a:ext cx="78399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/>
              <a:buChar char="v"/>
              <a:defRPr/>
            </a:pPr>
            <a:r>
              <a:rPr lang="ru-RU" sz="2800" b="1" cap="none" spc="0">
                <a:ln w="0"/>
                <a:solidFill>
                  <a:srgbClr val="002060"/>
                </a:solidFill>
                <a:latin typeface="Arial"/>
                <a:cs typeface="Arial"/>
              </a:rPr>
              <a:t>Щадящий режим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ln w="0"/>
                <a:solidFill>
                  <a:srgbClr val="002060"/>
                </a:solidFill>
                <a:latin typeface="Arial"/>
                <a:cs typeface="Arial"/>
              </a:rPr>
              <a:t>Паузы при первых признаках усталости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 cap="none" spc="0">
                <a:ln w="0"/>
                <a:solidFill>
                  <a:srgbClr val="002060"/>
                </a:solidFill>
                <a:latin typeface="Arial"/>
                <a:cs typeface="Arial"/>
              </a:rPr>
              <a:t>Чередование видов деятельности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4190942" y="2413491"/>
            <a:ext cx="7444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Каждые 15–20 минут — смена позы, движения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ЛФК, простые разминки,</a:t>
            </a:r>
            <a:b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массаж пальцев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Segoe UI Black"/>
                <a:cs typeface="Arial"/>
              </a:rPr>
              <a:t>Даже пассивная смена позы полезна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219223" y="1373694"/>
            <a:ext cx="777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cs typeface="Arial"/>
              </a:rPr>
              <a:t>Практика: двигательные паузы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/>
        </p:blipFill>
        <p:spPr bwMode="auto">
          <a:xfrm rot="5400000">
            <a:off x="-181453" y="498834"/>
            <a:ext cx="6378029" cy="586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6825051" y="244759"/>
            <a:ext cx="4886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Calibri"/>
                <a:cs typeface="Arial"/>
              </a:rPr>
              <a:t>Практика: гимнастика и сенсорная разгрузка</a:t>
            </a:r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>
            <a:off x="7105813" y="3519730"/>
            <a:ext cx="4102656" cy="319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 bwMode="auto">
          <a:xfrm>
            <a:off x="6947541" y="1399279"/>
            <a:ext cx="4641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v"/>
              <a:defRPr/>
            </a:pPr>
            <a:r>
              <a:rPr lang="ru-RU" sz="2400" b="1" cap="none" spc="0">
                <a:ln w="0"/>
                <a:solidFill>
                  <a:srgbClr val="002060"/>
                </a:solidFill>
                <a:latin typeface="Arial"/>
                <a:cs typeface="Arial"/>
              </a:rPr>
              <a:t>Гимнастика для глаз</a:t>
            </a:r>
            <a:endParaRPr/>
          </a:p>
          <a:p>
            <a:pPr marL="342900" indent="-342900">
              <a:buFont typeface="Wingdings"/>
              <a:buChar char="v"/>
              <a:defRPr/>
            </a:pPr>
            <a:r>
              <a:rPr lang="ru-RU" sz="2400" b="1" cap="none" spc="0">
                <a:ln w="0"/>
                <a:solidFill>
                  <a:srgbClr val="002060"/>
                </a:solidFill>
                <a:latin typeface="Arial"/>
                <a:cs typeface="Arial"/>
              </a:rPr>
              <a:t>Пальчиковые игры, </a:t>
            </a:r>
            <a:endParaRPr/>
          </a:p>
          <a:p>
            <a:pPr marL="342900" indent="-342900">
              <a:buFont typeface="Wingdings"/>
              <a:buChar char="v"/>
              <a:defRPr/>
            </a:pPr>
            <a:r>
              <a:rPr lang="ru-RU" sz="2400" b="1" cap="none" spc="0">
                <a:ln w="0"/>
                <a:solidFill>
                  <a:srgbClr val="002060"/>
                </a:solidFill>
                <a:latin typeface="Arial"/>
                <a:cs typeface="Arial"/>
              </a:rPr>
              <a:t>дыхательные упражнения</a:t>
            </a:r>
            <a:endParaRPr/>
          </a:p>
          <a:p>
            <a:pPr marL="342900" indent="-342900">
              <a:buFont typeface="Wingdings"/>
              <a:buChar char="v"/>
              <a:defRPr/>
            </a:pPr>
            <a:r>
              <a:rPr lang="ru-RU" sz="2400" b="1">
                <a:ln w="0"/>
                <a:solidFill>
                  <a:srgbClr val="002060"/>
                </a:solidFill>
                <a:latin typeface="Arial"/>
                <a:cs typeface="Arial"/>
              </a:rPr>
              <a:t>Переключения между типами восприятия</a:t>
            </a:r>
            <a:endParaRPr lang="ru-RU" sz="2400" b="1" cap="none" spc="0">
              <a:ln w="0"/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4661163" y="2184127"/>
            <a:ext cx="75308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Занятия дробятся на блоки</a:t>
            </a:r>
            <a:b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10–15 минут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Перерывы с элементами</a:t>
            </a:r>
            <a:b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движения отдыха</a:t>
            </a:r>
            <a:endParaRPr/>
          </a:p>
          <a:p>
            <a:pPr marL="457200" indent="-457200">
              <a:buFont typeface="Wingdings"/>
              <a:buChar char="v"/>
              <a:defRPr/>
            </a:pP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Координация расписания</a:t>
            </a:r>
            <a:b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</a:br>
            <a:r>
              <a:rPr lang="ru-RU" sz="28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с родителями и врачами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639587" y="993685"/>
            <a:ext cx="5729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Arial"/>
                <a:ea typeface="Calibri"/>
                <a:cs typeface="Arial"/>
              </a:rPr>
              <a:t>Щадящий режим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 rot="5400000">
            <a:off x="319587" y="390303"/>
            <a:ext cx="5064855" cy="459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 bwMode="auto">
          <a:xfrm rot="5400000">
            <a:off x="6369788" y="1498520"/>
            <a:ext cx="5859441" cy="485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 bwMode="auto">
          <a:xfrm>
            <a:off x="6610516" y="44450"/>
            <a:ext cx="5118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Arial"/>
                <a:ea typeface="Calibri"/>
                <a:cs typeface="Arial"/>
              </a:rPr>
              <a:t>Релаксация и эмоциональная поддержка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56996" y="5217749"/>
            <a:ext cx="5058944" cy="164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v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Расслабляющие упражнения </a:t>
            </a:r>
            <a:endParaRPr/>
          </a:p>
          <a:p>
            <a:pPr marL="342900" indent="-342900">
              <a:buFont typeface="Wingdings"/>
              <a:buChar char="v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Музыка, игра, сказка, визуализация</a:t>
            </a:r>
            <a:endParaRPr/>
          </a:p>
          <a:p>
            <a:pPr marL="342900" indent="-342900">
              <a:buFont typeface="Wingdings"/>
              <a:buChar char="v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ea typeface="Calibri"/>
                <a:cs typeface="Arial"/>
              </a:rPr>
              <a:t>Поощрение и ситуация успеха</a:t>
            </a:r>
            <a:endParaRPr 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Office PowerPoint</Application>
  <DocSecurity>0</DocSecurity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Segoe UI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GAL1NOCHKA</dc:creator>
  <cp:keywords/>
  <dc:description/>
  <cp:lastModifiedBy>Дмитрий Сухин</cp:lastModifiedBy>
  <cp:revision>88</cp:revision>
  <dcterms:created xsi:type="dcterms:W3CDTF">2024-10-21T17:51:10Z</dcterms:created>
  <dcterms:modified xsi:type="dcterms:W3CDTF">2025-04-24T07:57:16Z</dcterms:modified>
  <cp:category/>
  <dc:identifier/>
  <cp:contentStatus/>
  <dc:language/>
  <cp:version/>
</cp:coreProperties>
</file>