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sldIdLst>
    <p:sldId id="257" r:id="rId2"/>
    <p:sldId id="259" r:id="rId3"/>
    <p:sldId id="297" r:id="rId4"/>
    <p:sldId id="298" r:id="rId5"/>
    <p:sldId id="356" r:id="rId6"/>
    <p:sldId id="299" r:id="rId7"/>
    <p:sldId id="354" r:id="rId8"/>
    <p:sldId id="350" r:id="rId9"/>
    <p:sldId id="353" r:id="rId10"/>
    <p:sldId id="355" r:id="rId11"/>
    <p:sldId id="352" r:id="rId12"/>
    <p:sldId id="304" r:id="rId13"/>
    <p:sldId id="319" r:id="rId14"/>
    <p:sldId id="320" r:id="rId15"/>
    <p:sldId id="3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4E3E2D"/>
    <a:srgbClr val="6E625A"/>
    <a:srgbClr val="4A4A4A"/>
    <a:srgbClr val="FAF3E8"/>
    <a:srgbClr val="FEFBF2"/>
    <a:srgbClr val="3B2F2F"/>
    <a:srgbClr val="FFFA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13" y="77"/>
      </p:cViewPr>
      <p:guideLst>
        <p:guide orient="horz" pos="2127"/>
        <p:guide pos="3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2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9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90553" y="103191"/>
            <a:ext cx="10991849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6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3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6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4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5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ru-RU" smtClean="0"/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886EB0-E99F-142B-BE05-8E0BED17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11D43-4FD7-4F83-B3AF-D81471237BED}"/>
              </a:ext>
            </a:extLst>
          </p:cNvPr>
          <p:cNvSpPr txBox="1"/>
          <p:nvPr/>
        </p:nvSpPr>
        <p:spPr>
          <a:xfrm>
            <a:off x="3200400" y="4923046"/>
            <a:ext cx="6701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E2E2E"/>
                </a:solidFill>
                <a:latin typeface="Verdana" panose="020B0604030504040204" pitchFamily="34" charset="0"/>
              </a:rPr>
              <a:t>Автор: учитель Мезенцев В.В.</a:t>
            </a:r>
            <a:endParaRPr lang="ru-RU" sz="2800" b="1" dirty="0">
              <a:solidFill>
                <a:srgbClr val="2E2E2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C4B4C-3264-4A05-B3AC-C60ECB4F37E2}"/>
              </a:ext>
            </a:extLst>
          </p:cNvPr>
          <p:cNvSpPr txBox="1"/>
          <p:nvPr/>
        </p:nvSpPr>
        <p:spPr>
          <a:xfrm>
            <a:off x="349827" y="2767280"/>
            <a:ext cx="10134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</a:rPr>
              <a:t>Снятие мышечного напряжения на уроках труда (технологии)</a:t>
            </a:r>
            <a:endParaRPr lang="ru-RU" sz="4000" b="1" dirty="0">
              <a:solidFill>
                <a:srgbClr val="4E3E2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54C78-0C84-4C5D-BB2B-423255DAB533}"/>
              </a:ext>
            </a:extLst>
          </p:cNvPr>
          <p:cNvSpPr txBox="1"/>
          <p:nvPr/>
        </p:nvSpPr>
        <p:spPr>
          <a:xfrm>
            <a:off x="1714500" y="919290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Государственное казенное общеобразовательное учреждение края специальная (коррекционная)</a:t>
            </a:r>
          </a:p>
          <a:p>
            <a:pPr algn="ctr"/>
            <a:r>
              <a:rPr lang="ru-RU" sz="20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школа-интернат № 2 г. Сочи</a:t>
            </a:r>
            <a:endParaRPr lang="ru-RU" b="1" dirty="0">
              <a:solidFill>
                <a:srgbClr val="2E2E2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FA97D-D4AE-90CC-9C57-E4A4C6F9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1E03CC-0DD3-4482-8B49-9E2D0F6A7B05}"/>
              </a:ext>
            </a:extLst>
          </p:cNvPr>
          <p:cNvSpPr txBox="1"/>
          <p:nvPr/>
        </p:nvSpPr>
        <p:spPr>
          <a:xfrm>
            <a:off x="1066800" y="914400"/>
            <a:ext cx="9677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ctr"/>
            <a: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+mn-ea"/>
              </a:rPr>
              <a:t>УПРАЖНЕНИЯ</a:t>
            </a:r>
            <a:b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+mn-ea"/>
              </a:rPr>
            </a:br>
            <a: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+mn-ea"/>
              </a:rPr>
              <a:t>ДЛЯ МЕЛКОЙ МОТОРИКИ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D85D36-1BA5-40C4-B3EC-A0EADC8606F9}"/>
              </a:ext>
            </a:extLst>
          </p:cNvPr>
          <p:cNvSpPr/>
          <p:nvPr/>
        </p:nvSpPr>
        <p:spPr>
          <a:xfrm>
            <a:off x="2476500" y="2438400"/>
            <a:ext cx="7239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Пальчиковые игры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Мячики, эспандеры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Лепка, работа с тканью и бумагой — комбинация с речью (пальчиковый театр, </a:t>
            </a:r>
            <a:r>
              <a:rPr lang="ru-RU" sz="3200" b="1" dirty="0" err="1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биоэнергопластика</a:t>
            </a: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24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0F33B-01C2-D3C0-1422-53615DE68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8610600" cy="1295400"/>
          </a:xfrm>
        </p:spPr>
        <p:txBody>
          <a:bodyPr>
            <a:normAutofit/>
          </a:bodyPr>
          <a:lstStyle/>
          <a:p>
            <a:pPr algn="ctr" defTabSz="457200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ЭРГОНОМИКА</a:t>
            </a:r>
            <a:b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БЕЗОПАСНОСТЬ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24000" y="2286000"/>
            <a:ext cx="8305800" cy="2679063"/>
          </a:xfrm>
        </p:spPr>
        <p:txBody>
          <a:bodyPr>
            <a:normAutofit/>
          </a:bodyPr>
          <a:lstStyle/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Мебель по росту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— безопасные, адаптированные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Проветривание, освещение, температура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98C2E-CA36-A8B0-71CF-92855FD9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/>
          </p:nvPr>
        </p:nvSpPr>
        <p:spPr>
          <a:xfrm>
            <a:off x="1607820" y="2438400"/>
            <a:ext cx="8221980" cy="2419985"/>
          </a:xfrm>
        </p:spPr>
        <p:txBody>
          <a:bodyPr>
            <a:normAutofit/>
          </a:bodyPr>
          <a:lstStyle/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Рисование, музыка, декорирование изделий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страха ошибки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Удовольствие от творчества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3400" y="838200"/>
            <a:ext cx="10820400" cy="1296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АРТ-ТЕРАПИЯ </a:t>
            </a:r>
          </a:p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 ЭМОЦИОНАЛЬНАЯ РАЗРЯДКА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31526-C62D-CB13-20E6-C12B5F4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143000" y="2276475"/>
            <a:ext cx="9067800" cy="294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Кулинария, здоровое питание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природой-связь с окружающей средой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Гигиена, распорядок дня — основа будущей самостоятельности</a:t>
            </a:r>
            <a:r>
              <a:rPr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33600" y="723900"/>
            <a:ext cx="6858000" cy="16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НАВЫКИ ЗОЖ</a:t>
            </a:r>
          </a:p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ЧЕРЕЗ УРОК ТРУДА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907C7-12A3-C622-DBFB-1D94A64F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447800" y="839787"/>
            <a:ext cx="8400415" cy="75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ЗАКЛЮЧЕНИЕ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66800" y="1981200"/>
            <a:ext cx="9372599" cy="3733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Здоровьесберегающие технологии = эффективное обучение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 уверен, мотивирован, меньше болеет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 работает легче и радостнее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C972-9CA5-154B-15E6-8CB33A24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2440E3-E445-3B81-FEE1-8BCB3B66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овое поле 4">
            <a:extLst>
              <a:ext uri="{FF2B5EF4-FFF2-40B4-BE49-F238E27FC236}">
                <a16:creationId xmlns:a16="http://schemas.microsoft.com/office/drawing/2014/main" id="{7DCD935D-7D97-9049-7FC5-D83E1706040D}"/>
              </a:ext>
            </a:extLst>
          </p:cNvPr>
          <p:cNvSpPr txBox="1"/>
          <p:nvPr/>
        </p:nvSpPr>
        <p:spPr>
          <a:xfrm>
            <a:off x="1524000" y="2743200"/>
            <a:ext cx="8400415" cy="75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266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D423E-C878-7CCD-8F1B-C2FCDDE4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Заголовок 11265"/>
          <p:cNvSpPr>
            <a:spLocks noGrp="1"/>
          </p:cNvSpPr>
          <p:nvPr>
            <p:ph type="title"/>
          </p:nvPr>
        </p:nvSpPr>
        <p:spPr>
          <a:xfrm>
            <a:off x="2279968" y="533400"/>
            <a:ext cx="7168833" cy="929005"/>
          </a:xfrm>
        </p:spPr>
        <p:txBody>
          <a:bodyPr anchor="b" anchorCtr="0">
            <a:normAutofit/>
          </a:bodyPr>
          <a:lstStyle/>
          <a:p>
            <a:pPr algn="ctr"/>
            <a: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ЭТО ВАЖНО</a:t>
            </a:r>
          </a:p>
        </p:txBody>
      </p:sp>
      <p:sp>
        <p:nvSpPr>
          <p:cNvPr id="11267" name="Замещающий текст 11266"/>
          <p:cNvSpPr>
            <a:spLocks noGrp="1"/>
          </p:cNvSpPr>
          <p:nvPr>
            <p:ph idx="1"/>
          </p:nvPr>
        </p:nvSpPr>
        <p:spPr>
          <a:xfrm>
            <a:off x="1447800" y="1600200"/>
            <a:ext cx="9906000" cy="4038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с интеллектуальными нарушениями — уязвимая группа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Часто имеют повышенную утомляемость, соматические и эмоциональные трудности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ФГОС ОВЗ и международные стандарты требуют бережного</a:t>
            </a:r>
            <a:b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подхода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E3229-E722-7F6F-7232-D96454999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730" name="Заголовок 73729"/>
          <p:cNvSpPr>
            <a:spLocks noGrp="1"/>
          </p:cNvSpPr>
          <p:nvPr>
            <p:ph type="title"/>
          </p:nvPr>
        </p:nvSpPr>
        <p:spPr>
          <a:xfrm>
            <a:off x="1752599" y="914401"/>
            <a:ext cx="8686802" cy="944245"/>
          </a:xfrm>
        </p:spPr>
        <p:txBody>
          <a:bodyPr anchor="b" anchorCtr="0">
            <a:normAutofit fontScale="90000"/>
          </a:bodyPr>
          <a:lstStyle/>
          <a:p>
            <a:pPr algn="ctr"/>
            <a:r>
              <a:rPr lang="ru-RU" altLang="zh-CN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ЦЕЛИ</a:t>
            </a:r>
            <a:br>
              <a:rPr lang="ru-RU" altLang="zh-CN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zh-CN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ЗДОРОВЬЕСБЕРЕЖЕНИЯ </a:t>
            </a:r>
          </a:p>
        </p:txBody>
      </p:sp>
      <p:sp>
        <p:nvSpPr>
          <p:cNvPr id="73731" name="Замещающий текст 73730"/>
          <p:cNvSpPr>
            <a:spLocks noGrp="1"/>
          </p:cNvSpPr>
          <p:nvPr>
            <p:ph type="body" sz="half" idx="1"/>
          </p:nvPr>
        </p:nvSpPr>
        <p:spPr>
          <a:xfrm>
            <a:off x="1447800" y="2438400"/>
            <a:ext cx="4495800" cy="2438400"/>
          </a:xfrm>
        </p:spPr>
        <p:txBody>
          <a:bodyPr>
            <a:normAutofit/>
          </a:bodyPr>
          <a:lstStyle/>
          <a:p>
            <a:pPr algn="ctr">
              <a:buClrTx/>
              <a:buSzTx/>
              <a:buFontTx/>
              <a:buNone/>
            </a:pPr>
            <a:r>
              <a:rPr sz="2800"/>
              <a:t>       </a:t>
            </a:r>
            <a:r>
              <a:rPr lang="ru-RU" altLang="zh-CN" sz="2800"/>
              <a:t> </a:t>
            </a:r>
            <a:endParaRPr sz="2800"/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>
          <a:xfrm>
            <a:off x="1185432" y="2387441"/>
            <a:ext cx="9267824" cy="23199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Профилактика утомления и травм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Эмоциональное благополучие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мотивации и интереса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навыков ЗОЖ</a:t>
            </a:r>
          </a:p>
          <a:p>
            <a:endParaRPr lang="ru-RU" altLang="en-US" sz="32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1C2051-AB72-958B-63E5-3EB6ED763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778" name="Заголовок 75777"/>
          <p:cNvSpPr>
            <a:spLocks noGrp="1"/>
          </p:cNvSpPr>
          <p:nvPr>
            <p:ph type="title"/>
          </p:nvPr>
        </p:nvSpPr>
        <p:spPr>
          <a:xfrm>
            <a:off x="1669097" y="533400"/>
            <a:ext cx="8853807" cy="1549399"/>
          </a:xfrm>
        </p:spPr>
        <p:txBody>
          <a:bodyPr anchor="b" anchorCtr="0">
            <a:noAutofit/>
          </a:bodyPr>
          <a:lstStyle/>
          <a:p>
            <a:pPr algn="ctr"/>
            <a:r>
              <a:rPr lang="ru-RU" altLang="zh-CN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ПРИНЦИПЫ ЗДОРОВЬЕСБЕРЕГАЮЩЕГО УРОКА ТРУДА</a:t>
            </a:r>
            <a:endParaRPr lang="ru-RU" altLang="zh-CN" sz="3200" dirty="0">
              <a:solidFill>
                <a:srgbClr val="4E3E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779" name="Замещающий текст 75778"/>
          <p:cNvSpPr>
            <a:spLocks noGrp="1"/>
          </p:cNvSpPr>
          <p:nvPr>
            <p:ph type="body" sz="half" idx="1"/>
          </p:nvPr>
        </p:nvSpPr>
        <p:spPr>
          <a:xfrm>
            <a:off x="1814193" y="347347"/>
            <a:ext cx="8613140" cy="1397000"/>
          </a:xfrm>
        </p:spPr>
        <p:txBody>
          <a:bodyPr/>
          <a:lstStyle/>
          <a:p>
            <a:pPr algn="just">
              <a:buClrTx/>
              <a:buSzTx/>
              <a:buFontTx/>
              <a:buNone/>
            </a:pPr>
            <a:r>
              <a:rPr sz="2800" dirty="0"/>
              <a:t>       </a:t>
            </a:r>
          </a:p>
        </p:txBody>
      </p:sp>
      <p:sp>
        <p:nvSpPr>
          <p:cNvPr id="75783" name="Прямоугольник 75782"/>
          <p:cNvSpPr/>
          <p:nvPr/>
        </p:nvSpPr>
        <p:spPr>
          <a:xfrm>
            <a:off x="2238378" y="4038603"/>
            <a:ext cx="8124825" cy="19107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endParaRPr lang="ru-RU" sz="280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74173" y="2183159"/>
            <a:ext cx="11049000" cy="3966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Двигательная активность</a:t>
            </a:r>
          </a:p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Формирование правильной </a:t>
            </a:r>
          </a:p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осанки и дыхания</a:t>
            </a:r>
          </a:p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Психологический комфорт</a:t>
            </a:r>
          </a:p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Индивидуальный подход</a:t>
            </a:r>
          </a:p>
          <a:p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Профилактическая направленность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1D570-6968-6A09-753A-7C01F1F0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827" name="Прямоугольник 77826"/>
          <p:cNvSpPr/>
          <p:nvPr/>
        </p:nvSpPr>
        <p:spPr>
          <a:xfrm>
            <a:off x="2895600" y="1143000"/>
            <a:ext cx="67056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ОСАНКА И ДЫХАНИЕ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31418" y="2209800"/>
            <a:ext cx="7398383" cy="297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Упражнение для осанки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Дыхательные упражнения («насос»)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физиологических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2463885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350C5-98A1-21F1-5113-87710A85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804" name="Прямоугольник 76803"/>
          <p:cNvSpPr/>
          <p:nvPr/>
        </p:nvSpPr>
        <p:spPr>
          <a:xfrm>
            <a:off x="1828800" y="748665"/>
            <a:ext cx="88392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zh-CN" sz="4000" b="1" dirty="0">
                <a:solidFill>
                  <a:srgbClr val="4E3E2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ПРИНЦИП ДВИГАТЕЛЬНОЙ АКТИВНОСТИ</a:t>
            </a:r>
            <a:endParaRPr lang="ru-RU" sz="4000" dirty="0">
              <a:solidFill>
                <a:srgbClr val="4E3E2D"/>
              </a:solidFill>
            </a:endParaRPr>
          </a:p>
        </p:txBody>
      </p:sp>
      <p:sp>
        <p:nvSpPr>
          <p:cNvPr id="76805" name="Прямоугольник 76804"/>
          <p:cNvSpPr/>
          <p:nvPr/>
        </p:nvSpPr>
        <p:spPr>
          <a:xfrm>
            <a:off x="2133600" y="2209800"/>
            <a:ext cx="8039100" cy="38900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Практическая деятельность: естественное движение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Чередование поз и изменение положения тела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элементов производственной гимнастики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D549A-2ECE-F6E6-E687-ABB8D5F1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CFBBC-12F2-4401-AC7D-82C79D5FF5C0}"/>
              </a:ext>
            </a:extLst>
          </p:cNvPr>
          <p:cNvSpPr txBox="1"/>
          <p:nvPr/>
        </p:nvSpPr>
        <p:spPr>
          <a:xfrm>
            <a:off x="1524000" y="8382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ПСИХОЛОГИЧЕСКАЯ КОМФОРТНОСТЬ </a:t>
            </a:r>
            <a:endParaRPr lang="ru-RU" sz="4000" b="1" dirty="0">
              <a:solidFill>
                <a:srgbClr val="4E3E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4CA99-7FCA-48A9-AD15-B41EA9B2F10E}"/>
              </a:ext>
            </a:extLst>
          </p:cNvPr>
          <p:cNvSpPr txBox="1"/>
          <p:nvPr/>
        </p:nvSpPr>
        <p:spPr>
          <a:xfrm>
            <a:off x="2362200" y="2397948"/>
            <a:ext cx="784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zh-CN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Добрые отношения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zh-CN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Ситуация успеха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zh-CN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Избегание оценок, вызывающих тревожность</a:t>
            </a:r>
            <a:endParaRPr lang="ru-RU" sz="3200" b="1" dirty="0">
              <a:solidFill>
                <a:srgbClr val="2E2E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4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B3A98-B606-8A5C-A5B5-EA789415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6886575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/>
          </p:nvPr>
        </p:nvSpPr>
        <p:spPr>
          <a:xfrm>
            <a:off x="2247901" y="1219200"/>
            <a:ext cx="7696198" cy="873125"/>
          </a:xfrm>
        </p:spPr>
        <p:txBody>
          <a:bodyPr>
            <a:noAutofit/>
          </a:bodyPr>
          <a:lstStyle/>
          <a:p>
            <a:pPr marL="0" indent="0" algn="ctr" defTabSz="457200">
              <a:buNone/>
            </a:pPr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ИНДИВИДУАЛЬНЫЙ</a:t>
            </a:r>
            <a:b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57400" y="2780347"/>
            <a:ext cx="8077200" cy="1732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Дифференциация знаний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темпа и возможностей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Помощь и поддержка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88A2E7-C9C1-1755-21AE-3A78C045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67117-A39A-4611-B6EC-68DDCE3A48A0}"/>
              </a:ext>
            </a:extLst>
          </p:cNvPr>
          <p:cNvSpPr txBox="1"/>
          <p:nvPr/>
        </p:nvSpPr>
        <p:spPr>
          <a:xfrm>
            <a:off x="1828800" y="838201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ПРАКТИКА: </a:t>
            </a:r>
          </a:p>
          <a:p>
            <a:pPr algn="ctr"/>
            <a:r>
              <a:rPr lang="ru-RU" altLang="en-US" sz="4000" b="1" dirty="0">
                <a:solidFill>
                  <a:srgbClr val="4E3E2D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ДИНАМИЧЕСКИЕ ПАУЗЫ</a:t>
            </a:r>
            <a:endParaRPr lang="ru-RU" sz="4000" b="1" dirty="0">
              <a:solidFill>
                <a:srgbClr val="4E3E2D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C115D-6F04-41FB-906A-E3C595741849}"/>
              </a:ext>
            </a:extLst>
          </p:cNvPr>
          <p:cNvSpPr txBox="1"/>
          <p:nvPr/>
        </p:nvSpPr>
        <p:spPr>
          <a:xfrm>
            <a:off x="2333625" y="2514600"/>
            <a:ext cx="769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1–3 минуты отдыха каждые 15–20 минут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Простые упражнения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en-US" sz="3200" b="1" dirty="0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Гимнастика для глаз, расслабление</a:t>
            </a:r>
          </a:p>
        </p:txBody>
      </p:sp>
    </p:spTree>
    <p:extLst>
      <p:ext uri="{BB962C8B-B14F-4D97-AF65-F5344CB8AC3E}">
        <p14:creationId xmlns:p14="http://schemas.microsoft.com/office/powerpoint/2010/main" val="2677800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251</TotalTime>
  <Words>284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Тема Office 2013–2022</vt:lpstr>
      <vt:lpstr>Презентация PowerPoint</vt:lpstr>
      <vt:lpstr>ПОЧЕМУ ЭТО ВАЖНО</vt:lpstr>
      <vt:lpstr>ЦЕЛИ ЗДОРОВЬЕСБЕРЕЖЕНИЯ </vt:lpstr>
      <vt:lpstr>ПРИНЦИПЫ ЗДОРОВЬЕСБЕРЕГАЮЩЕГО УРОКА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ЭРГОНОМИКА И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Дмитрий Сухин</cp:lastModifiedBy>
  <cp:revision>131</cp:revision>
  <dcterms:created xsi:type="dcterms:W3CDTF">2024-09-26T10:02:00Z</dcterms:created>
  <dcterms:modified xsi:type="dcterms:W3CDTF">2025-04-24T09:37:11Z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46A7AEF9CDC044969C1D03A862AA4D13_12</vt:lpwstr>
  </property>
  <property fmtid="{D5CDD505-2E9C-101B-9397-08002B2CF9AE}" pid="4" name="KSOProductBuildVer">
    <vt:lpwstr>1049-12.2.0.20795</vt:lpwstr>
  </property>
</Properties>
</file>