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302" r:id="rId3"/>
    <p:sldId id="303" r:id="rId4"/>
    <p:sldId id="304" r:id="rId5"/>
    <p:sldId id="305" r:id="rId6"/>
    <p:sldId id="306" r:id="rId7"/>
    <p:sldId id="300" r:id="rId8"/>
    <p:sldId id="307" r:id="rId9"/>
    <p:sldId id="309" r:id="rId10"/>
    <p:sldId id="308" r:id="rId11"/>
    <p:sldId id="301" r:id="rId12"/>
    <p:sldId id="295" r:id="rId13"/>
    <p:sldId id="310" r:id="rId14"/>
    <p:sldId id="298" r:id="rId15"/>
    <p:sldId id="293" r:id="rId16"/>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83" d="100"/>
          <a:sy n="83" d="100"/>
        </p:scale>
        <p:origin x="-1440"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ru-RU" dirty="0">
              <a:cs typeface="+mn-cs"/>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dirty="0">
                <a:cs typeface="+mn-cs"/>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dirty="0">
                <a:cs typeface="+mn-cs"/>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dirty="0">
                <a:cs typeface="+mn-cs"/>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dirty="0">
                  <a:cs typeface="+mn-cs"/>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dirty="0">
                  <a:cs typeface="+mn-cs"/>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dirty="0">
                  <a:cs typeface="+mn-cs"/>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dirty="0">
                  <a:cs typeface="+mn-cs"/>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dirty="0">
                  <a:cs typeface="+mn-cs"/>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dirty="0">
                <a:cs typeface="+mn-cs"/>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ru-RU" dirty="0">
                <a:cs typeface="+mn-cs"/>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dirty="0">
                <a:cs typeface="+mn-cs"/>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dirty="0">
                  <a:cs typeface="+mn-cs"/>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dirty="0">
                  <a:cs typeface="+mn-cs"/>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dirty="0">
                  <a:cs typeface="+mn-cs"/>
                </a:endParaRPr>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dirty="0">
                  <a:cs typeface="+mn-cs"/>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dirty="0">
                  <a:cs typeface="+mn-cs"/>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ru-RU" dirty="0">
              <a:cs typeface="+mn-cs"/>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ru-RU" dirty="0">
              <a:cs typeface="+mn-cs"/>
            </a:endParaRPr>
          </a:p>
        </p:txBody>
      </p:sp>
      <p:sp>
        <p:nvSpPr>
          <p:cNvPr id="6041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6042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fld id="{E5848644-582A-4393-BFDE-93D935FA9B7D}" type="datetimeFigureOut">
              <a:rPr lang="ru-RU"/>
              <a:pPr>
                <a:defRPr/>
              </a:pPr>
              <a:t>24.02.2022</a:t>
            </a:fld>
            <a:endParaRPr lang="ru-RU" dirty="0"/>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ru-RU" dirty="0"/>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3DC65232-1519-4656-832D-A6FF83725F7A}"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B6459763-8719-4282-B028-91BB90868B87}" type="datetimeFigureOut">
              <a:rPr lang="ru-RU"/>
              <a:pPr>
                <a:defRPr/>
              </a:pPr>
              <a:t>24.02.2022</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7"/>
          <p:cNvSpPr>
            <a:spLocks noGrp="1" noChangeArrowheads="1"/>
          </p:cNvSpPr>
          <p:nvPr>
            <p:ph type="sldNum" sz="quarter" idx="12"/>
          </p:nvPr>
        </p:nvSpPr>
        <p:spPr>
          <a:ln/>
        </p:spPr>
        <p:txBody>
          <a:bodyPr/>
          <a:lstStyle>
            <a:lvl1pPr>
              <a:defRPr/>
            </a:lvl1pPr>
          </a:lstStyle>
          <a:p>
            <a:pPr>
              <a:defRPr/>
            </a:pPr>
            <a:fld id="{48504E81-5C80-462A-BFB0-62D5FA032CDD}"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F086C403-E8BE-45E2-ADE9-48A41587E572}" type="datetimeFigureOut">
              <a:rPr lang="ru-RU"/>
              <a:pPr>
                <a:defRPr/>
              </a:pPr>
              <a:t>24.02.2022</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7"/>
          <p:cNvSpPr>
            <a:spLocks noGrp="1" noChangeArrowheads="1"/>
          </p:cNvSpPr>
          <p:nvPr>
            <p:ph type="sldNum" sz="quarter" idx="12"/>
          </p:nvPr>
        </p:nvSpPr>
        <p:spPr>
          <a:ln/>
        </p:spPr>
        <p:txBody>
          <a:bodyPr/>
          <a:lstStyle>
            <a:lvl1pPr>
              <a:defRPr/>
            </a:lvl1pPr>
          </a:lstStyle>
          <a:p>
            <a:pPr>
              <a:defRPr/>
            </a:pPr>
            <a:fld id="{ED2EA5D1-FB23-4780-ACD9-CE5852E6F040}"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6DF432F7-BA83-4FEE-9B13-212437EA7A80}" type="datetimeFigureOut">
              <a:rPr lang="ru-RU"/>
              <a:pPr>
                <a:defRPr/>
              </a:pPr>
              <a:t>24.02.2022</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7"/>
          <p:cNvSpPr>
            <a:spLocks noGrp="1" noChangeArrowheads="1"/>
          </p:cNvSpPr>
          <p:nvPr>
            <p:ph type="sldNum" sz="quarter" idx="12"/>
          </p:nvPr>
        </p:nvSpPr>
        <p:spPr>
          <a:ln/>
        </p:spPr>
        <p:txBody>
          <a:bodyPr/>
          <a:lstStyle>
            <a:lvl1pPr>
              <a:defRPr/>
            </a:lvl1pPr>
          </a:lstStyle>
          <a:p>
            <a:pPr>
              <a:defRPr/>
            </a:pPr>
            <a:fld id="{0356C856-488C-47E7-9732-88341A27643B}"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fld id="{AD09D5DA-1B61-4ADB-858C-336FBFEB10FD}" type="datetimeFigureOut">
              <a:rPr lang="ru-RU"/>
              <a:pPr>
                <a:defRPr/>
              </a:pPr>
              <a:t>24.02.2022</a:t>
            </a:fld>
            <a:endParaRPr lang="ru-RU" dirty="0"/>
          </a:p>
        </p:txBody>
      </p:sp>
      <p:sp>
        <p:nvSpPr>
          <p:cNvPr id="5"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7"/>
          <p:cNvSpPr>
            <a:spLocks noGrp="1" noChangeArrowheads="1"/>
          </p:cNvSpPr>
          <p:nvPr>
            <p:ph type="sldNum" sz="quarter" idx="12"/>
          </p:nvPr>
        </p:nvSpPr>
        <p:spPr>
          <a:ln/>
        </p:spPr>
        <p:txBody>
          <a:bodyPr/>
          <a:lstStyle>
            <a:lvl1pPr>
              <a:defRPr/>
            </a:lvl1pPr>
          </a:lstStyle>
          <a:p>
            <a:pPr>
              <a:defRPr/>
            </a:pPr>
            <a:fld id="{F29FB980-76F7-404A-8F12-AF2CE2DB7E9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6AC687EA-94DC-41F4-8AA0-81D5C7B2E326}" type="datetimeFigureOut">
              <a:rPr lang="ru-RU"/>
              <a:pPr>
                <a:defRPr/>
              </a:pPr>
              <a:t>24.02.2022</a:t>
            </a:fld>
            <a:endParaRPr lang="ru-RU" dirty="0"/>
          </a:p>
        </p:txBody>
      </p:sp>
      <p:sp>
        <p:nvSpPr>
          <p:cNvPr id="6"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7"/>
          <p:cNvSpPr>
            <a:spLocks noGrp="1" noChangeArrowheads="1"/>
          </p:cNvSpPr>
          <p:nvPr>
            <p:ph type="sldNum" sz="quarter" idx="12"/>
          </p:nvPr>
        </p:nvSpPr>
        <p:spPr>
          <a:ln/>
        </p:spPr>
        <p:txBody>
          <a:bodyPr/>
          <a:lstStyle>
            <a:lvl1pPr>
              <a:defRPr/>
            </a:lvl1pPr>
          </a:lstStyle>
          <a:p>
            <a:pPr>
              <a:defRPr/>
            </a:pPr>
            <a:fld id="{D263570B-6E10-41E4-87A3-66D4D185ADD3}"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fld id="{B9C9A625-67C3-453E-BA90-A94C360009CA}" type="datetimeFigureOut">
              <a:rPr lang="ru-RU"/>
              <a:pPr>
                <a:defRPr/>
              </a:pPr>
              <a:t>24.02.2022</a:t>
            </a:fld>
            <a:endParaRPr lang="ru-RU" dirty="0"/>
          </a:p>
        </p:txBody>
      </p:sp>
      <p:sp>
        <p:nvSpPr>
          <p:cNvPr id="8"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7"/>
          <p:cNvSpPr>
            <a:spLocks noGrp="1" noChangeArrowheads="1"/>
          </p:cNvSpPr>
          <p:nvPr>
            <p:ph type="sldNum" sz="quarter" idx="12"/>
          </p:nvPr>
        </p:nvSpPr>
        <p:spPr>
          <a:ln/>
        </p:spPr>
        <p:txBody>
          <a:bodyPr/>
          <a:lstStyle>
            <a:lvl1pPr>
              <a:defRPr/>
            </a:lvl1pPr>
          </a:lstStyle>
          <a:p>
            <a:pPr>
              <a:defRPr/>
            </a:pPr>
            <a:fld id="{D8358C65-F6F2-4F8D-82E8-07ED80FF9E5B}"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fld id="{51399167-243A-4305-A98B-CFC16B05D09A}" type="datetimeFigureOut">
              <a:rPr lang="ru-RU"/>
              <a:pPr>
                <a:defRPr/>
              </a:pPr>
              <a:t>24.02.2022</a:t>
            </a:fld>
            <a:endParaRPr lang="ru-RU" dirty="0"/>
          </a:p>
        </p:txBody>
      </p:sp>
      <p:sp>
        <p:nvSpPr>
          <p:cNvPr id="4"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7"/>
          <p:cNvSpPr>
            <a:spLocks noGrp="1" noChangeArrowheads="1"/>
          </p:cNvSpPr>
          <p:nvPr>
            <p:ph type="sldNum" sz="quarter" idx="12"/>
          </p:nvPr>
        </p:nvSpPr>
        <p:spPr>
          <a:ln/>
        </p:spPr>
        <p:txBody>
          <a:bodyPr/>
          <a:lstStyle>
            <a:lvl1pPr>
              <a:defRPr/>
            </a:lvl1pPr>
          </a:lstStyle>
          <a:p>
            <a:pPr>
              <a:defRPr/>
            </a:pPr>
            <a:fld id="{72AA5F66-B142-4C9B-8986-E3500A7C907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D29EDD9-D660-4696-9698-83BB26D68FC4}" type="datetimeFigureOut">
              <a:rPr lang="ru-RU"/>
              <a:pPr>
                <a:defRPr/>
              </a:pPr>
              <a:t>24.02.2022</a:t>
            </a:fld>
            <a:endParaRPr lang="ru-RU" dirty="0"/>
          </a:p>
        </p:txBody>
      </p:sp>
      <p:sp>
        <p:nvSpPr>
          <p:cNvPr id="3"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7"/>
          <p:cNvSpPr>
            <a:spLocks noGrp="1" noChangeArrowheads="1"/>
          </p:cNvSpPr>
          <p:nvPr>
            <p:ph type="sldNum" sz="quarter" idx="12"/>
          </p:nvPr>
        </p:nvSpPr>
        <p:spPr>
          <a:ln/>
        </p:spPr>
        <p:txBody>
          <a:bodyPr/>
          <a:lstStyle>
            <a:lvl1pPr>
              <a:defRPr/>
            </a:lvl1pPr>
          </a:lstStyle>
          <a:p>
            <a:pPr>
              <a:defRPr/>
            </a:pPr>
            <a:fld id="{B7D604D1-4E88-4ED7-9A7A-DBCDF18C0E8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09D85302-189C-4FDE-86F2-E08228E8B23D}" type="datetimeFigureOut">
              <a:rPr lang="ru-RU"/>
              <a:pPr>
                <a:defRPr/>
              </a:pPr>
              <a:t>24.02.2022</a:t>
            </a:fld>
            <a:endParaRPr lang="ru-RU" dirty="0"/>
          </a:p>
        </p:txBody>
      </p:sp>
      <p:sp>
        <p:nvSpPr>
          <p:cNvPr id="6"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7"/>
          <p:cNvSpPr>
            <a:spLocks noGrp="1" noChangeArrowheads="1"/>
          </p:cNvSpPr>
          <p:nvPr>
            <p:ph type="sldNum" sz="quarter" idx="12"/>
          </p:nvPr>
        </p:nvSpPr>
        <p:spPr>
          <a:ln/>
        </p:spPr>
        <p:txBody>
          <a:bodyPr/>
          <a:lstStyle>
            <a:lvl1pPr>
              <a:defRPr/>
            </a:lvl1pPr>
          </a:lstStyle>
          <a:p>
            <a:pPr>
              <a:defRPr/>
            </a:pPr>
            <a:fld id="{05A1EEDE-B999-4138-A2E5-A8E7E82FE1E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C93F7397-92F1-4523-8275-C0D44E7E656D}" type="datetimeFigureOut">
              <a:rPr lang="ru-RU"/>
              <a:pPr>
                <a:defRPr/>
              </a:pPr>
              <a:t>24.02.2022</a:t>
            </a:fld>
            <a:endParaRPr lang="ru-RU" dirty="0"/>
          </a:p>
        </p:txBody>
      </p:sp>
      <p:sp>
        <p:nvSpPr>
          <p:cNvPr id="6" name="Rectangle 6"/>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7"/>
          <p:cNvSpPr>
            <a:spLocks noGrp="1" noChangeArrowheads="1"/>
          </p:cNvSpPr>
          <p:nvPr>
            <p:ph type="sldNum" sz="quarter" idx="12"/>
          </p:nvPr>
        </p:nvSpPr>
        <p:spPr>
          <a:ln/>
        </p:spPr>
        <p:txBody>
          <a:bodyPr/>
          <a:lstStyle>
            <a:lvl1pPr>
              <a:defRPr/>
            </a:lvl1pPr>
          </a:lstStyle>
          <a:p>
            <a:pPr>
              <a:defRPr/>
            </a:pPr>
            <a:fld id="{D5D8B4DE-1A26-4285-8641-C116DE63AE5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ru-RU" dirty="0">
              <a:cs typeface="+mn-cs"/>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939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D5D3EF49-90EA-4477-948E-3B0315909619}" type="datetimeFigureOut">
              <a:rPr lang="ru-RU"/>
              <a:pPr>
                <a:defRPr/>
              </a:pPr>
              <a:t>24.02.2022</a:t>
            </a:fld>
            <a:endParaRPr lang="ru-RU" dirty="0"/>
          </a:p>
        </p:txBody>
      </p:sp>
      <p:sp>
        <p:nvSpPr>
          <p:cNvPr id="5939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dirty="0"/>
          </a:p>
        </p:txBody>
      </p:sp>
      <p:sp>
        <p:nvSpPr>
          <p:cNvPr id="5939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67E5859-B88D-4231-B851-6EA0FA4912DC}" type="slidenum">
              <a:rPr lang="ru-RU"/>
              <a:pPr>
                <a:defRPr/>
              </a:pPr>
              <a:t>‹#›</a:t>
            </a:fld>
            <a:endParaRPr lang="ru-RU" dirty="0"/>
          </a:p>
        </p:txBody>
      </p:sp>
      <p:sp>
        <p:nvSpPr>
          <p:cNvPr id="5940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ru-RU" dirty="0">
              <a:cs typeface="+mn-cs"/>
            </a:endParaRPr>
          </a:p>
        </p:txBody>
      </p:sp>
      <p:sp>
        <p:nvSpPr>
          <p:cNvPr id="5940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ru-RU" dirty="0">
              <a:cs typeface="+mn-cs"/>
            </a:endParaRPr>
          </a:p>
        </p:txBody>
      </p:sp>
      <p:grpSp>
        <p:nvGrpSpPr>
          <p:cNvPr id="1034" name="Group 10"/>
          <p:cNvGrpSpPr>
            <a:grpSpLocks/>
          </p:cNvGrpSpPr>
          <p:nvPr/>
        </p:nvGrpSpPr>
        <p:grpSpPr bwMode="auto">
          <a:xfrm>
            <a:off x="7938" y="5540375"/>
            <a:ext cx="1784350" cy="1246188"/>
            <a:chOff x="5" y="3490"/>
            <a:chExt cx="1124" cy="785"/>
          </a:xfrm>
        </p:grpSpPr>
        <p:sp>
          <p:nvSpPr>
            <p:cNvPr id="5940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ru-RU" dirty="0">
                <a:cs typeface="+mn-cs"/>
              </a:endParaRPr>
            </a:p>
          </p:txBody>
        </p:sp>
        <p:sp>
          <p:nvSpPr>
            <p:cNvPr id="5940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ru-RU" dirty="0">
                <a:cs typeface="+mn-cs"/>
              </a:endParaRPr>
            </a:p>
          </p:txBody>
        </p:sp>
        <p:sp>
          <p:nvSpPr>
            <p:cNvPr id="5940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dirty="0">
                <a:cs typeface="+mn-cs"/>
              </a:endParaRPr>
            </a:p>
          </p:txBody>
        </p:sp>
        <p:sp>
          <p:nvSpPr>
            <p:cNvPr id="5940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dirty="0">
                <a:cs typeface="+mn-cs"/>
              </a:endParaRPr>
            </a:p>
          </p:txBody>
        </p:sp>
        <p:sp>
          <p:nvSpPr>
            <p:cNvPr id="5940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ru-RU" dirty="0">
                <a:cs typeface="+mn-cs"/>
              </a:endParaRPr>
            </a:p>
          </p:txBody>
        </p:sp>
        <p:sp>
          <p:nvSpPr>
            <p:cNvPr id="5940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ru-RU" dirty="0">
                <a:cs typeface="+mn-cs"/>
              </a:endParaRPr>
            </a:p>
          </p:txBody>
        </p:sp>
        <p:sp>
          <p:nvSpPr>
            <p:cNvPr id="5940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ru-RU" dirty="0">
                <a:cs typeface="+mn-cs"/>
              </a:endParaRPr>
            </a:p>
          </p:txBody>
        </p:sp>
        <p:sp>
          <p:nvSpPr>
            <p:cNvPr id="5941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ru-RU" dirty="0">
                <a:cs typeface="+mn-cs"/>
              </a:endParaRPr>
            </a:p>
          </p:txBody>
        </p:sp>
        <p:sp>
          <p:nvSpPr>
            <p:cNvPr id="5941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ru-RU" dirty="0">
                <a:cs typeface="+mn-cs"/>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5941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ru-RU" dirty="0">
                    <a:cs typeface="+mn-cs"/>
                  </a:endParaRPr>
                </a:p>
              </p:txBody>
            </p:sp>
            <p:sp>
              <p:nvSpPr>
                <p:cNvPr id="5941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1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ru-RU" dirty="0">
                    <a:cs typeface="+mn-cs"/>
                  </a:endParaRPr>
                </a:p>
              </p:txBody>
            </p:sp>
          </p:grpSp>
          <p:sp>
            <p:nvSpPr>
              <p:cNvPr id="5941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1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dirty="0">
                  <a:cs typeface="+mn-cs"/>
                </a:endParaRPr>
              </a:p>
            </p:txBody>
          </p:sp>
          <p:sp>
            <p:nvSpPr>
              <p:cNvPr id="5941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ru-RU" dirty="0">
                  <a:cs typeface="+mn-cs"/>
                </a:endParaRPr>
              </a:p>
            </p:txBody>
          </p:sp>
          <p:grpSp>
            <p:nvGrpSpPr>
              <p:cNvPr id="1065" name="Group 28"/>
              <p:cNvGrpSpPr>
                <a:grpSpLocks/>
              </p:cNvGrpSpPr>
              <p:nvPr userDrawn="1"/>
            </p:nvGrpSpPr>
            <p:grpSpPr bwMode="auto">
              <a:xfrm>
                <a:off x="5" y="3490"/>
                <a:ext cx="1124" cy="678"/>
                <a:chOff x="5" y="3490"/>
                <a:chExt cx="1124" cy="678"/>
              </a:xfrm>
            </p:grpSpPr>
            <p:sp>
              <p:nvSpPr>
                <p:cNvPr id="5942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2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2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2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ru-RU" dirty="0">
                    <a:cs typeface="+mn-cs"/>
                  </a:endParaRPr>
                </a:p>
              </p:txBody>
            </p:sp>
            <p:sp>
              <p:nvSpPr>
                <p:cNvPr id="5942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ru-RU" dirty="0">
                    <a:cs typeface="+mn-cs"/>
                  </a:endParaRPr>
                </a:p>
              </p:txBody>
            </p:sp>
            <p:sp>
              <p:nvSpPr>
                <p:cNvPr id="5942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2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ru-RU" dirty="0">
                    <a:cs typeface="+mn-cs"/>
                  </a:endParaRPr>
                </a:p>
              </p:txBody>
            </p:sp>
            <p:sp>
              <p:nvSpPr>
                <p:cNvPr id="5942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ru-RU" dirty="0">
                    <a:cs typeface="+mn-cs"/>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5943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dirty="0">
                <a:cs typeface="+mn-cs"/>
              </a:endParaRPr>
            </a:p>
          </p:txBody>
        </p:sp>
        <p:sp>
          <p:nvSpPr>
            <p:cNvPr id="5943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dirty="0">
                <a:cs typeface="+mn-cs"/>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5943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ru-RU" dirty="0">
                  <a:cs typeface="+mn-cs"/>
                </a:endParaRPr>
              </a:p>
            </p:txBody>
          </p:sp>
          <p:grpSp>
            <p:nvGrpSpPr>
              <p:cNvPr id="1040" name="Group 43"/>
              <p:cNvGrpSpPr>
                <a:grpSpLocks/>
              </p:cNvGrpSpPr>
              <p:nvPr userDrawn="1"/>
            </p:nvGrpSpPr>
            <p:grpSpPr bwMode="auto">
              <a:xfrm>
                <a:off x="4610" y="57"/>
                <a:ext cx="1344" cy="985"/>
                <a:chOff x="4610" y="57"/>
                <a:chExt cx="1344" cy="985"/>
              </a:xfrm>
            </p:grpSpPr>
            <p:sp>
              <p:nvSpPr>
                <p:cNvPr id="5943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37" name="Freeform 45"/>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ru-RU" dirty="0">
                    <a:cs typeface="+mn-cs"/>
                  </a:endParaRPr>
                </a:p>
              </p:txBody>
            </p:sp>
            <p:sp>
              <p:nvSpPr>
                <p:cNvPr id="59438" name="Freeform 46"/>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3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ru-RU" dirty="0">
                    <a:cs typeface="+mn-cs"/>
                  </a:endParaRPr>
                </a:p>
              </p:txBody>
            </p:sp>
            <p:sp>
              <p:nvSpPr>
                <p:cNvPr id="59440"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ru-RU" dirty="0">
                    <a:cs typeface="+mn-cs"/>
                  </a:endParaRPr>
                </a:p>
              </p:txBody>
            </p:sp>
            <p:sp>
              <p:nvSpPr>
                <p:cNvPr id="59441"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ru-RU" dirty="0">
                    <a:cs typeface="+mn-cs"/>
                  </a:endParaRPr>
                </a:p>
              </p:txBody>
            </p:sp>
            <p:sp>
              <p:nvSpPr>
                <p:cNvPr id="5944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ru-RU" dirty="0">
                    <a:cs typeface="+mn-cs"/>
                  </a:endParaRPr>
                </a:p>
              </p:txBody>
            </p:sp>
            <p:sp>
              <p:nvSpPr>
                <p:cNvPr id="59443"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ru-RU" dirty="0">
                    <a:cs typeface="+mn-cs"/>
                  </a:endParaRPr>
                </a:p>
              </p:txBody>
            </p:sp>
          </p:grpSp>
        </p:grpSp>
        <p:sp>
          <p:nvSpPr>
            <p:cNvPr id="5944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ru-RU" dirty="0">
                <a:cs typeface="+mn-cs"/>
              </a:endParaRPr>
            </a:p>
          </p:txBody>
        </p:sp>
      </p:gr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grow-clever.com/wp-content/uploads/2013/05/sneg.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143240" y="5857892"/>
            <a:ext cx="5743575" cy="714375"/>
          </a:xfrm>
        </p:spPr>
        <p:txBody>
          <a:bodyPr anchor="ctr">
            <a:noAutofit/>
          </a:bodyPr>
          <a:lstStyle/>
          <a:p>
            <a:pPr algn="r" eaLnBrk="1" hangingPunct="1">
              <a:defRPr/>
            </a:pPr>
            <a:r>
              <a:rPr lang="ru-RU" sz="2000" dirty="0" smtClean="0">
                <a:solidFill>
                  <a:schemeClr val="tx2"/>
                </a:solidFill>
                <a:effectLst>
                  <a:outerShdw blurRad="38100" dist="38100" dir="2700000" algn="tl">
                    <a:srgbClr val="C0C0C0"/>
                  </a:outerShdw>
                </a:effectLst>
              </a:rPr>
              <a:t>Подготовила:</a:t>
            </a:r>
            <a:br>
              <a:rPr lang="ru-RU" sz="2000" dirty="0" smtClean="0">
                <a:solidFill>
                  <a:schemeClr val="tx2"/>
                </a:solidFill>
                <a:effectLst>
                  <a:outerShdw blurRad="38100" dist="38100" dir="2700000" algn="tl">
                    <a:srgbClr val="C0C0C0"/>
                  </a:outerShdw>
                </a:effectLst>
              </a:rPr>
            </a:br>
            <a:r>
              <a:rPr lang="ru-RU" sz="2000" dirty="0" smtClean="0">
                <a:solidFill>
                  <a:schemeClr val="tx2"/>
                </a:solidFill>
                <a:effectLst>
                  <a:outerShdw blurRad="38100" dist="38100" dir="2700000" algn="tl">
                    <a:srgbClr val="C0C0C0"/>
                  </a:outerShdw>
                </a:effectLst>
              </a:rPr>
              <a:t>учитель-дефектолог</a:t>
            </a:r>
            <a:br>
              <a:rPr lang="ru-RU" sz="2000" dirty="0" smtClean="0">
                <a:solidFill>
                  <a:schemeClr val="tx2"/>
                </a:solidFill>
                <a:effectLst>
                  <a:outerShdw blurRad="38100" dist="38100" dir="2700000" algn="tl">
                    <a:srgbClr val="C0C0C0"/>
                  </a:outerShdw>
                </a:effectLst>
              </a:rPr>
            </a:br>
            <a:r>
              <a:rPr lang="ru-RU" sz="2000" dirty="0" smtClean="0">
                <a:solidFill>
                  <a:schemeClr val="tx2"/>
                </a:solidFill>
                <a:effectLst>
                  <a:outerShdw blurRad="38100" dist="38100" dir="2700000" algn="tl">
                    <a:srgbClr val="C0C0C0"/>
                  </a:outerShdw>
                </a:effectLst>
              </a:rPr>
              <a:t>Савина Татьяна Михайловна</a:t>
            </a:r>
            <a:endParaRPr lang="ru-RU" sz="2000" dirty="0">
              <a:solidFill>
                <a:schemeClr val="tx2"/>
              </a:solidFill>
              <a:effectLst>
                <a:outerShdw blurRad="38100" dist="38100" dir="2700000" algn="tl">
                  <a:srgbClr val="C0C0C0"/>
                </a:outerShdw>
              </a:effectLst>
            </a:endParaRPr>
          </a:p>
        </p:txBody>
      </p:sp>
      <p:sp>
        <p:nvSpPr>
          <p:cNvPr id="3" name="Подзаголовок 2"/>
          <p:cNvSpPr>
            <a:spLocks noGrp="1"/>
          </p:cNvSpPr>
          <p:nvPr>
            <p:ph type="subTitle" idx="4294967295"/>
          </p:nvPr>
        </p:nvSpPr>
        <p:spPr>
          <a:xfrm rot="21219030">
            <a:off x="788140" y="387805"/>
            <a:ext cx="7109060" cy="1728787"/>
          </a:xfrm>
        </p:spPr>
        <p:txBody>
          <a:bodyPr>
            <a:normAutofit/>
          </a:bodyPr>
          <a:lstStyle/>
          <a:p>
            <a:pPr marL="0" indent="0" algn="ctr" eaLnBrk="1" hangingPunct="1">
              <a:lnSpc>
                <a:spcPct val="80000"/>
              </a:lnSpc>
              <a:buFontTx/>
              <a:buNone/>
              <a:defRPr/>
            </a:pPr>
            <a:r>
              <a:rPr lang="ru-RU" sz="2800" b="1" dirty="0" smtClean="0">
                <a:solidFill>
                  <a:srgbClr val="CC3300"/>
                </a:solidFill>
                <a:effectLst>
                  <a:outerShdw blurRad="38100" dist="38100" dir="2700000" algn="tl">
                    <a:srgbClr val="C0C0C0"/>
                  </a:outerShdw>
                </a:effectLst>
              </a:rPr>
              <a:t>Приемы сенсорной интеграции в коррекционной работе с детьми ОВЗ.</a:t>
            </a:r>
            <a:endParaRPr lang="ru-RU" sz="2800" b="1" dirty="0">
              <a:solidFill>
                <a:srgbClr val="CC3300"/>
              </a:solidFill>
              <a:effectLst>
                <a:outerShdw blurRad="38100" dist="38100" dir="2700000" algn="tl">
                  <a:srgbClr val="C0C0C0"/>
                </a:outerShdw>
              </a:effectLst>
            </a:endParaRPr>
          </a:p>
        </p:txBody>
      </p:sp>
      <p:pic>
        <p:nvPicPr>
          <p:cNvPr id="5" name="Рисунок 4" descr="° Ледяные шары ° Крепость ° Фигуры ° Вазы ° изо льда своими руками. Увлекательные зимние развлечения с  Вашими детьми!"/>
          <p:cNvPicPr/>
          <p:nvPr/>
        </p:nvPicPr>
        <p:blipFill>
          <a:blip r:embed="rId2"/>
          <a:srcRect l="35983" t="34792" r="22359" b="32155"/>
          <a:stretch>
            <a:fillRect/>
          </a:stretch>
        </p:blipFill>
        <p:spPr bwMode="auto">
          <a:xfrm rot="331635">
            <a:off x="142060" y="1561411"/>
            <a:ext cx="4390894" cy="3161725"/>
          </a:xfrm>
          <a:prstGeom prst="rect">
            <a:avLst/>
          </a:prstGeom>
          <a:ln>
            <a:noFill/>
          </a:ln>
          <a:effectLst>
            <a:softEdge rad="112500"/>
          </a:effectLst>
        </p:spPr>
      </p:pic>
      <p:pic>
        <p:nvPicPr>
          <p:cNvPr id="6" name="Рисунок 5" descr="https://proprikol.ru/wp-content/uploads/2020/09/kartinki-led-34.jpg"/>
          <p:cNvPicPr/>
          <p:nvPr/>
        </p:nvPicPr>
        <p:blipFill>
          <a:blip r:embed="rId3"/>
          <a:srcRect t="22460"/>
          <a:stretch>
            <a:fillRect/>
          </a:stretch>
        </p:blipFill>
        <p:spPr bwMode="auto">
          <a:xfrm rot="334467">
            <a:off x="4698503" y="1182865"/>
            <a:ext cx="3898827" cy="2794406"/>
          </a:xfrm>
          <a:prstGeom prst="rect">
            <a:avLst/>
          </a:prstGeom>
          <a:ln>
            <a:noFill/>
          </a:ln>
          <a:effectLst>
            <a:softEdge rad="112500"/>
          </a:effectLst>
        </p:spPr>
      </p:pic>
      <p:pic>
        <p:nvPicPr>
          <p:cNvPr id="7" name="Рисунок 6" descr="https://myslide.ru/documents_7/e7796fe0f5648564fc1bc4702e834c4b/img12.jpg"/>
          <p:cNvPicPr/>
          <p:nvPr/>
        </p:nvPicPr>
        <p:blipFill>
          <a:blip r:embed="rId4"/>
          <a:srcRect l="56905" t="68304" r="3791" b="4224"/>
          <a:stretch>
            <a:fillRect/>
          </a:stretch>
        </p:blipFill>
        <p:spPr bwMode="auto">
          <a:xfrm rot="20603285">
            <a:off x="3600176" y="3981672"/>
            <a:ext cx="3801036" cy="22522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8376" y="-16351"/>
            <a:ext cx="85725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lang="ru-RU" b="1" i="1" dirty="0" smtClean="0">
                <a:latin typeface="Times New Roman" pitchFamily="18" charset="0"/>
                <a:ea typeface="Times New Roman" pitchFamily="18" charset="0"/>
                <a:cs typeface="Times New Roman" pitchFamily="18" charset="0"/>
              </a:rPr>
              <a:t>      </a:t>
            </a:r>
            <a:r>
              <a:rPr lang="ru-RU" b="1" i="1" dirty="0" smtClean="0">
                <a:latin typeface="Times New Roman" pitchFamily="18" charset="0"/>
                <a:ea typeface="Times New Roman" pitchFamily="18" charset="0"/>
                <a:cs typeface="Times New Roman" pitchFamily="18" charset="0"/>
              </a:rPr>
              <a:t>Итак: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Задача сенсорного пространства (коробок) – стимулировать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приятные ощущения.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28600" eaLnBrk="0" hangingPunct="0"/>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Задача специалистов - создать для ребенка среду, в которой он сможет получать как можно больше самых разных ощущений, в которой его пальчики будут активно работать. Здесь ребенок </a:t>
            </a:r>
            <a:r>
              <a:rPr lang="ru-RU" dirty="0" smtClean="0">
                <a:latin typeface="Times New Roman" pitchFamily="18" charset="0"/>
                <a:ea typeface="Times New Roman" pitchFamily="18" charset="0"/>
                <a:cs typeface="Times New Roman" pitchFamily="18" charset="0"/>
              </a:rPr>
              <a:t>может мять</a:t>
            </a:r>
            <a:r>
              <a:rPr lang="ru-RU" dirty="0">
                <a:latin typeface="Times New Roman" pitchFamily="18" charset="0"/>
                <a:ea typeface="Times New Roman" pitchFamily="18" charset="0"/>
                <a:cs typeface="Times New Roman" pitchFamily="18" charset="0"/>
              </a:rPr>
              <a:t>, прятать и отыскивать предметы </a:t>
            </a:r>
            <a:r>
              <a:rPr lang="ru-RU" dirty="0" smtClean="0">
                <a:latin typeface="Times New Roman" pitchFamily="18" charset="0"/>
                <a:ea typeface="Times New Roman" pitchFamily="18" charset="0"/>
                <a:cs typeface="Times New Roman" pitchFamily="18" charset="0"/>
              </a:rPr>
              <a:t>(руки),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переливать, складывать и перекладывать, - в общем, исследовать объекты без каких-либо ограничений.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indent="228600" algn="just" eaLnBrk="0" hangingPunct="0"/>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что очень важно - такую «бесценную» игрушку можно легко сделать своими руками практически без специальных и материальных затрат.</a:t>
            </a:r>
          </a:p>
          <a:p>
            <a:pPr indent="228600" algn="just" eaLnBrk="0" hangingPunct="0"/>
            <a:r>
              <a:rPr lang="ru-RU" dirty="0">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     </a:t>
            </a:r>
            <a:r>
              <a:rPr lang="ru-RU" dirty="0" smtClean="0">
                <a:solidFill>
                  <a:srgbClr val="000000"/>
                </a:solidFill>
                <a:latin typeface="Times New Roman" pitchFamily="18" charset="0"/>
                <a:ea typeface="Times New Roman" pitchFamily="18" charset="0"/>
                <a:cs typeface="Times New Roman" pitchFamily="18" charset="0"/>
              </a:rPr>
              <a:t> </a:t>
            </a:r>
            <a:r>
              <a:rPr lang="ru-RU" dirty="0">
                <a:solidFill>
                  <a:srgbClr val="000000"/>
                </a:solidFill>
                <a:latin typeface="Times New Roman" pitchFamily="18" charset="0"/>
                <a:ea typeface="Times New Roman" pitchFamily="18" charset="0"/>
                <a:cs typeface="Times New Roman" pitchFamily="18" charset="0"/>
              </a:rPr>
              <a:t>Важно не забывать менять содержимое коробочки и не давать детям все сразу, чтобы каждая игра  давала детям ощущение новизны и необычности, оставалась для них всегда интересной, заманчивой, а главное – несла в себе развивающую функцию.</a:t>
            </a:r>
            <a:endParaRPr lang="ru-RU" dirty="0">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Users\Савина ТМ\AppData\Local\Microsoft\Windows\INetCache\Content.Word\20220116_163925.jpg"/>
          <p:cNvPicPr/>
          <p:nvPr/>
        </p:nvPicPr>
        <p:blipFill rotWithShape="1">
          <a:blip r:embed="rId2" cstate="print">
            <a:extLst>
              <a:ext uri="{28A0092B-C50C-407E-A947-70E740481C1C}">
                <a14:useLocalDpi xmlns:a14="http://schemas.microsoft.com/office/drawing/2010/main" val="0"/>
              </a:ext>
            </a:extLst>
          </a:blip>
          <a:srcRect l="15000" t="6666" r="17647" b="3137"/>
          <a:stretch/>
        </p:blipFill>
        <p:spPr bwMode="auto">
          <a:xfrm rot="570702">
            <a:off x="3845962" y="3408504"/>
            <a:ext cx="2597540" cy="2777294"/>
          </a:xfrm>
          <a:prstGeom prst="rect">
            <a:avLst/>
          </a:prstGeom>
          <a:ln>
            <a:noFill/>
          </a:ln>
          <a:effectLst>
            <a:softEdge rad="112500"/>
          </a:effectLst>
          <a:extLst>
            <a:ext uri="{53640926-AAD7-44D8-BBD7-CCE9431645EC}">
              <a14:shadowObscured xmlns:a14="http://schemas.microsoft.com/office/drawing/2010/main"/>
            </a:ext>
          </a:extLst>
        </p:spPr>
      </p:pic>
      <p:pic>
        <p:nvPicPr>
          <p:cNvPr id="4" name="Рисунок 3" descr="C:\Users\Савина ТМ\AppData\Local\Microsoft\Windows\INetCache\Content.Word\20220116_163624.jpg"/>
          <p:cNvPicPr/>
          <p:nvPr/>
        </p:nvPicPr>
        <p:blipFill rotWithShape="1">
          <a:blip r:embed="rId3" cstate="print">
            <a:extLst>
              <a:ext uri="{28A0092B-C50C-407E-A947-70E740481C1C}">
                <a14:useLocalDpi xmlns:a14="http://schemas.microsoft.com/office/drawing/2010/main" val="0"/>
              </a:ext>
            </a:extLst>
          </a:blip>
          <a:srcRect l="10090" r="16490"/>
          <a:stretch/>
        </p:blipFill>
        <p:spPr bwMode="auto">
          <a:xfrm rot="20670413">
            <a:off x="-118982" y="3616296"/>
            <a:ext cx="2664690" cy="2796957"/>
          </a:xfrm>
          <a:prstGeom prst="rect">
            <a:avLst/>
          </a:prstGeom>
          <a:ln>
            <a:noFill/>
          </a:ln>
          <a:effectLst>
            <a:softEdge rad="112500"/>
          </a:effectLst>
          <a:extLst>
            <a:ext uri="{53640926-AAD7-44D8-BBD7-CCE9431645EC}">
              <a14:shadowObscured xmlns:a14="http://schemas.microsoft.com/office/drawing/2010/main"/>
            </a:ext>
          </a:extLst>
        </p:spPr>
      </p:pic>
      <p:pic>
        <p:nvPicPr>
          <p:cNvPr id="5" name="Рисунок 4" descr="C:\Users\Савина ТМ\AppData\Local\Microsoft\Windows\INetCache\Content.Word\20220116_162115.jpg"/>
          <p:cNvPicPr/>
          <p:nvPr/>
        </p:nvPicPr>
        <p:blipFill rotWithShape="1">
          <a:blip r:embed="rId4" cstate="print">
            <a:extLst>
              <a:ext uri="{28A0092B-C50C-407E-A947-70E740481C1C}">
                <a14:useLocalDpi xmlns:a14="http://schemas.microsoft.com/office/drawing/2010/main" val="0"/>
              </a:ext>
            </a:extLst>
          </a:blip>
          <a:srcRect l="15644" t="7052" r="17852" b="2950"/>
          <a:stretch/>
        </p:blipFill>
        <p:spPr bwMode="auto">
          <a:xfrm rot="21054593">
            <a:off x="5964153" y="3528699"/>
            <a:ext cx="3129860" cy="3287335"/>
          </a:xfrm>
          <a:prstGeom prst="rect">
            <a:avLst/>
          </a:prstGeom>
          <a:ln>
            <a:noFill/>
          </a:ln>
          <a:effectLst>
            <a:softEdge rad="112500"/>
          </a:effectLst>
          <a:extLst>
            <a:ext uri="{53640926-AAD7-44D8-BBD7-CCE9431645EC}">
              <a14:shadowObscured xmlns:a14="http://schemas.microsoft.com/office/drawing/2010/main"/>
            </a:ext>
          </a:extLst>
        </p:spPr>
      </p:pic>
      <p:pic>
        <p:nvPicPr>
          <p:cNvPr id="6" name="Рисунок 5" descr="C:\Users\Савина ТМ\AppData\Local\Microsoft\Windows\INetCache\Content.Word\20220119_104347.jpg"/>
          <p:cNvPicPr/>
          <p:nvPr/>
        </p:nvPicPr>
        <p:blipFill rotWithShape="1">
          <a:blip r:embed="rId5" cstate="print">
            <a:extLst>
              <a:ext uri="{28A0092B-C50C-407E-A947-70E740481C1C}">
                <a14:useLocalDpi xmlns:a14="http://schemas.microsoft.com/office/drawing/2010/main" val="0"/>
              </a:ext>
            </a:extLst>
          </a:blip>
          <a:srcRect t="7582" b="3484"/>
          <a:stretch/>
        </p:blipFill>
        <p:spPr bwMode="auto">
          <a:xfrm rot="3118802">
            <a:off x="1668115" y="4086896"/>
            <a:ext cx="3123479" cy="2733147"/>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800" y="260648"/>
            <a:ext cx="7862576" cy="1477328"/>
          </a:xfrm>
          <a:prstGeom prst="rect">
            <a:avLst/>
          </a:prstGeom>
        </p:spPr>
        <p:txBody>
          <a:bodyPr wrap="square">
            <a:spAutoFit/>
          </a:bodyPr>
          <a:lstStyle/>
          <a:p>
            <a:pPr lvl="0" indent="228600" algn="just" eaLnBrk="0" hangingPunct="0"/>
            <a:r>
              <a:rPr lang="ru-RU" dirty="0" smtClean="0">
                <a:solidFill>
                  <a:srgbClr val="000000"/>
                </a:solidFill>
                <a:latin typeface="Times New Roman" pitchFamily="18" charset="0"/>
                <a:ea typeface="Times New Roman" pitchFamily="18" charset="0"/>
                <a:cs typeface="Times New Roman" pitchFamily="18" charset="0"/>
              </a:rPr>
              <a:t>       </a:t>
            </a:r>
            <a:r>
              <a:rPr lang="ru-RU" dirty="0">
                <a:solidFill>
                  <a:srgbClr val="000000"/>
                </a:solidFill>
                <a:latin typeface="Times New Roman" pitchFamily="18" charset="0"/>
                <a:ea typeface="Times New Roman" pitchFamily="18" charset="0"/>
                <a:cs typeface="Times New Roman" pitchFamily="18" charset="0"/>
              </a:rPr>
              <a:t>Г</a:t>
            </a:r>
            <a:r>
              <a:rPr lang="ru-RU" dirty="0" smtClean="0">
                <a:solidFill>
                  <a:srgbClr val="000000"/>
                </a:solidFill>
                <a:latin typeface="Times New Roman" pitchFamily="18" charset="0"/>
                <a:ea typeface="Times New Roman" pitchFamily="18" charset="0"/>
                <a:cs typeface="Times New Roman" pitchFamily="18" charset="0"/>
              </a:rPr>
              <a:t>лавное </a:t>
            </a:r>
            <a:r>
              <a:rPr lang="ru-RU" dirty="0">
                <a:solidFill>
                  <a:srgbClr val="000000"/>
                </a:solidFill>
                <a:latin typeface="Times New Roman" pitchFamily="18" charset="0"/>
                <a:ea typeface="Times New Roman" pitchFamily="18" charset="0"/>
                <a:cs typeface="Times New Roman" pitchFamily="18" charset="0"/>
              </a:rPr>
              <a:t>– заинтересовать ребенка, показать возможности для организации самостоятельной игры. </a:t>
            </a:r>
            <a:endParaRPr lang="ru-RU" dirty="0" smtClean="0">
              <a:solidFill>
                <a:srgbClr val="000000"/>
              </a:solidFill>
              <a:latin typeface="Times New Roman" pitchFamily="18" charset="0"/>
              <a:ea typeface="Times New Roman" pitchFamily="18" charset="0"/>
              <a:cs typeface="Times New Roman" pitchFamily="18" charset="0"/>
            </a:endParaRPr>
          </a:p>
          <a:p>
            <a:pPr lvl="0" indent="228600" algn="just" eaLnBrk="0" hangingPunct="0"/>
            <a:r>
              <a:rPr lang="ru-RU" dirty="0">
                <a:solidFill>
                  <a:srgbClr val="000000"/>
                </a:solidFill>
                <a:latin typeface="Times New Roman" pitchFamily="18" charset="0"/>
                <a:ea typeface="Times New Roman" pitchFamily="18" charset="0"/>
                <a:cs typeface="Times New Roman" pitchFamily="18" charset="0"/>
              </a:rPr>
              <a:t> </a:t>
            </a:r>
            <a:r>
              <a:rPr lang="ru-RU" dirty="0" smtClean="0">
                <a:solidFill>
                  <a:srgbClr val="000000"/>
                </a:solidFill>
                <a:latin typeface="Times New Roman" pitchFamily="18" charset="0"/>
                <a:ea typeface="Times New Roman" pitchFamily="18" charset="0"/>
                <a:cs typeface="Times New Roman" pitchFamily="18" charset="0"/>
              </a:rPr>
              <a:t>      Сенсорные </a:t>
            </a:r>
            <a:r>
              <a:rPr lang="ru-RU" dirty="0">
                <a:solidFill>
                  <a:srgbClr val="000000"/>
                </a:solidFill>
                <a:latin typeface="Times New Roman" pitchFamily="18" charset="0"/>
                <a:ea typeface="Times New Roman" pitchFamily="18" charset="0"/>
                <a:cs typeface="Times New Roman" pitchFamily="18" charset="0"/>
              </a:rPr>
              <a:t>коробки можно использовать при </a:t>
            </a:r>
            <a:r>
              <a:rPr lang="ru-RU" dirty="0" smtClean="0">
                <a:solidFill>
                  <a:srgbClr val="000000"/>
                </a:solidFill>
                <a:latin typeface="Times New Roman" pitchFamily="18" charset="0"/>
                <a:ea typeface="Times New Roman" pitchFamily="18" charset="0"/>
                <a:cs typeface="Times New Roman" pitchFamily="18" charset="0"/>
              </a:rPr>
              <a:t>изучении                       </a:t>
            </a:r>
            <a:r>
              <a:rPr lang="ru-RU" dirty="0">
                <a:solidFill>
                  <a:srgbClr val="000000"/>
                </a:solidFill>
                <a:latin typeface="Times New Roman" pitchFamily="18" charset="0"/>
                <a:ea typeface="Times New Roman" pitchFamily="18" charset="0"/>
                <a:cs typeface="Times New Roman" pitchFamily="18" charset="0"/>
              </a:rPr>
              <a:t>различных тем на </a:t>
            </a:r>
            <a:r>
              <a:rPr lang="ru-RU" dirty="0" smtClean="0">
                <a:solidFill>
                  <a:srgbClr val="000000"/>
                </a:solidFill>
                <a:latin typeface="Times New Roman" pitchFamily="18" charset="0"/>
                <a:ea typeface="Times New Roman" pitchFamily="18" charset="0"/>
                <a:cs typeface="Times New Roman" pitchFamily="18" charset="0"/>
              </a:rPr>
              <a:t>занятиях, </a:t>
            </a:r>
            <a:r>
              <a:rPr lang="ru-RU" dirty="0">
                <a:solidFill>
                  <a:srgbClr val="000000"/>
                </a:solidFill>
                <a:latin typeface="Times New Roman" pitchFamily="18" charset="0"/>
                <a:ea typeface="Times New Roman" pitchFamily="18" charset="0"/>
                <a:cs typeface="Times New Roman" pitchFamily="18" charset="0"/>
              </a:rPr>
              <a:t>в разных образовательных </a:t>
            </a:r>
            <a:r>
              <a:rPr lang="ru-RU" dirty="0" smtClean="0">
                <a:solidFill>
                  <a:srgbClr val="000000"/>
                </a:solidFill>
                <a:latin typeface="Times New Roman" pitchFamily="18" charset="0"/>
                <a:ea typeface="Times New Roman" pitchFamily="18" charset="0"/>
                <a:cs typeface="Times New Roman" pitchFamily="18" charset="0"/>
              </a:rPr>
              <a:t>областях (или                       использовать как элемент занятия).</a:t>
            </a:r>
            <a:endParaRPr lang="ru-RU" dirty="0">
              <a:latin typeface="Times New Roman" pitchFamily="18" charset="0"/>
              <a:cs typeface="Times New Roman" pitchFamily="18" charset="0"/>
            </a:endParaRPr>
          </a:p>
        </p:txBody>
      </p:sp>
      <p:pic>
        <p:nvPicPr>
          <p:cNvPr id="10" name="Рисунок 9" descr="C:\Users\Савина ТМ\AppData\Local\Microsoft\Windows\INetCache\Content.Word\20220116_163806.jpg"/>
          <p:cNvPicPr/>
          <p:nvPr/>
        </p:nvPicPr>
        <p:blipFill rotWithShape="1">
          <a:blip r:embed="rId2" cstate="print">
            <a:extLst>
              <a:ext uri="{28A0092B-C50C-407E-A947-70E740481C1C}">
                <a14:useLocalDpi xmlns:a14="http://schemas.microsoft.com/office/drawing/2010/main" val="0"/>
              </a:ext>
            </a:extLst>
          </a:blip>
          <a:srcRect l="9333" r="14556"/>
          <a:stretch/>
        </p:blipFill>
        <p:spPr bwMode="auto">
          <a:xfrm rot="1323887">
            <a:off x="6038646" y="3523992"/>
            <a:ext cx="3265506" cy="3154135"/>
          </a:xfrm>
          <a:prstGeom prst="rect">
            <a:avLst/>
          </a:prstGeom>
          <a:ln>
            <a:noFill/>
          </a:ln>
          <a:effectLst>
            <a:softEdge rad="112500"/>
          </a:effectLst>
          <a:extLst>
            <a:ext uri="{53640926-AAD7-44D8-BBD7-CCE9431645EC}">
              <a14:shadowObscured xmlns:a14="http://schemas.microsoft.com/office/drawing/2010/main"/>
            </a:ext>
          </a:extLst>
        </p:spPr>
      </p:pic>
      <p:pic>
        <p:nvPicPr>
          <p:cNvPr id="7" name="Рисунок 6" descr="https://avatars.mds.yandex.net/i?id=d4160d4e15c05a399ee3b786bc3168f1-5511475-images-thumbs&amp;n=13"/>
          <p:cNvPicPr/>
          <p:nvPr/>
        </p:nvPicPr>
        <p:blipFill>
          <a:blip r:embed="rId3"/>
          <a:srcRect/>
          <a:stretch>
            <a:fillRect/>
          </a:stretch>
        </p:blipFill>
        <p:spPr bwMode="auto">
          <a:xfrm rot="3736381">
            <a:off x="-517430" y="3355927"/>
            <a:ext cx="3415649" cy="3143073"/>
          </a:xfrm>
          <a:prstGeom prst="rect">
            <a:avLst/>
          </a:prstGeom>
          <a:ln>
            <a:noFill/>
          </a:ln>
          <a:effectLst>
            <a:softEdge rad="112500"/>
          </a:effectLst>
        </p:spPr>
      </p:pic>
      <p:pic>
        <p:nvPicPr>
          <p:cNvPr id="12" name="Рисунок 11" descr="гарячее холодное">
            <a:hlinkClick r:id="rId4"/>
          </p:cNvPr>
          <p:cNvPicPr/>
          <p:nvPr/>
        </p:nvPicPr>
        <p:blipFill>
          <a:blip r:embed="rId5"/>
          <a:srcRect/>
          <a:stretch>
            <a:fillRect/>
          </a:stretch>
        </p:blipFill>
        <p:spPr bwMode="auto">
          <a:xfrm rot="20860087">
            <a:off x="1677935" y="3445206"/>
            <a:ext cx="3585299" cy="2964514"/>
          </a:xfrm>
          <a:prstGeom prst="rect">
            <a:avLst/>
          </a:prstGeom>
          <a:ln>
            <a:noFill/>
          </a:ln>
          <a:effectLst>
            <a:softEdge rad="112500"/>
          </a:effectLst>
        </p:spPr>
      </p:pic>
      <p:pic>
        <p:nvPicPr>
          <p:cNvPr id="13" name="Рисунок 12" descr="https://cs5.livemaster.ru/storage/97/4a/8ee1a9cd2d2bf6017b000212cbnw--kukly-i-igrushki-sensornaya-korobochka-ogorod.jpg"/>
          <p:cNvPicPr/>
          <p:nvPr/>
        </p:nvPicPr>
        <p:blipFill>
          <a:blip r:embed="rId6" cstate="print"/>
          <a:srcRect l="5685" t="11385" r="9196" b="13662"/>
          <a:stretch>
            <a:fillRect/>
          </a:stretch>
        </p:blipFill>
        <p:spPr bwMode="auto">
          <a:xfrm rot="18995962">
            <a:off x="3815275" y="3505285"/>
            <a:ext cx="3462291" cy="3009799"/>
          </a:xfrm>
          <a:prstGeom prst="rect">
            <a:avLst/>
          </a:prstGeom>
          <a:ln>
            <a:noFill/>
          </a:ln>
          <a:effectLst>
            <a:softEdge rad="112500"/>
          </a:effectLst>
        </p:spPr>
      </p:pic>
      <p:sp>
        <p:nvSpPr>
          <p:cNvPr id="3" name="Прямоугольник 2"/>
          <p:cNvSpPr/>
          <p:nvPr/>
        </p:nvSpPr>
        <p:spPr>
          <a:xfrm>
            <a:off x="65280" y="1737976"/>
            <a:ext cx="8222616" cy="1477328"/>
          </a:xfrm>
          <a:prstGeom prst="rect">
            <a:avLst/>
          </a:prstGeom>
        </p:spPr>
        <p:txBody>
          <a:bodyPr wrap="square">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Для </a:t>
            </a:r>
            <a:r>
              <a:rPr lang="ru-RU" dirty="0">
                <a:latin typeface="Times New Roman" pitchFamily="18" charset="0"/>
                <a:cs typeface="Times New Roman" pitchFamily="18" charset="0"/>
              </a:rPr>
              <a:t>каждого ребенка </a:t>
            </a:r>
            <a:r>
              <a:rPr lang="ru-RU" dirty="0" smtClean="0">
                <a:latin typeface="Times New Roman" pitchFamily="18" charset="0"/>
                <a:cs typeface="Times New Roman" pitchFamily="18" charset="0"/>
              </a:rPr>
              <a:t>эти </a:t>
            </a:r>
            <a:r>
              <a:rPr lang="ru-RU" dirty="0">
                <a:latin typeface="Times New Roman" pitchFamily="18" charset="0"/>
                <a:cs typeface="Times New Roman" pitchFamily="18" charset="0"/>
              </a:rPr>
              <a:t>игры </a:t>
            </a: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занятия</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непосредственно направленны </a:t>
            </a:r>
            <a:r>
              <a:rPr lang="ru-RU" dirty="0">
                <a:latin typeface="Times New Roman" pitchFamily="18" charset="0"/>
                <a:cs typeface="Times New Roman" pitchFamily="18" charset="0"/>
              </a:rPr>
              <a:t>на </a:t>
            </a:r>
            <a:r>
              <a:rPr lang="ru-RU" dirty="0">
                <a:latin typeface="Times New Roman" pitchFamily="18" charset="0"/>
                <a:cs typeface="Times New Roman" pitchFamily="18" charset="0"/>
              </a:rPr>
              <a:t>ту область, которая дается ему сложнее. Важно, что использование сенсорной интеграции не принуждает ребенка к труднореализуемым действиям, напротив, - это увлекает, заинтересовывает его и просто влияет на те области головного мозга, где </a:t>
            </a:r>
            <a:r>
              <a:rPr lang="ru-RU" smtClean="0">
                <a:latin typeface="Times New Roman" pitchFamily="18" charset="0"/>
                <a:cs typeface="Times New Roman" pitchFamily="18" charset="0"/>
              </a:rPr>
              <a:t>нужна коррекция</a:t>
            </a:r>
            <a:r>
              <a:rPr lang="ru-RU" smtClean="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1582181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604993"/>
            <a:ext cx="7848872" cy="923330"/>
          </a:xfrm>
          <a:prstGeom prst="rect">
            <a:avLst/>
          </a:prstGeom>
        </p:spPr>
        <p:txBody>
          <a:bodyPr wrap="square">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но и помогает развивать </a:t>
            </a:r>
            <a:r>
              <a:rPr lang="ru-RU" dirty="0">
                <a:latin typeface="Times New Roman" pitchFamily="18" charset="0"/>
                <a:cs typeface="Times New Roman" pitchFamily="18" charset="0"/>
              </a:rPr>
              <a:t>интерес к науке: сенсорные коробки могут быть отличным способом </a:t>
            </a:r>
            <a:r>
              <a:rPr lang="ru-RU" dirty="0" smtClean="0">
                <a:latin typeface="Times New Roman" pitchFamily="18" charset="0"/>
                <a:cs typeface="Times New Roman" pitchFamily="18" charset="0"/>
              </a:rPr>
              <a:t>для привития любви </a:t>
            </a:r>
            <a:r>
              <a:rPr lang="ru-RU" dirty="0">
                <a:latin typeface="Times New Roman" pitchFamily="18" charset="0"/>
                <a:cs typeface="Times New Roman" pitchFamily="18" charset="0"/>
              </a:rPr>
              <a:t>к </a:t>
            </a:r>
            <a:r>
              <a:rPr lang="ru-RU" dirty="0" smtClean="0">
                <a:latin typeface="Times New Roman" pitchFamily="18" charset="0"/>
                <a:cs typeface="Times New Roman" pitchFamily="18" charset="0"/>
              </a:rPr>
              <a:t>открытиям (с </a:t>
            </a:r>
            <a:r>
              <a:rPr lang="ru-RU" dirty="0">
                <a:latin typeface="Times New Roman" pitchFamily="18" charset="0"/>
                <a:cs typeface="Times New Roman" pitchFamily="18" charset="0"/>
              </a:rPr>
              <a:t>помощью таких материалов, как камни, песок, </a:t>
            </a:r>
            <a:r>
              <a:rPr lang="ru-RU" dirty="0" smtClean="0">
                <a:latin typeface="Times New Roman" pitchFamily="18" charset="0"/>
                <a:cs typeface="Times New Roman" pitchFamily="18" charset="0"/>
              </a:rPr>
              <a:t>вода, лед </a:t>
            </a:r>
            <a:r>
              <a:rPr lang="ru-RU" dirty="0">
                <a:latin typeface="Times New Roman" pitchFamily="18" charset="0"/>
                <a:cs typeface="Times New Roman" pitchFamily="18" charset="0"/>
              </a:rPr>
              <a:t>и так </a:t>
            </a:r>
            <a:r>
              <a:rPr lang="ru-RU" dirty="0" smtClean="0">
                <a:latin typeface="Times New Roman" pitchFamily="18" charset="0"/>
                <a:cs typeface="Times New Roman" pitchFamily="18" charset="0"/>
              </a:rPr>
              <a:t>далее).</a:t>
            </a:r>
            <a:endParaRPr lang="ru-RU" dirty="0"/>
          </a:p>
        </p:txBody>
      </p:sp>
      <p:sp>
        <p:nvSpPr>
          <p:cNvPr id="5" name="Прямоугольник 4"/>
          <p:cNvSpPr/>
          <p:nvPr/>
        </p:nvSpPr>
        <p:spPr>
          <a:xfrm>
            <a:off x="395536" y="4005064"/>
            <a:ext cx="8352928" cy="369332"/>
          </a:xfrm>
          <a:prstGeom prst="rect">
            <a:avLst/>
          </a:prstGeom>
        </p:spPr>
        <p:txBody>
          <a:bodyPr wrap="square">
            <a:spAutoFit/>
          </a:bodyPr>
          <a:lstStyle/>
          <a:p>
            <a:pPr algn="just"/>
            <a:r>
              <a:rPr lang="ru-RU" dirty="0" smtClean="0"/>
              <a:t>     </a:t>
            </a:r>
            <a:endParaRPr lang="ru-RU" dirty="0">
              <a:latin typeface="Times New Roman" pitchFamily="18" charset="0"/>
              <a:cs typeface="Times New Roman" pitchFamily="18" charset="0"/>
            </a:endParaRPr>
          </a:p>
        </p:txBody>
      </p:sp>
      <p:pic>
        <p:nvPicPr>
          <p:cNvPr id="7" name="Рисунок 6" descr="C:\Users\Савина ТМ\AppData\Local\Microsoft\Windows\INetCache\Content.Word\20220116_163237.jpg"/>
          <p:cNvPicPr/>
          <p:nvPr/>
        </p:nvPicPr>
        <p:blipFill rotWithShape="1">
          <a:blip r:embed="rId2" cstate="print">
            <a:extLst>
              <a:ext uri="{28A0092B-C50C-407E-A947-70E740481C1C}">
                <a14:useLocalDpi xmlns:a14="http://schemas.microsoft.com/office/drawing/2010/main" val="0"/>
              </a:ext>
            </a:extLst>
          </a:blip>
          <a:srcRect l="9106" r="13738"/>
          <a:stretch/>
        </p:blipFill>
        <p:spPr bwMode="auto">
          <a:xfrm rot="689862">
            <a:off x="-520135" y="3312964"/>
            <a:ext cx="3344046" cy="3383121"/>
          </a:xfrm>
          <a:prstGeom prst="rect">
            <a:avLst/>
          </a:prstGeom>
          <a:ln>
            <a:noFill/>
          </a:ln>
          <a:effectLst>
            <a:softEdge rad="112500"/>
          </a:effectLst>
          <a:extLst>
            <a:ext uri="{53640926-AAD7-44D8-BBD7-CCE9431645EC}">
              <a14:shadowObscured xmlns:a14="http://schemas.microsoft.com/office/drawing/2010/main"/>
            </a:ext>
          </a:extLst>
        </p:spPr>
      </p:pic>
      <p:pic>
        <p:nvPicPr>
          <p:cNvPr id="10" name="Рисунок 9" descr="Сенсорная коробка с крупой и мелкими предметами"/>
          <p:cNvPicPr/>
          <p:nvPr/>
        </p:nvPicPr>
        <p:blipFill>
          <a:blip r:embed="rId3"/>
          <a:srcRect l="11172" t="10263" r="27861" b="8381"/>
          <a:stretch>
            <a:fillRect/>
          </a:stretch>
        </p:blipFill>
        <p:spPr bwMode="auto">
          <a:xfrm rot="1844556">
            <a:off x="1863816" y="3564671"/>
            <a:ext cx="3210696" cy="2996021"/>
          </a:xfrm>
          <a:prstGeom prst="rect">
            <a:avLst/>
          </a:prstGeom>
          <a:ln>
            <a:noFill/>
          </a:ln>
          <a:effectLst>
            <a:softEdge rad="112500"/>
          </a:effectLst>
        </p:spPr>
      </p:pic>
      <p:pic>
        <p:nvPicPr>
          <p:cNvPr id="8" name="Рисунок 7" descr="C:\Users\Савина ТМ\AppData\Local\Microsoft\Windows\INetCache\Content.Word\20220116_163426.jpg"/>
          <p:cNvPicPr/>
          <p:nvPr/>
        </p:nvPicPr>
        <p:blipFill rotWithShape="1">
          <a:blip r:embed="rId4" cstate="print">
            <a:extLst>
              <a:ext uri="{28A0092B-C50C-407E-A947-70E740481C1C}">
                <a14:useLocalDpi xmlns:a14="http://schemas.microsoft.com/office/drawing/2010/main" val="0"/>
              </a:ext>
            </a:extLst>
          </a:blip>
          <a:srcRect l="17180" t="7934" r="18324" b="3235"/>
          <a:stretch/>
        </p:blipFill>
        <p:spPr bwMode="auto">
          <a:xfrm rot="20961360">
            <a:off x="3461791" y="3373167"/>
            <a:ext cx="3796725" cy="3262717"/>
          </a:xfrm>
          <a:prstGeom prst="rect">
            <a:avLst/>
          </a:prstGeom>
          <a:ln>
            <a:noFill/>
          </a:ln>
          <a:effectLst>
            <a:softEdge rad="112500"/>
          </a:effectLst>
          <a:extLst>
            <a:ext uri="{53640926-AAD7-44D8-BBD7-CCE9431645EC}">
              <a14:shadowObscured xmlns:a14="http://schemas.microsoft.com/office/drawing/2010/main"/>
            </a:ext>
          </a:extLst>
        </p:spPr>
      </p:pic>
      <p:pic>
        <p:nvPicPr>
          <p:cNvPr id="11" name="Рисунок 10" descr="C:\Users\Савина ТМ\AppData\Local\Microsoft\Windows\INetCache\Content.Word\20220116_162524.jpg"/>
          <p:cNvPicPr/>
          <p:nvPr/>
        </p:nvPicPr>
        <p:blipFill rotWithShape="1">
          <a:blip r:embed="rId5" cstate="print">
            <a:extLst>
              <a:ext uri="{28A0092B-C50C-407E-A947-70E740481C1C}">
                <a14:useLocalDpi xmlns:a14="http://schemas.microsoft.com/office/drawing/2010/main" val="0"/>
              </a:ext>
            </a:extLst>
          </a:blip>
          <a:srcRect l="17415" t="11422" r="22184" b="3510"/>
          <a:stretch/>
        </p:blipFill>
        <p:spPr bwMode="auto">
          <a:xfrm rot="4544475">
            <a:off x="6210444" y="3465511"/>
            <a:ext cx="3089561" cy="3248211"/>
          </a:xfrm>
          <a:prstGeom prst="rect">
            <a:avLst/>
          </a:prstGeom>
          <a:ln>
            <a:noFill/>
          </a:ln>
          <a:effectLst>
            <a:softEdge rad="112500"/>
          </a:effectLst>
          <a:extLst>
            <a:ext uri="{53640926-AAD7-44D8-BBD7-CCE9431645EC}">
              <a14:shadowObscured xmlns:a14="http://schemas.microsoft.com/office/drawing/2010/main"/>
            </a:ext>
          </a:extLst>
        </p:spPr>
      </p:pic>
      <p:sp>
        <p:nvSpPr>
          <p:cNvPr id="6" name="Прямоугольник 5"/>
          <p:cNvSpPr/>
          <p:nvPr/>
        </p:nvSpPr>
        <p:spPr>
          <a:xfrm>
            <a:off x="251520" y="332656"/>
            <a:ext cx="6768752" cy="1200329"/>
          </a:xfrm>
          <a:prstGeom prst="rect">
            <a:avLst/>
          </a:prstGeom>
        </p:spPr>
        <p:txBody>
          <a:bodyPr wrap="square">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Это </a:t>
            </a:r>
            <a:r>
              <a:rPr lang="ru-RU" dirty="0">
                <a:latin typeface="Times New Roman" pitchFamily="18" charset="0"/>
                <a:cs typeface="Times New Roman" pitchFamily="18" charset="0"/>
              </a:rPr>
              <a:t>не только задача, направленная </a:t>
            </a:r>
            <a:r>
              <a:rPr lang="ru-RU" b="1" i="1" dirty="0">
                <a:latin typeface="Times New Roman" pitchFamily="18" charset="0"/>
                <a:cs typeface="Times New Roman" pitchFamily="18" charset="0"/>
              </a:rPr>
              <a:t>на изучение программного материала</a:t>
            </a:r>
            <a:r>
              <a:rPr lang="ru-RU" dirty="0">
                <a:latin typeface="Times New Roman" pitchFamily="18" charset="0"/>
                <a:cs typeface="Times New Roman" pitchFamily="18" charset="0"/>
              </a:rPr>
              <a:t> (математика): счет, группировка, сортировка, измерение и взвешивание </a:t>
            </a:r>
            <a:r>
              <a:rPr lang="ru-RU" dirty="0" smtClean="0">
                <a:latin typeface="Times New Roman" pitchFamily="18" charset="0"/>
                <a:cs typeface="Times New Roman" pitchFamily="18" charset="0"/>
              </a:rPr>
              <a:t>и </a:t>
            </a:r>
            <a:r>
              <a:rPr lang="ru-RU" dirty="0" err="1" smtClean="0">
                <a:latin typeface="Times New Roman" pitchFamily="18" charset="0"/>
                <a:cs typeface="Times New Roman" pitchFamily="18" charset="0"/>
              </a:rPr>
              <a:t>тд</a:t>
            </a:r>
            <a:r>
              <a:rPr lang="ru-RU" dirty="0" smtClean="0">
                <a:latin typeface="Times New Roman" pitchFamily="18" charset="0"/>
                <a:cs typeface="Times New Roman" pitchFamily="18" charset="0"/>
              </a:rPr>
              <a:t>. – </a:t>
            </a:r>
            <a:r>
              <a:rPr lang="ru-RU" dirty="0">
                <a:latin typeface="Times New Roman" pitchFamily="18" charset="0"/>
                <a:cs typeface="Times New Roman" pitchFamily="18" charset="0"/>
              </a:rPr>
              <a:t>это лишь некоторые из математических преимуществ сенсорной </a:t>
            </a:r>
            <a:r>
              <a:rPr lang="ru-RU" dirty="0" smtClean="0">
                <a:latin typeface="Times New Roman" pitchFamily="18" charset="0"/>
                <a:cs typeface="Times New Roman" pitchFamily="18" charset="0"/>
              </a:rPr>
              <a:t>коробки;</a:t>
            </a:r>
            <a:endParaRPr lang="ru-RU" dirty="0"/>
          </a:p>
        </p:txBody>
      </p:sp>
      <p:sp>
        <p:nvSpPr>
          <p:cNvPr id="12" name="Прямоугольник 11"/>
          <p:cNvSpPr/>
          <p:nvPr/>
        </p:nvSpPr>
        <p:spPr>
          <a:xfrm>
            <a:off x="1835696" y="2568244"/>
            <a:ext cx="7135334" cy="646331"/>
          </a:xfrm>
          <a:prstGeom prst="rect">
            <a:avLst/>
          </a:prstGeom>
        </p:spPr>
        <p:txBody>
          <a:bodyPr wrap="square">
            <a:spAutoFit/>
          </a:bodyPr>
          <a:lstStyle/>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Итогом </a:t>
            </a:r>
            <a:r>
              <a:rPr lang="ru-RU" dirty="0">
                <a:latin typeface="Times New Roman" pitchFamily="18" charset="0"/>
                <a:cs typeface="Times New Roman" pitchFamily="18" charset="0"/>
              </a:rPr>
              <a:t>таких занятий становятся правильное сенсомоторное развитие и мгновенные рефлексы на внешние раздражители. </a:t>
            </a:r>
            <a:endParaRPr lang="ru-RU" dirty="0"/>
          </a:p>
        </p:txBody>
      </p:sp>
    </p:spTree>
    <p:extLst>
      <p:ext uri="{BB962C8B-B14F-4D97-AF65-F5344CB8AC3E}">
        <p14:creationId xmlns:p14="http://schemas.microsoft.com/office/powerpoint/2010/main" val="178462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Савина ТМ\AppData\Local\Microsoft\Windows\INetCache\Content.Word\20220116_162912.jpg"/>
          <p:cNvPicPr/>
          <p:nvPr/>
        </p:nvPicPr>
        <p:blipFill rotWithShape="1">
          <a:blip r:embed="rId2" cstate="print">
            <a:extLst>
              <a:ext uri="{28A0092B-C50C-407E-A947-70E740481C1C}">
                <a14:useLocalDpi xmlns:a14="http://schemas.microsoft.com/office/drawing/2010/main" val="0"/>
              </a:ext>
            </a:extLst>
          </a:blip>
          <a:srcRect l="16341" t="14009" r="25581" b="18936"/>
          <a:stretch/>
        </p:blipFill>
        <p:spPr bwMode="auto">
          <a:xfrm rot="1025859">
            <a:off x="3571282" y="3944308"/>
            <a:ext cx="3469762" cy="3021122"/>
          </a:xfrm>
          <a:prstGeom prst="rect">
            <a:avLst/>
          </a:prstGeom>
          <a:ln>
            <a:noFill/>
          </a:ln>
          <a:effectLst>
            <a:softEdge rad="112500"/>
          </a:effectLst>
          <a:extLst>
            <a:ext uri="{53640926-AAD7-44D8-BBD7-CCE9431645EC}">
              <a14:shadowObscured xmlns:a14="http://schemas.microsoft.com/office/drawing/2010/main"/>
            </a:ext>
          </a:extLst>
        </p:spPr>
      </p:pic>
      <p:pic>
        <p:nvPicPr>
          <p:cNvPr id="4" name="Рисунок 3" descr="C:\Users\Савина ТМ\AppData\Local\Microsoft\Windows\INetCache\Content.Word\20220117_190128.jpg"/>
          <p:cNvPicPr/>
          <p:nvPr/>
        </p:nvPicPr>
        <p:blipFill rotWithShape="1">
          <a:blip r:embed="rId3" cstate="print">
            <a:extLst>
              <a:ext uri="{28A0092B-C50C-407E-A947-70E740481C1C}">
                <a14:useLocalDpi xmlns:a14="http://schemas.microsoft.com/office/drawing/2010/main" val="0"/>
              </a:ext>
            </a:extLst>
          </a:blip>
          <a:srcRect l="19035" r="5793"/>
          <a:stretch/>
        </p:blipFill>
        <p:spPr bwMode="auto">
          <a:xfrm rot="1432866">
            <a:off x="5384723" y="127098"/>
            <a:ext cx="3132644" cy="3434978"/>
          </a:xfrm>
          <a:prstGeom prst="rect">
            <a:avLst/>
          </a:prstGeom>
          <a:ln>
            <a:noFill/>
          </a:ln>
          <a:effectLst>
            <a:softEdge rad="112500"/>
          </a:effectLst>
          <a:extLst>
            <a:ext uri="{53640926-AAD7-44D8-BBD7-CCE9431645EC}">
              <a14:shadowObscured xmlns:a14="http://schemas.microsoft.com/office/drawing/2010/main"/>
            </a:ext>
          </a:extLst>
        </p:spPr>
      </p:pic>
      <p:pic>
        <p:nvPicPr>
          <p:cNvPr id="7" name="Рисунок 6" descr="C:\Users\Савина ТМ\AppData\Local\Microsoft\Windows\INetCache\Content.Word\20220116_160348.jpg"/>
          <p:cNvPicPr/>
          <p:nvPr/>
        </p:nvPicPr>
        <p:blipFill rotWithShape="1">
          <a:blip r:embed="rId4" cstate="print">
            <a:extLst>
              <a:ext uri="{28A0092B-C50C-407E-A947-70E740481C1C}">
                <a14:useLocalDpi xmlns:a14="http://schemas.microsoft.com/office/drawing/2010/main" val="0"/>
              </a:ext>
            </a:extLst>
          </a:blip>
          <a:srcRect l="18756" r="12076"/>
          <a:stretch/>
        </p:blipFill>
        <p:spPr bwMode="auto">
          <a:xfrm rot="15644037">
            <a:off x="480122" y="3541081"/>
            <a:ext cx="3211837" cy="3339466"/>
          </a:xfrm>
          <a:prstGeom prst="rect">
            <a:avLst/>
          </a:prstGeom>
          <a:ln>
            <a:noFill/>
          </a:ln>
          <a:effectLst>
            <a:softEdge rad="112500"/>
          </a:effectLst>
          <a:extLst>
            <a:ext uri="{53640926-AAD7-44D8-BBD7-CCE9431645EC}">
              <a14:shadowObscured xmlns:a14="http://schemas.microsoft.com/office/drawing/2010/main"/>
            </a:ext>
          </a:extLst>
        </p:spPr>
      </p:pic>
      <p:pic>
        <p:nvPicPr>
          <p:cNvPr id="8" name="Рисунок 7" descr="C:\Users\Савина ТМ\AppData\Local\Microsoft\Windows\INetCache\Content.Word\20220116_161123.jpg"/>
          <p:cNvPicPr/>
          <p:nvPr/>
        </p:nvPicPr>
        <p:blipFill rotWithShape="1">
          <a:blip r:embed="rId5" cstate="print">
            <a:extLst>
              <a:ext uri="{28A0092B-C50C-407E-A947-70E740481C1C}">
                <a14:useLocalDpi xmlns:a14="http://schemas.microsoft.com/office/drawing/2010/main" val="0"/>
              </a:ext>
            </a:extLst>
          </a:blip>
          <a:srcRect l="20520" t="10516" r="16587" b="12457"/>
          <a:stretch/>
        </p:blipFill>
        <p:spPr bwMode="auto">
          <a:xfrm rot="1191156">
            <a:off x="5400430" y="2971210"/>
            <a:ext cx="3683971" cy="3339896"/>
          </a:xfrm>
          <a:prstGeom prst="rect">
            <a:avLst/>
          </a:prstGeom>
          <a:ln>
            <a:noFill/>
          </a:ln>
          <a:effectLst>
            <a:softEdge rad="112500"/>
          </a:effectLst>
          <a:extLst>
            <a:ext uri="{53640926-AAD7-44D8-BBD7-CCE9431645EC}">
              <a14:shadowObscured xmlns:a14="http://schemas.microsoft.com/office/drawing/2010/main"/>
            </a:ext>
          </a:extLst>
        </p:spPr>
      </p:pic>
      <p:sp>
        <p:nvSpPr>
          <p:cNvPr id="9" name="Прямоугольник 8"/>
          <p:cNvSpPr/>
          <p:nvPr/>
        </p:nvSpPr>
        <p:spPr>
          <a:xfrm>
            <a:off x="251510" y="116632"/>
            <a:ext cx="4896553" cy="3693319"/>
          </a:xfrm>
          <a:prstGeom prst="rect">
            <a:avLst/>
          </a:prstGeom>
        </p:spPr>
        <p:txBody>
          <a:bodyPr wrap="square">
            <a:spAutoFit/>
          </a:bodyPr>
          <a:lstStyle/>
          <a:p>
            <a:pPr algn="just"/>
            <a:r>
              <a:rPr lang="ru-RU" dirty="0" smtClean="0">
                <a:latin typeface="Times New Roman" pitchFamily="18" charset="0"/>
                <a:ea typeface="Times New Roman" pitchFamily="18" charset="0"/>
                <a:cs typeface="Times New Roman" pitchFamily="18" charset="0"/>
              </a:rPr>
              <a:t>          Игры </a:t>
            </a:r>
            <a:r>
              <a:rPr lang="ru-RU" dirty="0">
                <a:latin typeface="Times New Roman" pitchFamily="18" charset="0"/>
                <a:ea typeface="Times New Roman" pitchFamily="18" charset="0"/>
                <a:cs typeface="Times New Roman" pitchFamily="18" charset="0"/>
              </a:rPr>
              <a:t>в сенсорной </a:t>
            </a:r>
            <a:r>
              <a:rPr lang="ru-RU" dirty="0" smtClean="0">
                <a:latin typeface="Times New Roman" pitchFamily="18" charset="0"/>
                <a:ea typeface="Times New Roman" pitchFamily="18" charset="0"/>
                <a:cs typeface="Times New Roman" pitchFamily="18" charset="0"/>
              </a:rPr>
              <a:t>коробке: -развивают </a:t>
            </a:r>
            <a:r>
              <a:rPr lang="ru-RU" dirty="0">
                <a:latin typeface="Times New Roman" pitchFamily="18" charset="0"/>
                <a:ea typeface="Times New Roman" pitchFamily="18" charset="0"/>
                <a:cs typeface="Times New Roman" pitchFamily="18" charset="0"/>
              </a:rPr>
              <a:t>мелкую моторику, внимание, усидчивость, координацию </a:t>
            </a:r>
            <a:r>
              <a:rPr lang="ru-RU" dirty="0" smtClean="0">
                <a:latin typeface="Times New Roman" pitchFamily="18" charset="0"/>
                <a:ea typeface="Times New Roman" pitchFamily="18" charset="0"/>
                <a:cs typeface="Times New Roman" pitchFamily="18" charset="0"/>
              </a:rPr>
              <a:t>движений; - у</a:t>
            </a:r>
            <a:r>
              <a:rPr lang="ru-RU" dirty="0" smtClean="0">
                <a:latin typeface="Times New Roman" pitchFamily="18" charset="0"/>
                <a:cs typeface="Times New Roman" pitchFamily="18" charset="0"/>
              </a:rPr>
              <a:t>чат </a:t>
            </a:r>
            <a:r>
              <a:rPr lang="ru-RU" dirty="0">
                <a:latin typeface="Times New Roman" pitchFamily="18" charset="0"/>
                <a:cs typeface="Times New Roman" pitchFamily="18" charset="0"/>
              </a:rPr>
              <a:t>терпению, </a:t>
            </a:r>
            <a:r>
              <a:rPr lang="ru-RU" dirty="0" smtClean="0">
                <a:latin typeface="Times New Roman" pitchFamily="18" charset="0"/>
                <a:cs typeface="Times New Roman" pitchFamily="18" charset="0"/>
              </a:rPr>
              <a:t>сосредоточенности, сотрудничеству </a:t>
            </a:r>
            <a:r>
              <a:rPr lang="ru-RU" dirty="0">
                <a:latin typeface="Times New Roman" pitchFamily="18" charset="0"/>
                <a:cs typeface="Times New Roman" pitchFamily="18" charset="0"/>
              </a:rPr>
              <a:t>и разрешению конфликтов (если с коробкой играет одновременно несколько детей</a:t>
            </a:r>
            <a:r>
              <a:rPr lang="ru-RU" dirty="0" smtClean="0">
                <a:latin typeface="Times New Roman" pitchFamily="18" charset="0"/>
                <a:cs typeface="Times New Roman" pitchFamily="18" charset="0"/>
              </a:rPr>
              <a:t>); - помогают </a:t>
            </a:r>
            <a:r>
              <a:rPr lang="ru-RU" dirty="0">
                <a:latin typeface="Times New Roman" pitchFamily="18" charset="0"/>
                <a:cs typeface="Times New Roman" pitchFamily="18" charset="0"/>
              </a:rPr>
              <a:t>справиться с детскими </a:t>
            </a:r>
            <a:r>
              <a:rPr lang="ru-RU" dirty="0" smtClean="0">
                <a:latin typeface="Times New Roman" pitchFamily="18" charset="0"/>
                <a:cs typeface="Times New Roman" pitchFamily="18" charset="0"/>
              </a:rPr>
              <a:t>страхами, (например</a:t>
            </a:r>
            <a:r>
              <a:rPr lang="ru-RU" dirty="0">
                <a:latin typeface="Times New Roman" pitchFamily="18" charset="0"/>
                <a:cs typeface="Times New Roman" pitchFamily="18" charset="0"/>
              </a:rPr>
              <a:t>, со страхом насекомых ребенок может справиться, играя пластиковыми </a:t>
            </a:r>
            <a:r>
              <a:rPr lang="ru-RU" dirty="0" smtClean="0">
                <a:latin typeface="Times New Roman" pitchFamily="18" charset="0"/>
                <a:cs typeface="Times New Roman" pitchFamily="18" charset="0"/>
              </a:rPr>
              <a:t>насекомыми); - обеспечивают </a:t>
            </a:r>
            <a:r>
              <a:rPr lang="ru-RU" dirty="0">
                <a:latin typeface="Times New Roman" pitchFamily="18" charset="0"/>
                <a:cs typeface="Times New Roman" pitchFamily="18" charset="0"/>
              </a:rPr>
              <a:t>бесконечные возможности для творческой </a:t>
            </a:r>
            <a:r>
              <a:rPr lang="ru-RU" dirty="0" smtClean="0">
                <a:latin typeface="Times New Roman" pitchFamily="18" charset="0"/>
                <a:cs typeface="Times New Roman" pitchFamily="18" charset="0"/>
              </a:rPr>
              <a:t>игры, воображения и развития индивидуальных способностей детей. </a:t>
            </a:r>
            <a:endParaRPr lang="ru-RU" dirty="0"/>
          </a:p>
        </p:txBody>
      </p:sp>
    </p:spTree>
    <p:extLst>
      <p:ext uri="{BB962C8B-B14F-4D97-AF65-F5344CB8AC3E}">
        <p14:creationId xmlns:p14="http://schemas.microsoft.com/office/powerpoint/2010/main" val="4031436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pinimg.com/originals/3a/a3/d5/3aa3d5e7de12bc4377b8305bf0f1aaef.jpg"/>
          <p:cNvPicPr/>
          <p:nvPr/>
        </p:nvPicPr>
        <p:blipFill>
          <a:blip r:embed="rId2" cstate="print"/>
          <a:srcRect l="7371" t="11607" r="7473" b="9599"/>
          <a:stretch>
            <a:fillRect/>
          </a:stretch>
        </p:blipFill>
        <p:spPr bwMode="auto">
          <a:xfrm rot="15638811">
            <a:off x="6939970" y="347000"/>
            <a:ext cx="3175665" cy="2678584"/>
          </a:xfrm>
          <a:prstGeom prst="rect">
            <a:avLst/>
          </a:prstGeom>
          <a:ln>
            <a:noFill/>
          </a:ln>
          <a:effectLst>
            <a:softEdge rad="112500"/>
          </a:effectLst>
        </p:spPr>
      </p:pic>
      <p:sp>
        <p:nvSpPr>
          <p:cNvPr id="3" name="Прямоугольник 2"/>
          <p:cNvSpPr/>
          <p:nvPr/>
        </p:nvSpPr>
        <p:spPr>
          <a:xfrm rot="21185805">
            <a:off x="3160725" y="127919"/>
            <a:ext cx="3951340" cy="3139321"/>
          </a:xfrm>
          <a:prstGeom prst="rect">
            <a:avLst/>
          </a:prstGeom>
        </p:spPr>
        <p:txBody>
          <a:bodyPr wrap="square">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Давно </a:t>
            </a:r>
            <a:r>
              <a:rPr lang="ru-RU" dirty="0">
                <a:latin typeface="Times New Roman" pitchFamily="18" charset="0"/>
                <a:cs typeface="Times New Roman" pitchFamily="18" charset="0"/>
              </a:rPr>
              <a:t>замечено, что детей больше интересуют не игрушки, а бытовые предметы: прищепки, тарелочки, баночки, крупы, которые мамы используют в быту.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И </a:t>
            </a:r>
            <a:r>
              <a:rPr lang="ru-RU" dirty="0">
                <a:latin typeface="Times New Roman" pitchFamily="18" charset="0"/>
                <a:cs typeface="Times New Roman" pitchFamily="18" charset="0"/>
              </a:rPr>
              <a:t>педагоги, в своей работе используют упражнения практической жизни, которые включают в себя переливание, пересыпание, сортировку материала — все, что развивает </a:t>
            </a:r>
            <a:r>
              <a:rPr lang="ru-RU" dirty="0" smtClean="0">
                <a:latin typeface="Times New Roman" pitchFamily="18" charset="0"/>
                <a:cs typeface="Times New Roman" pitchFamily="18" charset="0"/>
              </a:rPr>
              <a:t>ребенка.</a:t>
            </a:r>
            <a:endParaRPr lang="ru-RU" dirty="0">
              <a:latin typeface="Times New Roman" pitchFamily="18" charset="0"/>
              <a:cs typeface="Times New Roman" pitchFamily="18" charset="0"/>
            </a:endParaRPr>
          </a:p>
        </p:txBody>
      </p:sp>
      <p:pic>
        <p:nvPicPr>
          <p:cNvPr id="5" name="Рисунок 4" descr="https://i.pinimg.com/originals/2d/3c/22/2d3c229588f4cd70bf09c720867ca0d7.jpg"/>
          <p:cNvPicPr/>
          <p:nvPr/>
        </p:nvPicPr>
        <p:blipFill rotWithShape="1">
          <a:blip r:embed="rId3"/>
          <a:srcRect l="14231" t="39835" b="5581"/>
          <a:stretch/>
        </p:blipFill>
        <p:spPr bwMode="auto">
          <a:xfrm rot="2460146">
            <a:off x="-865908" y="3916378"/>
            <a:ext cx="4277609" cy="2812177"/>
          </a:xfrm>
          <a:prstGeom prst="rect">
            <a:avLst/>
          </a:prstGeom>
          <a:ln>
            <a:noFill/>
          </a:ln>
          <a:effectLst>
            <a:softEdge rad="112500"/>
          </a:effectLst>
        </p:spPr>
      </p:pic>
      <p:pic>
        <p:nvPicPr>
          <p:cNvPr id="6" name="Рисунок 5" descr="C:\Users\Савина ТМ\AppData\Local\Microsoft\Windows\INetCache\Content.Word\20220116_161650.jpg"/>
          <p:cNvPicPr/>
          <p:nvPr/>
        </p:nvPicPr>
        <p:blipFill rotWithShape="1">
          <a:blip r:embed="rId4" cstate="print">
            <a:extLst>
              <a:ext uri="{28A0092B-C50C-407E-A947-70E740481C1C}">
                <a14:useLocalDpi xmlns:a14="http://schemas.microsoft.com/office/drawing/2010/main" val="0"/>
              </a:ext>
            </a:extLst>
          </a:blip>
          <a:srcRect l="9623" t="3469" r="21587" b="4118"/>
          <a:stretch/>
        </p:blipFill>
        <p:spPr bwMode="auto">
          <a:xfrm rot="17233310">
            <a:off x="346180" y="2399363"/>
            <a:ext cx="3008122" cy="2915367"/>
          </a:xfrm>
          <a:prstGeom prst="rect">
            <a:avLst/>
          </a:prstGeom>
          <a:ln>
            <a:noFill/>
          </a:ln>
          <a:effectLst>
            <a:softEdge rad="112500"/>
          </a:effectLst>
          <a:extLst>
            <a:ext uri="{53640926-AAD7-44D8-BBD7-CCE9431645EC}">
              <a14:shadowObscured xmlns:a14="http://schemas.microsoft.com/office/drawing/2010/main"/>
            </a:ext>
          </a:extLst>
        </p:spPr>
      </p:pic>
      <p:pic>
        <p:nvPicPr>
          <p:cNvPr id="7" name="Рисунок 6" descr="https://i.pinimg.com/originals/39/fd/8b/39fd8bf154a339d6423de814e32390c5.jpg"/>
          <p:cNvPicPr/>
          <p:nvPr/>
        </p:nvPicPr>
        <p:blipFill>
          <a:blip r:embed="rId5"/>
          <a:srcRect l="6869" t="13616" r="3981" b="6920"/>
          <a:stretch>
            <a:fillRect/>
          </a:stretch>
        </p:blipFill>
        <p:spPr bwMode="auto">
          <a:xfrm rot="20398948">
            <a:off x="-211068" y="192664"/>
            <a:ext cx="3275817" cy="2653006"/>
          </a:xfrm>
          <a:prstGeom prst="rect">
            <a:avLst/>
          </a:prstGeom>
          <a:ln>
            <a:noFill/>
          </a:ln>
          <a:effectLst>
            <a:softEdge rad="112500"/>
          </a:effectLst>
        </p:spPr>
      </p:pic>
      <p:sp>
        <p:nvSpPr>
          <p:cNvPr id="2" name="Прямоугольник 1"/>
          <p:cNvSpPr/>
          <p:nvPr/>
        </p:nvSpPr>
        <p:spPr>
          <a:xfrm>
            <a:off x="3275856" y="5554920"/>
            <a:ext cx="5760640" cy="1200329"/>
          </a:xfrm>
          <a:prstGeom prst="rect">
            <a:avLst/>
          </a:prstGeom>
        </p:spPr>
        <p:txBody>
          <a:bodyPr wrap="square">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Система </a:t>
            </a:r>
            <a:r>
              <a:rPr lang="ru-RU" dirty="0" err="1">
                <a:latin typeface="Times New Roman" pitchFamily="18" charset="0"/>
                <a:cs typeface="Times New Roman" pitchFamily="18" charset="0"/>
              </a:rPr>
              <a:t>Монтессори</a:t>
            </a:r>
            <a:r>
              <a:rPr lang="ru-RU" dirty="0">
                <a:latin typeface="Times New Roman" pitchFamily="18" charset="0"/>
                <a:cs typeface="Times New Roman" pitchFamily="18" charset="0"/>
              </a:rPr>
              <a:t> предполагает воспитание без какого-либо принуждения. У ребёнка </a:t>
            </a:r>
            <a:r>
              <a:rPr lang="ru-RU" dirty="0" smtClean="0">
                <a:latin typeface="Times New Roman" pitchFamily="18" charset="0"/>
                <a:cs typeface="Times New Roman" pitchFamily="18" charset="0"/>
              </a:rPr>
              <a:t>должен (сам </a:t>
            </a:r>
            <a:r>
              <a:rPr lang="ru-RU" dirty="0">
                <a:latin typeface="Times New Roman" pitchFamily="18" charset="0"/>
                <a:cs typeface="Times New Roman" pitchFamily="18" charset="0"/>
              </a:rPr>
              <a:t>по </a:t>
            </a:r>
            <a:r>
              <a:rPr lang="ru-RU" dirty="0" smtClean="0">
                <a:latin typeface="Times New Roman" pitchFamily="18" charset="0"/>
                <a:cs typeface="Times New Roman" pitchFamily="18" charset="0"/>
              </a:rPr>
              <a:t>себе) </a:t>
            </a:r>
            <a:r>
              <a:rPr lang="ru-RU" dirty="0">
                <a:latin typeface="Times New Roman" pitchFamily="18" charset="0"/>
                <a:cs typeface="Times New Roman" pitchFamily="18" charset="0"/>
              </a:rPr>
              <a:t>проснуться естественный интерес к </a:t>
            </a:r>
            <a:r>
              <a:rPr lang="ru-RU" dirty="0" smtClean="0">
                <a:latin typeface="Times New Roman" pitchFamily="18" charset="0"/>
                <a:cs typeface="Times New Roman" pitchFamily="18" charset="0"/>
              </a:rPr>
              <a:t>обучению (в большей степени – это сенсорное развитие). </a:t>
            </a:r>
            <a:endParaRPr lang="ru-RU" dirty="0"/>
          </a:p>
        </p:txBody>
      </p:sp>
      <p:pic>
        <p:nvPicPr>
          <p:cNvPr id="1026" name="Picture 2" descr="http://secretlash.ru/1100-home_default/prisshepkazazhim-dlya-sashe-sostavov-multicol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04645">
            <a:off x="4297701" y="3054133"/>
            <a:ext cx="3553082" cy="26063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3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idx="4294967295"/>
          </p:nvPr>
        </p:nvSpPr>
        <p:spPr>
          <a:xfrm>
            <a:off x="179388" y="2060575"/>
            <a:ext cx="6048375" cy="2520950"/>
          </a:xfrm>
        </p:spPr>
        <p:txBody>
          <a:bodyPr anchor="ctr"/>
          <a:lstStyle/>
          <a:p>
            <a:pPr algn="r" eaLnBrk="1" hangingPunct="1"/>
            <a:r>
              <a:rPr lang="ru-RU" sz="1400" dirty="0" smtClean="0">
                <a:latin typeface="Royal Times New Roman"/>
              </a:rPr>
              <a:t> </a:t>
            </a:r>
            <a:r>
              <a:rPr lang="ru-RU" sz="4000" b="1" dirty="0" smtClean="0"/>
              <a:t/>
            </a:r>
            <a:br>
              <a:rPr lang="ru-RU" sz="4000" b="1" dirty="0" smtClean="0"/>
            </a:br>
            <a:r>
              <a:rPr lang="ru-RU" sz="4000" dirty="0" smtClean="0"/>
              <a:t> </a:t>
            </a:r>
            <a:br>
              <a:rPr lang="ru-RU" sz="4000" dirty="0" smtClean="0"/>
            </a:br>
            <a:endParaRPr lang="ru-RU" sz="4000" dirty="0" smtClean="0"/>
          </a:p>
        </p:txBody>
      </p:sp>
      <p:sp>
        <p:nvSpPr>
          <p:cNvPr id="51202" name="Содержимое 2"/>
          <p:cNvSpPr>
            <a:spLocks noGrp="1"/>
          </p:cNvSpPr>
          <p:nvPr>
            <p:ph idx="4294967295"/>
          </p:nvPr>
        </p:nvSpPr>
        <p:spPr>
          <a:xfrm>
            <a:off x="250825" y="2276475"/>
            <a:ext cx="144463" cy="504825"/>
          </a:xfrm>
        </p:spPr>
        <p:txBody>
          <a:bodyPr/>
          <a:lstStyle/>
          <a:p>
            <a:pPr eaLnBrk="1" hangingPunct="1"/>
            <a:endParaRPr lang="ru-RU" dirty="0" smtClean="0"/>
          </a:p>
          <a:p>
            <a:pPr eaLnBrk="1" hangingPunct="1"/>
            <a:endParaRPr lang="ru-RU" dirty="0" smtClean="0"/>
          </a:p>
        </p:txBody>
      </p:sp>
      <p:pic>
        <p:nvPicPr>
          <p:cNvPr id="51203" name="Picture 12" descr="J0095744"/>
          <p:cNvPicPr>
            <a:picLocks noChangeAspect="1" noChangeArrowheads="1" noCrop="1"/>
          </p:cNvPicPr>
          <p:nvPr/>
        </p:nvPicPr>
        <p:blipFill>
          <a:blip r:embed="rId2"/>
          <a:srcRect/>
          <a:stretch>
            <a:fillRect/>
          </a:stretch>
        </p:blipFill>
        <p:spPr bwMode="auto">
          <a:xfrm>
            <a:off x="2357422" y="2714620"/>
            <a:ext cx="6048375" cy="3709988"/>
          </a:xfrm>
          <a:prstGeom prst="rect">
            <a:avLst/>
          </a:prstGeom>
          <a:noFill/>
          <a:ln w="9525">
            <a:noFill/>
            <a:miter lim="800000"/>
            <a:headEnd/>
            <a:tailEnd/>
          </a:ln>
        </p:spPr>
      </p:pic>
      <p:sp>
        <p:nvSpPr>
          <p:cNvPr id="5" name="Прямоугольник 4"/>
          <p:cNvSpPr/>
          <p:nvPr/>
        </p:nvSpPr>
        <p:spPr>
          <a:xfrm rot="20692741">
            <a:off x="1403648" y="2488964"/>
            <a:ext cx="6112571" cy="769441"/>
          </a:xfrm>
          <a:prstGeom prst="rect">
            <a:avLst/>
          </a:prstGeom>
        </p:spPr>
        <p:txBody>
          <a:bodyPr wrap="none">
            <a:spAutoFit/>
          </a:bodyPr>
          <a:lstStyle/>
          <a:p>
            <a:r>
              <a:rPr lang="ru-RU" sz="4400" dirty="0" smtClean="0">
                <a:solidFill>
                  <a:schemeClr val="folHlink"/>
                </a:solidFill>
              </a:rPr>
              <a:t>Спасибо за внимание!</a:t>
            </a:r>
            <a:endParaRPr lang="ru-RU" sz="4400" dirty="0"/>
          </a:p>
        </p:txBody>
      </p:sp>
      <p:pic>
        <p:nvPicPr>
          <p:cNvPr id="6" name="Рисунок 5" descr="http://logocenter-intellect.com.ua/wp-content/uploads/2016/04/20180822_1920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98917">
            <a:off x="3638339" y="3214096"/>
            <a:ext cx="3657600" cy="2743200"/>
          </a:xfrm>
          <a:prstGeom prst="rect">
            <a:avLst/>
          </a:prstGeom>
          <a:ln>
            <a:noFill/>
          </a:ln>
          <a:effectLst>
            <a:softEdge rad="112500"/>
          </a:effectLst>
        </p:spPr>
      </p:pic>
      <p:pic>
        <p:nvPicPr>
          <p:cNvPr id="7" name="Рисунок 6" descr="https://avatars.mds.yandex.net/get-zen_doc/175604/pub_5b360926897f2c00a97db479_5b360a276ebb6a00a8d72856/scale_1200"/>
          <p:cNvPicPr/>
          <p:nvPr/>
        </p:nvPicPr>
        <p:blipFill>
          <a:blip r:embed="rId4" cstate="print"/>
          <a:srcRect l="10559" t="3341" r="13494" b="3986"/>
          <a:stretch>
            <a:fillRect/>
          </a:stretch>
        </p:blipFill>
        <p:spPr bwMode="auto">
          <a:xfrm rot="578827">
            <a:off x="16194" y="43751"/>
            <a:ext cx="3651251" cy="2655921"/>
          </a:xfrm>
          <a:prstGeom prst="rect">
            <a:avLst/>
          </a:prstGeom>
          <a:ln>
            <a:noFill/>
          </a:ln>
          <a:effectLst>
            <a:softEdge rad="112500"/>
          </a:effectLst>
        </p:spPr>
      </p:pic>
      <p:sp>
        <p:nvSpPr>
          <p:cNvPr id="2" name="Прямоугольник 1"/>
          <p:cNvSpPr/>
          <p:nvPr/>
        </p:nvSpPr>
        <p:spPr>
          <a:xfrm>
            <a:off x="395536" y="2600537"/>
            <a:ext cx="4572000" cy="369332"/>
          </a:xfrm>
          <a:prstGeom prst="rect">
            <a:avLst/>
          </a:prstGeom>
        </p:spPr>
        <p:txBody>
          <a:bodyPr>
            <a:spAutoFit/>
          </a:bodyPr>
          <a:lstStyle/>
          <a:p>
            <a:pPr algn="just"/>
            <a:r>
              <a:rPr lang="ru-RU" dirty="0">
                <a:latin typeface="Times New Roman" pitchFamily="18" charset="0"/>
                <a:cs typeface="Times New Roman" pitchFamily="18" charset="0"/>
              </a:rPr>
              <a:t> </a:t>
            </a:r>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42844" y="142852"/>
            <a:ext cx="75724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Новые ФГОС предъявляют особые требования к среде развития детей  – среда должна быть содержательно – насыщенной, вариативной, доступной и способствовать возникновению у детей стойкой мотивации к познанию и творчеству.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4" name="Rectangle 2"/>
          <p:cNvSpPr>
            <a:spLocks noChangeArrowheads="1"/>
          </p:cNvSpPr>
          <p:nvPr/>
        </p:nvSpPr>
        <p:spPr bwMode="auto">
          <a:xfrm>
            <a:off x="4143340" y="1103542"/>
            <a:ext cx="5000660" cy="147732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Сенсорная интеграция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это способность человека формировать ощущения, испытываемые организмом, для совершения движений, обучения и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нормотипичного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поведения.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rot="396208">
            <a:off x="88836" y="2335321"/>
            <a:ext cx="842968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Мы воспринимаем информацию посредством органов чувств, которыми наделила нас природа, это зрение, осязание, слух, обоняние и вкус. </a:t>
            </a:r>
            <a:r>
              <a:rPr kumimoji="0" lang="ru-RU" b="0" i="0" u="none" strike="noStrike" cap="none" normalizeH="0" baseline="0" dirty="0" smtClean="0">
                <a:ln>
                  <a:noFill/>
                </a:ln>
                <a:solidFill>
                  <a:srgbClr val="383119"/>
                </a:solidFill>
                <a:effectLst/>
                <a:latin typeface="Times New Roman" pitchFamily="18" charset="0"/>
                <a:ea typeface="Times New Roman" pitchFamily="18" charset="0"/>
                <a:cs typeface="Times New Roman" pitchFamily="18" charset="0"/>
              </a:rPr>
              <a:t>Сенсорная интеграция, необходимая для движения, говорения и игры, - это фундамент более сложной интеграции, сопровождающей чтение, письмо и адекватное поведение.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383119"/>
                </a:solidFill>
                <a:effectLst/>
                <a:latin typeface="Times New Roman" pitchFamily="18" charset="0"/>
                <a:ea typeface="Times New Roman" pitchFamily="18" charset="0"/>
                <a:cs typeface="Times New Roman" pitchFamily="18" charset="0"/>
              </a:rPr>
              <a:t>    </a:t>
            </a:r>
            <a:r>
              <a:rPr kumimoji="0" lang="ru-RU" b="1" i="1" u="none" strike="noStrike" cap="none" normalizeH="0" dirty="0" smtClean="0">
                <a:ln>
                  <a:noFill/>
                </a:ln>
                <a:solidFill>
                  <a:srgbClr val="383119"/>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383119"/>
                </a:solidFill>
                <a:effectLst/>
                <a:latin typeface="Times New Roman" pitchFamily="18" charset="0"/>
                <a:ea typeface="Times New Roman" pitchFamily="18" charset="0"/>
                <a:cs typeface="Times New Roman" pitchFamily="18" charset="0"/>
              </a:rPr>
              <a:t>Познание окружающего мира начинается с ощущений, с восприятия.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помощью ощущения человек  познаёт отдельные признаки, свойства предметов, которые  непосредственно воздействуют на его органы чувств.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6" name="Rectangle 4"/>
          <p:cNvSpPr>
            <a:spLocks noChangeArrowheads="1"/>
          </p:cNvSpPr>
          <p:nvPr/>
        </p:nvSpPr>
        <p:spPr bwMode="auto">
          <a:xfrm rot="21295166">
            <a:off x="214282" y="4643446"/>
            <a:ext cx="722255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«Интересно» - это «детское» определение сенсорной интеграции.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Ледяная рыбалка"/>
          <p:cNvPicPr/>
          <p:nvPr/>
        </p:nvPicPr>
        <p:blipFill>
          <a:blip r:embed="rId2"/>
          <a:srcRect l="14808" t="8116" r="20345" b="2609"/>
          <a:stretch>
            <a:fillRect/>
          </a:stretch>
        </p:blipFill>
        <p:spPr bwMode="auto">
          <a:xfrm>
            <a:off x="5072066" y="4733508"/>
            <a:ext cx="3786214" cy="21244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rot="177906">
            <a:off x="172268" y="908731"/>
            <a:ext cx="8469896"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Несомненно, в своей работе мы используем традиционные </a:t>
            </a:r>
          </a:p>
          <a:p>
            <a:pPr marL="0" marR="0" lvl="0" indent="360363"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виды сенсорных приемов (игр), такие как:</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Игры с красками</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(рисование пальчиками, ладошками, штампами; смешивание цветов, перетекание красок друг в друга), </a:t>
            </a: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водой, мыльными пузырями, льдом.</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Игры с песком</a:t>
            </a: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Что мы делаем: зарываем в тазик с песком и разыскиваем игрушки, конфеты играем с мокрыми и сухим песком, рисуем на нем и </a:t>
            </a:r>
            <a:r>
              <a:rPr kumimoji="0" lang="ru-RU" b="0" i="0" u="none" strike="noStrike" cap="none" normalizeH="0" baseline="0" dirty="0" err="1" smtClean="0">
                <a:ln>
                  <a:noFill/>
                </a:ln>
                <a:solidFill>
                  <a:schemeClr val="accent6"/>
                </a:solidFill>
                <a:effectLst/>
                <a:latin typeface="Times New Roman" pitchFamily="18" charset="0"/>
                <a:ea typeface="Times New Roman" pitchFamily="18" charset="0"/>
                <a:cs typeface="Times New Roman" pitchFamily="18" charset="0"/>
              </a:rPr>
              <a:t>тд</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Игры с тканями и бумагой</a:t>
            </a: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трогаем различные виды тканей и бумаги, после чего, начинаем шуршать и оборачивать вокруг себя эти материалы.</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Игры со стеклянными шариками, гидрогелем</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устраиваем «сухой бассейн» для пальчиков, раскладываем шарики в разные емкости; бросаем шарики и кубики в воду; перекатываем между пальцами и др.</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Игры с </a:t>
            </a:r>
            <a:r>
              <a:rPr kumimoji="0" lang="ru-RU" b="1" i="1" u="none" strike="noStrike" cap="none" normalizeH="0" baseline="0" dirty="0" err="1" smtClean="0">
                <a:ln>
                  <a:noFill/>
                </a:ln>
                <a:solidFill>
                  <a:schemeClr val="accent6"/>
                </a:solidFill>
                <a:effectLst/>
                <a:latin typeface="Times New Roman" pitchFamily="18" charset="0"/>
                <a:ea typeface="Times New Roman" pitchFamily="18" charset="0"/>
                <a:cs typeface="Times New Roman" pitchFamily="18" charset="0"/>
              </a:rPr>
              <a:t>массажерами</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для рук</a:t>
            </a: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делаем массаж рук, </a:t>
            </a:r>
            <a:r>
              <a:rPr kumimoji="0" lang="ru-RU" b="0" i="0" u="none" strike="noStrike" cap="none" normalizeH="0" baseline="0" dirty="0" err="1" smtClean="0">
                <a:ln>
                  <a:noFill/>
                </a:ln>
                <a:solidFill>
                  <a:schemeClr val="accent6"/>
                </a:solidFill>
                <a:effectLst/>
                <a:latin typeface="Times New Roman" pitchFamily="18" charset="0"/>
                <a:ea typeface="Times New Roman" pitchFamily="18" charset="0"/>
                <a:cs typeface="Times New Roman" pitchFamily="18" charset="0"/>
              </a:rPr>
              <a:t>Су-джок</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используя деревянные и пластиковые </a:t>
            </a:r>
            <a:r>
              <a:rPr kumimoji="0" lang="ru-RU" b="0" i="0" u="none" strike="noStrike" cap="none" normalizeH="0" baseline="0" dirty="0" err="1" smtClean="0">
                <a:ln>
                  <a:noFill/>
                </a:ln>
                <a:solidFill>
                  <a:schemeClr val="accent6"/>
                </a:solidFill>
                <a:effectLst/>
                <a:latin typeface="Times New Roman" pitchFamily="18" charset="0"/>
                <a:ea typeface="Times New Roman" pitchFamily="18" charset="0"/>
                <a:cs typeface="Times New Roman" pitchFamily="18" charset="0"/>
              </a:rPr>
              <a:t>массажеры</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фактурные резинки для волос, ребристые  погремушки, силиконовые прихватки и т.д.</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Игры с пластилином</a:t>
            </a: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Игры с крупной и мелкой мозаикой</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конструктором,  собирание </a:t>
            </a:r>
            <a:r>
              <a:rPr kumimoji="0" lang="ru-RU" b="0" i="0" u="none" strike="noStrike" cap="none" normalizeH="0" baseline="0" dirty="0" err="1" smtClean="0">
                <a:ln>
                  <a:noFill/>
                </a:ln>
                <a:solidFill>
                  <a:schemeClr val="accent6"/>
                </a:solidFill>
                <a:effectLst/>
                <a:latin typeface="Times New Roman" pitchFamily="18" charset="0"/>
                <a:ea typeface="Times New Roman" pitchFamily="18" charset="0"/>
                <a:cs typeface="Times New Roman" pitchFamily="18" charset="0"/>
              </a:rPr>
              <a:t>пазлов</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и др.</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p:txBody>
      </p:sp>
      <p:sp>
        <p:nvSpPr>
          <p:cNvPr id="11265" name="Rectangle 1"/>
          <p:cNvSpPr>
            <a:spLocks noChangeArrowheads="1"/>
          </p:cNvSpPr>
          <p:nvPr/>
        </p:nvSpPr>
        <p:spPr bwMode="auto">
          <a:xfrm>
            <a:off x="96187" y="5495438"/>
            <a:ext cx="8666477"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Все такие игры дают ребенку поток разнообразных по силе и направлению ощущений. В итоге происходит стимуляция нервной системы, улучшается сенсорная интеграция. В сочетании с развитием речи, происходит положительная динамика в развитии ребенка в целом.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s://rc-today.ru/UserFiles/Image/07/88/nabor_dlya_eksperimentov_rastuschie_v_vode_shariki_orbiss_r2001_610bdd3fb61c2_3360_big.jpg"/>
          <p:cNvPicPr/>
          <p:nvPr/>
        </p:nvPicPr>
        <p:blipFill>
          <a:blip r:embed="rId2"/>
          <a:srcRect l="35211"/>
          <a:stretch>
            <a:fillRect/>
          </a:stretch>
        </p:blipFill>
        <p:spPr bwMode="auto">
          <a:xfrm rot="404767">
            <a:off x="6679862" y="-12852"/>
            <a:ext cx="2330596" cy="18712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85720" y="285728"/>
            <a:ext cx="850112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По возможности используются специализированные сенсорные комнаты, которые наполнены уникальным оборудованием, оказывающим комплексное воздействие на органы чувств,  нервную систему человека таким образом, что возникает ощущение полной безопасности, умиротворения, поднимается настроение, беспокоившие проблемы отдаляются. </a:t>
            </a:r>
          </a:p>
          <a:p>
            <a:pPr marL="0" marR="0" lvl="0" indent="360363"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26670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«Шариковые» или «Сухие бассейны»</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дают положительные эмоции, снимают напряжение, усталость, формируют интерес к деятельности, мотивируют на выполнение задания.  </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p:txBody>
      </p:sp>
      <p:sp>
        <p:nvSpPr>
          <p:cNvPr id="10242" name="Rectangle 2"/>
          <p:cNvSpPr>
            <a:spLocks noChangeArrowheads="1"/>
          </p:cNvSpPr>
          <p:nvPr/>
        </p:nvSpPr>
        <p:spPr bwMode="auto">
          <a:xfrm>
            <a:off x="-22969" y="2962958"/>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этом используются определённые стимулы – музыка, цвета, свет, ароматы,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тактильные ощущения, их сочетания по-разному влияют на ребенка.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43" name="Rectangle 3"/>
          <p:cNvSpPr>
            <a:spLocks noChangeArrowheads="1"/>
          </p:cNvSpPr>
          <p:nvPr/>
        </p:nvSpPr>
        <p:spPr bwMode="auto">
          <a:xfrm rot="21372363">
            <a:off x="32620" y="4002301"/>
            <a:ext cx="837226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kumimoji="0" lang="ru-RU" sz="1400" b="0" i="0" u="none" strike="noStrike" cap="none" normalizeH="0" baseline="0" dirty="0" smtClean="0">
                <a:ln>
                  <a:noFill/>
                </a:ln>
                <a:solidFill>
                  <a:srgbClr val="383119"/>
                </a:solidFill>
                <a:effectLst/>
                <a:latin typeface="Calibri" pitchFamily="34" charset="0"/>
                <a:ea typeface="Times New Roman" pitchFamily="18" charset="0"/>
                <a:cs typeface="Times New Roman" pitchFamily="18" charset="0"/>
              </a:rPr>
              <a:t>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Для того чтобы </a:t>
            </a:r>
            <a:r>
              <a:rPr lang="ru-RU" b="1" i="1" dirty="0">
                <a:solidFill>
                  <a:schemeClr val="accent6"/>
                </a:solidFill>
                <a:latin typeface="Times New Roman" pitchFamily="18" charset="0"/>
                <a:ea typeface="Times New Roman" pitchFamily="18" charset="0"/>
                <a:cs typeface="Times New Roman" pitchFamily="18" charset="0"/>
              </a:rPr>
              <a:t>у</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ребенка</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закрепилось определенное понятие, важным  является использование </a:t>
            </a:r>
            <a:r>
              <a:rPr lang="ru-RU" dirty="0">
                <a:solidFill>
                  <a:schemeClr val="accent6"/>
                </a:solidFill>
                <a:latin typeface="Times New Roman" pitchFamily="18" charset="0"/>
                <a:ea typeface="Times New Roman" pitchFamily="18" charset="0"/>
                <a:cs typeface="Times New Roman" pitchFamily="18" charset="0"/>
              </a:rPr>
              <a:t>в </a:t>
            </a:r>
            <a:r>
              <a:rPr lang="ru-RU" dirty="0" smtClean="0">
                <a:solidFill>
                  <a:schemeClr val="accent6"/>
                </a:solidFill>
                <a:latin typeface="Times New Roman" pitchFamily="18" charset="0"/>
                <a:ea typeface="Times New Roman" pitchFamily="18" charset="0"/>
                <a:cs typeface="Times New Roman" pitchFamily="18" charset="0"/>
              </a:rPr>
              <a:t>системе </a:t>
            </a:r>
            <a:r>
              <a:rPr lang="ru-RU" dirty="0">
                <a:solidFill>
                  <a:schemeClr val="accent6"/>
                </a:solidFill>
                <a:latin typeface="Times New Roman" pitchFamily="18" charset="0"/>
                <a:ea typeface="Times New Roman" pitchFamily="18" charset="0"/>
                <a:cs typeface="Times New Roman" pitchFamily="18" charset="0"/>
              </a:rPr>
              <a:t>коррекционной </a:t>
            </a:r>
            <a:r>
              <a:rPr lang="ru-RU" dirty="0" smtClean="0">
                <a:solidFill>
                  <a:schemeClr val="accent6"/>
                </a:solidFill>
                <a:latin typeface="Times New Roman" pitchFamily="18" charset="0"/>
                <a:ea typeface="Times New Roman" pitchFamily="18" charset="0"/>
                <a:cs typeface="Times New Roman" pitchFamily="18" charset="0"/>
              </a:rPr>
              <a:t>работы</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элементов сенсорной интеграции.</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p:txBody>
      </p:sp>
      <p:pic>
        <p:nvPicPr>
          <p:cNvPr id="7" name="Рисунок 6" descr="https://center-albreht.ru/upload/drvc/%D0%B4%D0%B8%D0%BD%D0%B0%D0%BC%D0%B8%D1%87%20%D0%BA%D0%BE%D0%BC%D0%BD%D0%B0%D1%82%D0%B0/DSC_30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7466">
            <a:off x="5580112" y="4559014"/>
            <a:ext cx="3440430" cy="22898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571472" y="290105"/>
            <a:ext cx="8286808" cy="28623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Ум ребенка находится на кончиках его пальцев.</a:t>
            </a:r>
            <a:b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Дети новое открывают наощупь, поэтому еще одним помощником в работе - являются </a:t>
            </a:r>
            <a:r>
              <a:rPr lang="ru-RU" b="1" i="1" dirty="0" smtClean="0">
                <a:latin typeface="Times New Roman" pitchFamily="18" charset="0"/>
                <a:ea typeface="Times New Roman" pitchFamily="18" charset="0"/>
                <a:cs typeface="Times New Roman" pitchFamily="18" charset="0"/>
              </a:rPr>
              <a:t>сенсорные коробки. </a:t>
            </a:r>
            <a:r>
              <a:rPr kumimoji="0" lang="ru-RU" b="0" i="0" u="none" strike="noStrike" cap="none" normalizeH="0" baseline="0" dirty="0" smtClean="0">
                <a:ln>
                  <a:noFill/>
                </a:ln>
                <a:solidFill>
                  <a:srgbClr val="383119"/>
                </a:solidFill>
                <a:effectLst/>
                <a:latin typeface="Times New Roman" pitchFamily="18" charset="0"/>
                <a:ea typeface="Times New Roman" pitchFamily="18" charset="0"/>
                <a:cs typeface="Times New Roman" pitchFamily="18" charset="0"/>
              </a:rPr>
              <a:t>Игры с </a:t>
            </a:r>
            <a:r>
              <a:rPr kumimoji="0" lang="ru-RU" b="0" i="0" u="none" strike="noStrike" cap="none" normalizeH="0" baseline="0" dirty="0" err="1" smtClean="0">
                <a:ln>
                  <a:noFill/>
                </a:ln>
                <a:solidFill>
                  <a:srgbClr val="383119"/>
                </a:solidFill>
                <a:effectLst/>
                <a:latin typeface="Times New Roman" pitchFamily="18" charset="0"/>
                <a:ea typeface="Times New Roman" pitchFamily="18" charset="0"/>
                <a:cs typeface="Times New Roman" pitchFamily="18" charset="0"/>
              </a:rPr>
              <a:t>прятанием</a:t>
            </a:r>
            <a:r>
              <a:rPr kumimoji="0" lang="ru-RU" b="0" i="0" u="none" strike="noStrike" cap="none" normalizeH="0" baseline="0" dirty="0" smtClean="0">
                <a:ln>
                  <a:noFill/>
                </a:ln>
                <a:solidFill>
                  <a:srgbClr val="383119"/>
                </a:solidFill>
                <a:effectLst/>
                <a:latin typeface="Times New Roman" pitchFamily="18" charset="0"/>
                <a:ea typeface="Times New Roman" pitchFamily="18" charset="0"/>
                <a:cs typeface="Times New Roman" pitchFamily="18" charset="0"/>
              </a:rPr>
              <a:t>, поиском и нахождением, основанные на интересе детей к неожиданному появлению и исчезновению предметов способствуют тренировке зрительного восприятия.</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solidFill>
                  <a:srgbClr val="383119"/>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Детям интересно самим делать открытия, экспериментировать (искать) рисунки (предметы) на дне, под тонким слоем </a:t>
            </a: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наполнителя.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Игры с сенсорными пособиями помогают заинтересовать, отвлечь, расслабить ребёнка, обеспечить наиболее успешное выполнение задания, развивают психические и речевые процессы.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https://myslide.ru/documents_7/e7796fe0f5648564fc1bc4702e834c4b/img9.jpg"/>
          <p:cNvPicPr/>
          <p:nvPr/>
        </p:nvPicPr>
        <p:blipFill>
          <a:blip r:embed="rId2"/>
          <a:srcRect l="45350" t="57812" r="2670" b="2630"/>
          <a:stretch>
            <a:fillRect/>
          </a:stretch>
        </p:blipFill>
        <p:spPr bwMode="auto">
          <a:xfrm>
            <a:off x="4286248" y="2786058"/>
            <a:ext cx="3643338" cy="2214578"/>
          </a:xfrm>
          <a:prstGeom prst="rect">
            <a:avLst/>
          </a:prstGeom>
          <a:ln>
            <a:noFill/>
          </a:ln>
          <a:effectLst>
            <a:softEdge rad="112500"/>
          </a:effectLst>
        </p:spPr>
      </p:pic>
      <p:sp>
        <p:nvSpPr>
          <p:cNvPr id="27656" name="Rectangle 8"/>
          <p:cNvSpPr>
            <a:spLocks noChangeArrowheads="1"/>
          </p:cNvSpPr>
          <p:nvPr/>
        </p:nvSpPr>
        <p:spPr bwMode="auto">
          <a:xfrm rot="368847">
            <a:off x="185826" y="4908129"/>
            <a:ext cx="890467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Органом осязания служит рука. От синхронности движений пальцев обеих рук, точности и целенаправленности движений, последовательности действий зависит полнота и правильность образа воспринимаемого предмета. Следовательно, развитию тактильно-двигательных ощущений будут, в первую очередь, способствовать «ручные» виды деятельности (сенсорная</a:t>
            </a:r>
            <a:r>
              <a:rPr kumimoji="0" lang="ru-RU" b="0" i="0" u="none" strike="noStrike" cap="none" normalizeH="0" dirty="0" smtClean="0">
                <a:ln>
                  <a:noFill/>
                </a:ln>
                <a:solidFill>
                  <a:schemeClr val="accent6"/>
                </a:solidFill>
                <a:effectLst/>
                <a:latin typeface="Times New Roman" pitchFamily="18" charset="0"/>
                <a:ea typeface="Times New Roman" pitchFamily="18" charset="0"/>
                <a:cs typeface="Times New Roman" pitchFamily="18" charset="0"/>
              </a:rPr>
              <a:t> коробка)</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188640"/>
            <a:ext cx="8031266" cy="17543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Работа (занятия)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«сенсорном коробке»</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способствует стимуляции  тактильно - двигательных ощущений,    нормализации мышечного тонуса,  формированию произвольных, координированных движений пальцев рук.  От шума в коробочке стимулируется слух, зрительные ощущения. Обогащается чувственный опыт ребёнка (фактура материала).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626" name="Rectangle 2"/>
          <p:cNvSpPr>
            <a:spLocks noChangeArrowheads="1"/>
          </p:cNvSpPr>
          <p:nvPr/>
        </p:nvSpPr>
        <p:spPr bwMode="auto">
          <a:xfrm>
            <a:off x="360614" y="3166627"/>
            <a:ext cx="82153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          Сенсорные коробки используются дефектологом, логопедом, психологом на индивидуальных и подгрупповых занятиях. Разнообразный наполнитель, инструменты, различные виды игр помогают активизировать различные виды восприятия, стимулируют речевую и двигательную активность.</a:t>
            </a:r>
            <a:endParaRPr kumimoji="0" lang="ru-RU" b="0" i="0" u="none" strike="noStrike" cap="none" normalizeH="0" baseline="0" dirty="0" smtClean="0">
              <a:ln>
                <a:noFill/>
              </a:ln>
              <a:solidFill>
                <a:schemeClr val="accent6"/>
              </a:solidFill>
              <a:effectLst/>
              <a:latin typeface="Times New Roman" pitchFamily="18" charset="0"/>
              <a:cs typeface="Times New Roman" pitchFamily="18" charset="0"/>
            </a:endParaRPr>
          </a:p>
        </p:txBody>
      </p:sp>
      <p:sp>
        <p:nvSpPr>
          <p:cNvPr id="26627" name="Rectangle 3"/>
          <p:cNvSpPr>
            <a:spLocks noChangeArrowheads="1"/>
          </p:cNvSpPr>
          <p:nvPr/>
        </p:nvSpPr>
        <p:spPr bwMode="auto">
          <a:xfrm>
            <a:off x="326318" y="1956869"/>
            <a:ext cx="88582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Сенсорная коробка (ванночка</a:t>
            </a:r>
            <a:r>
              <a:rPr kumimoji="0" lang="ru-RU"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sensory</a:t>
            </a:r>
            <a:r>
              <a:rPr kumimoji="0" lang="ru-RU"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tub</a:t>
            </a:r>
            <a:r>
              <a:rPr kumimoji="0" lang="ru-RU"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это ёмкость с наполнителем, предназначенная для игры, главное назначение которой – дать возможность детям трогать, пересыпать, переливать, исследовать, изучать то, что находится внутри неё, обучая и развивая ребёнка.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C:\Users\Савина ТМ\AppData\Local\Microsoft\Windows\INetCache\Content.Word\20220119_1045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8037">
            <a:off x="6087245" y="4384873"/>
            <a:ext cx="2910220" cy="2560915"/>
          </a:xfrm>
          <a:prstGeom prst="rect">
            <a:avLst/>
          </a:prstGeom>
          <a:ln>
            <a:noFill/>
          </a:ln>
          <a:effectLst>
            <a:softEdge rad="112500"/>
          </a:effectLst>
        </p:spPr>
      </p:pic>
      <p:pic>
        <p:nvPicPr>
          <p:cNvPr id="6" name="Рисунок 5" descr="C:\Users\Савина ТМ\AppData\Local\Microsoft\Windows\INetCache\Content.Word\20220119_103958.jpg"/>
          <p:cNvPicPr/>
          <p:nvPr/>
        </p:nvPicPr>
        <p:blipFill rotWithShape="1">
          <a:blip r:embed="rId3" cstate="print">
            <a:extLst>
              <a:ext uri="{28A0092B-C50C-407E-A947-70E740481C1C}">
                <a14:useLocalDpi xmlns:a14="http://schemas.microsoft.com/office/drawing/2010/main" val="0"/>
              </a:ext>
            </a:extLst>
          </a:blip>
          <a:srcRect r="13308"/>
          <a:stretch/>
        </p:blipFill>
        <p:spPr bwMode="auto">
          <a:xfrm rot="21258232">
            <a:off x="3207520" y="4206825"/>
            <a:ext cx="2752877" cy="2594176"/>
          </a:xfrm>
          <a:prstGeom prst="rect">
            <a:avLst/>
          </a:prstGeom>
          <a:ln>
            <a:noFill/>
          </a:ln>
          <a:effectLst>
            <a:softEdge rad="112500"/>
          </a:effectLst>
          <a:extLst>
            <a:ext uri="{53640926-AAD7-44D8-BBD7-CCE9431645EC}">
              <a14:shadowObscured xmlns:a14="http://schemas.microsoft.com/office/drawing/2010/main"/>
            </a:ext>
          </a:extLst>
        </p:spPr>
      </p:pic>
      <p:pic>
        <p:nvPicPr>
          <p:cNvPr id="7" name="Рисунок 6" descr="C:\Users\Савина ТМ\AppData\Local\Microsoft\Windows\INetCache\Content.Word\20220119_103935.jpg"/>
          <p:cNvPicPr/>
          <p:nvPr/>
        </p:nvPicPr>
        <p:blipFill rotWithShape="1">
          <a:blip r:embed="rId4" cstate="print">
            <a:extLst>
              <a:ext uri="{28A0092B-C50C-407E-A947-70E740481C1C}">
                <a14:useLocalDpi xmlns:a14="http://schemas.microsoft.com/office/drawing/2010/main" val="0"/>
              </a:ext>
            </a:extLst>
          </a:blip>
          <a:srcRect l="10805" t="6680" r="6680" b="4802"/>
          <a:stretch/>
        </p:blipFill>
        <p:spPr bwMode="auto">
          <a:xfrm rot="877033">
            <a:off x="18838" y="4389284"/>
            <a:ext cx="3129658" cy="2552094"/>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1303569">
            <a:off x="214282" y="214290"/>
            <a:ext cx="5143536" cy="2031325"/>
          </a:xfrm>
          <a:prstGeom prst="rect">
            <a:avLst/>
          </a:prstGeom>
        </p:spPr>
        <p:txBody>
          <a:bodyPr wrap="square">
            <a:spAutoFit/>
          </a:bodyPr>
          <a:lstStyle/>
          <a:p>
            <a:pPr lvl="0" indent="320675">
              <a:tabLst>
                <a:tab pos="457200" algn="l"/>
              </a:tabLst>
            </a:pPr>
            <a:r>
              <a:rPr lang="ru-RU" b="1" dirty="0" smtClean="0">
                <a:solidFill>
                  <a:schemeClr val="accent6"/>
                </a:solidFill>
                <a:latin typeface="Times New Roman" pitchFamily="18" charset="0"/>
                <a:ea typeface="Times New Roman" pitchFamily="18" charset="0"/>
                <a:cs typeface="Times New Roman" pitchFamily="18" charset="0"/>
              </a:rPr>
              <a:t>Сенсорная коробка (емкость) может быть:</a:t>
            </a:r>
          </a:p>
          <a:p>
            <a:pPr lvl="0" indent="320675" eaLnBrk="0" hangingPunct="0">
              <a:buFontTx/>
              <a:buChar char="•"/>
              <a:tabLst>
                <a:tab pos="457200" algn="l"/>
              </a:tabLst>
            </a:pPr>
            <a:r>
              <a:rPr lang="ru-RU" dirty="0" smtClean="0">
                <a:solidFill>
                  <a:schemeClr val="accent6"/>
                </a:solidFill>
                <a:latin typeface="Times New Roman" pitchFamily="18" charset="0"/>
                <a:cs typeface="Times New Roman" pitchFamily="18" charset="0"/>
              </a:rPr>
              <a:t>пластиковый контейнер</a:t>
            </a:r>
          </a:p>
          <a:p>
            <a:pPr lvl="0" indent="320675" eaLnBrk="0" hangingPunct="0">
              <a:buFontTx/>
              <a:buChar char="•"/>
              <a:tabLst>
                <a:tab pos="457200" algn="l"/>
              </a:tabLst>
            </a:pPr>
            <a:r>
              <a:rPr lang="ru-RU" dirty="0" smtClean="0">
                <a:solidFill>
                  <a:schemeClr val="accent6"/>
                </a:solidFill>
                <a:latin typeface="Times New Roman" pitchFamily="18" charset="0"/>
                <a:cs typeface="Times New Roman" pitchFamily="18" charset="0"/>
              </a:rPr>
              <a:t>коробка (деревянная или картонная)</a:t>
            </a:r>
          </a:p>
          <a:p>
            <a:pPr lvl="0" indent="320675" eaLnBrk="0" hangingPunct="0">
              <a:buFontTx/>
              <a:buChar char="•"/>
              <a:tabLst>
                <a:tab pos="457200" algn="l"/>
              </a:tabLst>
            </a:pPr>
            <a:r>
              <a:rPr lang="ru-RU" dirty="0" smtClean="0">
                <a:solidFill>
                  <a:schemeClr val="accent6"/>
                </a:solidFill>
                <a:latin typeface="Times New Roman" pitchFamily="18" charset="0"/>
                <a:cs typeface="Times New Roman" pitchFamily="18" charset="0"/>
              </a:rPr>
              <a:t>глубокая миска</a:t>
            </a:r>
          </a:p>
          <a:p>
            <a:pPr lvl="0" indent="320675" eaLnBrk="0" hangingPunct="0">
              <a:buFontTx/>
              <a:buChar char="•"/>
              <a:tabLst>
                <a:tab pos="457200" algn="l"/>
              </a:tabLst>
            </a:pPr>
            <a:r>
              <a:rPr lang="ru-RU" dirty="0" smtClean="0">
                <a:solidFill>
                  <a:schemeClr val="accent6"/>
                </a:solidFill>
                <a:latin typeface="Times New Roman" pitchFamily="18" charset="0"/>
                <a:cs typeface="Times New Roman" pitchFamily="18" charset="0"/>
              </a:rPr>
              <a:t>надувной бассейн</a:t>
            </a:r>
          </a:p>
          <a:p>
            <a:pPr lvl="0" indent="320675" eaLnBrk="0" hangingPunct="0">
              <a:buFontTx/>
              <a:buChar char="•"/>
              <a:tabLst>
                <a:tab pos="457200" algn="l"/>
              </a:tabLst>
            </a:pPr>
            <a:r>
              <a:rPr lang="ru-RU" dirty="0" smtClean="0">
                <a:solidFill>
                  <a:schemeClr val="accent6"/>
                </a:solidFill>
                <a:latin typeface="Times New Roman" pitchFamily="18" charset="0"/>
                <a:cs typeface="Times New Roman" pitchFamily="18" charset="0"/>
              </a:rPr>
              <a:t>поднос с высокими бортиками</a:t>
            </a:r>
          </a:p>
          <a:p>
            <a:pPr lvl="0" indent="320675" eaLnBrk="0" hangingPunct="0">
              <a:buFontTx/>
              <a:buChar char="•"/>
              <a:tabLst>
                <a:tab pos="457200" algn="l"/>
              </a:tabLst>
            </a:pPr>
            <a:r>
              <a:rPr lang="ru-RU" dirty="0" smtClean="0">
                <a:solidFill>
                  <a:schemeClr val="accent6"/>
                </a:solidFill>
                <a:latin typeface="Times New Roman" pitchFamily="18" charset="0"/>
                <a:cs typeface="Times New Roman" pitchFamily="18" charset="0"/>
              </a:rPr>
              <a:t>корзина и прочие емкости</a:t>
            </a:r>
          </a:p>
        </p:txBody>
      </p:sp>
      <p:sp>
        <p:nvSpPr>
          <p:cNvPr id="9217" name="Rectangle 1"/>
          <p:cNvSpPr>
            <a:spLocks noChangeArrowheads="1"/>
          </p:cNvSpPr>
          <p:nvPr/>
        </p:nvSpPr>
        <p:spPr bwMode="auto">
          <a:xfrm rot="312506">
            <a:off x="579422" y="2802657"/>
            <a:ext cx="81439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Наполнить сенсорную коробку можно различными материалами:</a:t>
            </a:r>
            <a:endParaRPr kumimoji="0" lang="ru-RU" b="1"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ru-RU" dirty="0" smtClean="0">
                <a:solidFill>
                  <a:schemeClr val="accent6"/>
                </a:solidFill>
                <a:latin typeface="Times New Roman" pitchFamily="18" charset="0"/>
                <a:cs typeface="Times New Roman" pitchFamily="18" charset="0"/>
              </a:rPr>
              <a:t>природный материал: песок, земля, глина, трава/сено, листья, опилки, камни, перья, шишки, листья</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a:solidFill>
                  <a:schemeClr val="accent6"/>
                </a:solidFill>
                <a:latin typeface="Times New Roman" pitchFamily="18" charset="0"/>
                <a:cs typeface="Times New Roman" pitchFamily="18" charset="0"/>
              </a:rPr>
              <a:t>к</a:t>
            </a:r>
            <a:r>
              <a:rPr lang="ru-RU" dirty="0" smtClean="0">
                <a:solidFill>
                  <a:schemeClr val="accent6"/>
                </a:solidFill>
                <a:latin typeface="Times New Roman" pitchFamily="18" charset="0"/>
                <a:cs typeface="Times New Roman" pitchFamily="18" charset="0"/>
              </a:rPr>
              <a:t>рупы, макароны, бобовые (гречка, рис (обычный и окрашенный), пшено, фасоль, горох), мука, сахар, соль, крахмал, кофе</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smtClean="0">
                <a:solidFill>
                  <a:schemeClr val="accent6"/>
                </a:solidFill>
                <a:latin typeface="Times New Roman" pitchFamily="18" charset="0"/>
                <a:cs typeface="Times New Roman" pitchFamily="18" charset="0"/>
              </a:rPr>
              <a:t>жидкости: вода, лед, снег,  мыльный раствор</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smtClean="0">
                <a:solidFill>
                  <a:schemeClr val="accent6"/>
                </a:solidFill>
                <a:latin typeface="Times New Roman" pitchFamily="18" charset="0"/>
                <a:cs typeface="Times New Roman" pitchFamily="18" charset="0"/>
              </a:rPr>
              <a:t> гидрогель</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smtClean="0">
                <a:solidFill>
                  <a:schemeClr val="accent6"/>
                </a:solidFill>
                <a:latin typeface="Times New Roman" pitchFamily="18" charset="0"/>
                <a:cs typeface="Times New Roman" pitchFamily="18" charset="0"/>
              </a:rPr>
              <a:t>кусочки бумаги и фольги, конфетти, серпантин</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a:solidFill>
                  <a:schemeClr val="accent6"/>
                </a:solidFill>
                <a:latin typeface="Times New Roman" pitchFamily="18" charset="0"/>
                <a:cs typeface="Times New Roman" pitchFamily="18" charset="0"/>
              </a:rPr>
              <a:t>т</a:t>
            </a:r>
            <a:r>
              <a:rPr lang="ru-RU" dirty="0" smtClean="0">
                <a:solidFill>
                  <a:schemeClr val="accent6"/>
                </a:solidFill>
                <a:latin typeface="Times New Roman" pitchFamily="18" charset="0"/>
                <a:cs typeface="Times New Roman" pitchFamily="18" charset="0"/>
              </a:rPr>
              <a:t>екстиль, ленты, кружева, веревки, кусочки ткани, бусины, пуговицы</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smtClean="0">
                <a:solidFill>
                  <a:schemeClr val="accent6"/>
                </a:solidFill>
                <a:latin typeface="Times New Roman" pitchFamily="18" charset="0"/>
                <a:cs typeface="Times New Roman" pitchFamily="18" charset="0"/>
              </a:rPr>
              <a:t>поролон, губка, вата, ватные диски</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smtClean="0">
                <a:solidFill>
                  <a:schemeClr val="accent6"/>
                </a:solidFill>
                <a:latin typeface="Times New Roman" pitchFamily="18" charset="0"/>
                <a:cs typeface="Times New Roman" pitchFamily="18" charset="0"/>
              </a:rPr>
              <a:t> крышки, детали конструктора, цифры и буквы</a:t>
            </a:r>
          </a:p>
          <a:p>
            <a:pPr marL="0" marR="0" lvl="0" indent="0" algn="l" defTabSz="914400" rtl="0" eaLnBrk="0" fontAlgn="base" latinLnBrk="0" hangingPunct="0">
              <a:lnSpc>
                <a:spcPct val="100000"/>
              </a:lnSpc>
              <a:spcBef>
                <a:spcPct val="0"/>
              </a:spcBef>
              <a:spcAft>
                <a:spcPct val="0"/>
              </a:spcAft>
              <a:buClrTx/>
              <a:buSzTx/>
              <a:buFontTx/>
              <a:buChar char="•"/>
              <a:tabLst/>
            </a:pPr>
            <a:r>
              <a:rPr lang="ru-RU" dirty="0" smtClean="0">
                <a:solidFill>
                  <a:schemeClr val="accent6"/>
                </a:solidFill>
                <a:latin typeface="Times New Roman" pitchFamily="18" charset="0"/>
                <a:cs typeface="Times New Roman" pitchFamily="18" charset="0"/>
              </a:rPr>
              <a:t>и др.</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https://static.wixstatic.com/media/747187_c6236f28ad464571b55a6c3a1b59f9b6~mv2.gif"/>
          <p:cNvPicPr/>
          <p:nvPr/>
        </p:nvPicPr>
        <p:blipFill rotWithShape="1">
          <a:blip r:embed="rId2" cstate="print">
            <a:extLst>
              <a:ext uri="{28A0092B-C50C-407E-A947-70E740481C1C}">
                <a14:useLocalDpi xmlns:a14="http://schemas.microsoft.com/office/drawing/2010/main" val="0"/>
              </a:ext>
            </a:extLst>
          </a:blip>
          <a:srcRect l="3850" t="-10151" r="50379" b="10151"/>
          <a:stretch/>
        </p:blipFill>
        <p:spPr bwMode="auto">
          <a:xfrm rot="21020169">
            <a:off x="4720546" y="145199"/>
            <a:ext cx="3977640" cy="2432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3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85720" y="214290"/>
            <a:ext cx="835824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Задачи: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Развитие мелкой моторики, координации движения, восприятия и формирования знаний о внешних свойствах предметов и материалов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Развитие психических процессов, как воображение, внимание, память, мышление и, конечно же, речь, которая напрямую зависит от действий рук и пальцев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ru-RU" dirty="0" smtClean="0">
                <a:solidFill>
                  <a:srgbClr val="000000"/>
                </a:solidFill>
                <a:latin typeface="Times New Roman" pitchFamily="18" charset="0"/>
                <a:ea typeface="Times New Roman" pitchFamily="18" charset="0"/>
                <a:cs typeface="Times New Roman" pitchFamily="18" charset="0"/>
              </a:rPr>
              <a:t>Р</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асширение словарного запаса, развитие связной речи, познания элементарных математических представлений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Получение детьми знаний об окружающем мире через практические действия, опытно-экспериментальным путем, а главное – самостоятельно,</a:t>
            </a:r>
            <a:r>
              <a:rPr kumimoji="0" lang="ru-RU"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 есть умения и желания добывать информацию самому, без помощи взрослого.</a:t>
            </a:r>
          </a:p>
          <a:p>
            <a:pPr lvl="0" eaLnBrk="0" hangingPunct="0">
              <a:buFontTx/>
              <a:buChar char="•"/>
              <a:tabLst>
                <a:tab pos="457200" algn="l"/>
              </a:tabLst>
            </a:pPr>
            <a:r>
              <a:rPr lang="ru-RU" dirty="0" smtClean="0">
                <a:latin typeface="Times New Roman" pitchFamily="18" charset="0"/>
                <a:cs typeface="Times New Roman" pitchFamily="18" charset="0"/>
              </a:rPr>
              <a:t>Развитие воображения, фантазий, организации сюжетно-ролевых игр.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9699" name="Rectangle 3"/>
          <p:cNvSpPr>
            <a:spLocks noChangeArrowheads="1"/>
          </p:cNvSpPr>
          <p:nvPr/>
        </p:nvSpPr>
        <p:spPr bwMode="auto">
          <a:xfrm rot="450601">
            <a:off x="72526" y="3734196"/>
            <a:ext cx="812735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Правила работы с сенсорными коробками:</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ru-RU" dirty="0" smtClean="0">
                <a:solidFill>
                  <a:schemeClr val="accent6"/>
                </a:solidFill>
                <a:latin typeface="Times New Roman" pitchFamily="18" charset="0"/>
                <a:cs typeface="Times New Roman" pitchFamily="18" charset="0"/>
              </a:rPr>
              <a:t>Занятие проводится индивидуально с детьми  или подгруппами.</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ru-RU" dirty="0" smtClean="0">
                <a:solidFill>
                  <a:schemeClr val="accent6"/>
                </a:solidFill>
                <a:latin typeface="Times New Roman" pitchFamily="18" charset="0"/>
                <a:cs typeface="Times New Roman" pitchFamily="18" charset="0"/>
              </a:rPr>
              <a:t>Перед работой убедиться (спросить у родителей), нет ли аллергии</a:t>
            </a:r>
          </a:p>
          <a:p>
            <a:pPr marL="0" marR="0" lvl="0" indent="0" algn="just" defTabSz="914400" rtl="0" eaLnBrk="0" fontAlgn="base" latinLnBrk="0" hangingPunct="0">
              <a:lnSpc>
                <a:spcPct val="100000"/>
              </a:lnSpc>
              <a:spcBef>
                <a:spcPct val="0"/>
              </a:spcBef>
              <a:spcAft>
                <a:spcPct val="0"/>
              </a:spcAft>
              <a:buClrTx/>
              <a:buSzTx/>
              <a:tabLst>
                <a:tab pos="457200" algn="l"/>
              </a:tabLst>
            </a:pPr>
            <a:r>
              <a:rPr lang="ru-RU" dirty="0" smtClean="0">
                <a:solidFill>
                  <a:schemeClr val="accent6"/>
                </a:solidFill>
                <a:latin typeface="Times New Roman" pitchFamily="18" charset="0"/>
                <a:cs typeface="Times New Roman" pitchFamily="18" charset="0"/>
              </a:rPr>
              <a:t> у кого-либо из участников игры на любой компонент из коробки.</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ru-RU" dirty="0" smtClean="0">
                <a:solidFill>
                  <a:schemeClr val="accent6"/>
                </a:solidFill>
                <a:latin typeface="Times New Roman" pitchFamily="18" charset="0"/>
                <a:cs typeface="Times New Roman" pitchFamily="18" charset="0"/>
              </a:rPr>
              <a:t>Нельзя оставлять ребенка во время игры с сенсорными коробочками наедине!</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ru-RU" dirty="0" smtClean="0">
                <a:solidFill>
                  <a:schemeClr val="accent6"/>
                </a:solidFill>
                <a:latin typeface="Times New Roman" pitchFamily="18" charset="0"/>
                <a:cs typeface="Times New Roman" pitchFamily="18" charset="0"/>
              </a:rPr>
              <a:t>При работе с детьми коробка не должна содержать слишком мелких деталей, которые ребенок мог бы проглотить. Чем младше ребенок, тем крупнее должны быть компоненты, содержащиеся в коробке.</a:t>
            </a:r>
          </a:p>
        </p:txBody>
      </p:sp>
      <p:pic>
        <p:nvPicPr>
          <p:cNvPr id="4" name="Рисунок 3" descr="C:\Users\Савина ТМ\AppData\Local\Microsoft\Windows\INetCache\Content.Word\20220116_162308.jpg"/>
          <p:cNvPicPr/>
          <p:nvPr/>
        </p:nvPicPr>
        <p:blipFill rotWithShape="1">
          <a:blip r:embed="rId2" cstate="print">
            <a:extLst>
              <a:ext uri="{28A0092B-C50C-407E-A947-70E740481C1C}">
                <a14:useLocalDpi xmlns:a14="http://schemas.microsoft.com/office/drawing/2010/main" val="0"/>
              </a:ext>
            </a:extLst>
          </a:blip>
          <a:srcRect l="2792" t="5017" r="6553" b="4369"/>
          <a:stretch/>
        </p:blipFill>
        <p:spPr bwMode="auto">
          <a:xfrm rot="2758605">
            <a:off x="6673058" y="3031703"/>
            <a:ext cx="2616875" cy="2374395"/>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2844" y="143237"/>
            <a:ext cx="814393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ctr" defTabSz="914400" rtl="0" eaLnBrk="1" fontAlgn="base" latinLnBrk="0" hangingPunct="1">
              <a:lnSpc>
                <a:spcPct val="100000"/>
              </a:lnSpc>
              <a:spcBef>
                <a:spcPct val="0"/>
              </a:spcBef>
              <a:spcAft>
                <a:spcPct val="0"/>
              </a:spcAft>
              <a:buClrTx/>
              <a:buSzTx/>
              <a:buFontTx/>
              <a:buNone/>
              <a:tabLst/>
            </a:pPr>
            <a:r>
              <a:rPr lang="ru-RU" b="1" dirty="0" smtClean="0">
                <a:latin typeface="Times New Roman" pitchFamily="18" charset="0"/>
                <a:cs typeface="Times New Roman" pitchFamily="18" charset="0"/>
              </a:rPr>
              <a:t>Некоторые условия:</a:t>
            </a:r>
          </a:p>
          <a:p>
            <a:pPr marL="0" marR="0" lvl="0" indent="198438"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Сенсорная коробка - безопасная среда, способствующая самовыражению и спонтанной активности. Поэтому приемы и техники подбираются с учетом возможностей ребенка, любые усилия ребенка в ходе работы должны быть интересны и приятны ему.</a:t>
            </a:r>
          </a:p>
          <a:p>
            <a:pPr marL="0" marR="0" lvl="0" indent="198438"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Ребенок имеет право отказаться от выполнения некоторых заданий и выбирать подходящие для него виды и содержание творческой деятельности.</a:t>
            </a:r>
          </a:p>
          <a:p>
            <a:pPr marL="0" marR="0" lvl="0" indent="198438"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Поэтому ориентироваться нужно, прежде всего, на процесс, а не результат. Искусство -лишь средство, которое помогает лучше понять себя, свой внутренний мир.</a:t>
            </a:r>
          </a:p>
          <a:p>
            <a:pPr marL="0" marR="0" lvl="0" indent="198438"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Педагог имеет возможность заинтересовать ребенка, пробудить в них любознательность, завоевать их доверие, и найти такой угол зрения, при котором даже обыденное становится удивительным.</a:t>
            </a:r>
          </a:p>
          <a:p>
            <a:pPr marL="0" marR="0" lvl="0" indent="198438"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Каждое занятие с использованием элементов сенсорной интеграции  вызывает у детей эмоциональный подъём, даже малоактивные дети принимают активное участие в занятии.</a:t>
            </a:r>
          </a:p>
          <a:p>
            <a:pPr marL="0" marR="0" lvl="0" indent="19843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C:\Users\Савина ТМ\AppData\Local\Microsoft\Windows\INetCache\Content.Word\20220119_103628.jpg"/>
          <p:cNvPicPr/>
          <p:nvPr/>
        </p:nvPicPr>
        <p:blipFill rotWithShape="1">
          <a:blip r:embed="rId2" cstate="print">
            <a:extLst>
              <a:ext uri="{28A0092B-C50C-407E-A947-70E740481C1C}">
                <a14:useLocalDpi xmlns:a14="http://schemas.microsoft.com/office/drawing/2010/main" val="0"/>
              </a:ext>
            </a:extLst>
          </a:blip>
          <a:srcRect l="2886" t="7017" r="7810" b="2434"/>
          <a:stretch/>
        </p:blipFill>
        <p:spPr bwMode="auto">
          <a:xfrm rot="20767072">
            <a:off x="5655437" y="4359854"/>
            <a:ext cx="3236654" cy="2493922"/>
          </a:xfrm>
          <a:prstGeom prst="rect">
            <a:avLst/>
          </a:prstGeom>
          <a:ln>
            <a:noFill/>
          </a:ln>
          <a:effectLst>
            <a:softEdge rad="112500"/>
          </a:effectLst>
          <a:extLst>
            <a:ext uri="{53640926-AAD7-44D8-BBD7-CCE9431645EC}">
              <a14:shadowObscured xmlns:a14="http://schemas.microsoft.com/office/drawing/2010/main"/>
            </a:ext>
          </a:extLst>
        </p:spPr>
      </p:pic>
      <p:pic>
        <p:nvPicPr>
          <p:cNvPr id="5" name="Рисунок 4" descr="C:\Users\Савина ТМ\AppData\Local\Microsoft\Windows\INetCache\Content.Word\20220119_104200.jpg"/>
          <p:cNvPicPr/>
          <p:nvPr/>
        </p:nvPicPr>
        <p:blipFill rotWithShape="1">
          <a:blip r:embed="rId3" cstate="print">
            <a:extLst>
              <a:ext uri="{28A0092B-C50C-407E-A947-70E740481C1C}">
                <a14:useLocalDpi xmlns:a14="http://schemas.microsoft.com/office/drawing/2010/main" val="0"/>
              </a:ext>
            </a:extLst>
          </a:blip>
          <a:srcRect l="11217" t="7143" r="7255" b="3571"/>
          <a:stretch/>
        </p:blipFill>
        <p:spPr bwMode="auto">
          <a:xfrm rot="20684523">
            <a:off x="-4962" y="4512506"/>
            <a:ext cx="2978016" cy="2280396"/>
          </a:xfrm>
          <a:prstGeom prst="rect">
            <a:avLst/>
          </a:prstGeom>
          <a:ln>
            <a:noFill/>
          </a:ln>
          <a:effectLst>
            <a:softEdge rad="112500"/>
          </a:effectLst>
          <a:extLst>
            <a:ext uri="{53640926-AAD7-44D8-BBD7-CCE9431645EC}">
              <a14:shadowObscured xmlns:a14="http://schemas.microsoft.com/office/drawing/2010/main"/>
            </a:ext>
          </a:extLst>
        </p:spPr>
      </p:pic>
      <p:pic>
        <p:nvPicPr>
          <p:cNvPr id="6" name="Рисунок 5" descr="C:\Users\Савина ТМ\AppData\Local\Microsoft\Windows\INetCache\Content.Word\20220116_161933.jpg"/>
          <p:cNvPicPr/>
          <p:nvPr/>
        </p:nvPicPr>
        <p:blipFill rotWithShape="1">
          <a:blip r:embed="rId4" cstate="print">
            <a:extLst>
              <a:ext uri="{28A0092B-C50C-407E-A947-70E740481C1C}">
                <a14:useLocalDpi xmlns:a14="http://schemas.microsoft.com/office/drawing/2010/main" val="0"/>
              </a:ext>
            </a:extLst>
          </a:blip>
          <a:srcRect l="7778" t="3210" r="10371"/>
          <a:stretch/>
        </p:blipFill>
        <p:spPr bwMode="auto">
          <a:xfrm rot="736281">
            <a:off x="2791983" y="4335118"/>
            <a:ext cx="3000885" cy="2545284"/>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952</TotalTime>
  <Words>1022</Words>
  <Application>Microsoft Office PowerPoint</Application>
  <PresentationFormat>Экран (4:3)</PresentationFormat>
  <Paragraphs>87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Пастель</vt:lpstr>
      <vt:lpstr>Подготовила: учитель-дефектолог Савина Татьяна Михайловна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Пальчиковая  гимнастика</dc:title>
  <dc:creator>User</dc:creator>
  <cp:lastModifiedBy>Савина ТМ</cp:lastModifiedBy>
  <cp:revision>97</cp:revision>
  <cp:lastPrinted>2022-02-22T09:58:15Z</cp:lastPrinted>
  <dcterms:created xsi:type="dcterms:W3CDTF">2013-12-07T18:26:18Z</dcterms:created>
  <dcterms:modified xsi:type="dcterms:W3CDTF">2022-02-24T08:40:11Z</dcterms:modified>
</cp:coreProperties>
</file>