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3/20/2024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3/20/2024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CF131DD-A141-4471-BCF9-C6073EDD7E20}" type="datetimeFigureOut">
              <a:rPr lang="en-US" dirty="0"/>
              <a:t>3/20/2024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3/20/2024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3/20/2024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400" dirty="0" smtClean="0">
                <a:solidFill>
                  <a:schemeClr val="tx2"/>
                </a:solidFill>
              </a:rPr>
              <a:t>Психологическое сопровождение обучающихся с умственной отсталостью</a:t>
            </a:r>
            <a:endParaRPr lang="ru-RU" sz="4400" dirty="0">
              <a:solidFill>
                <a:schemeClr val="tx2"/>
              </a:solidFill>
            </a:endParaRPr>
          </a:p>
        </p:txBody>
      </p:sp>
      <p:sp>
        <p:nvSpPr>
          <p:cNvPr id="3" name="Подзаголовок 2"/>
          <p:cNvSpPr>
            <a:spLocks noGrp="1"/>
          </p:cNvSpPr>
          <p:nvPr>
            <p:ph type="subTitle" idx="1"/>
          </p:nvPr>
        </p:nvSpPr>
        <p:spPr/>
        <p:txBody>
          <a:bodyPr/>
          <a:lstStyle/>
          <a:p>
            <a:r>
              <a:rPr lang="ru-RU" sz="2400" dirty="0">
                <a:latin typeface="Times New Roman" panose="02020603050405020304" pitchFamily="18" charset="0"/>
                <a:cs typeface="Times New Roman" panose="02020603050405020304" pitchFamily="18" charset="0"/>
              </a:rPr>
              <a:t>Подготовила:  педагог-психолог Уткина Е.В.</a:t>
            </a:r>
          </a:p>
          <a:p>
            <a:endParaRPr lang="ru-RU" dirty="0"/>
          </a:p>
        </p:txBody>
      </p:sp>
    </p:spTree>
    <p:extLst>
      <p:ext uri="{BB962C8B-B14F-4D97-AF65-F5344CB8AC3E}">
        <p14:creationId xmlns:p14="http://schemas.microsoft.com/office/powerpoint/2010/main" val="1048922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quarter" idx="3"/>
          </p:nvPr>
        </p:nvSpPr>
        <p:spPr>
          <a:xfrm>
            <a:off x="1751162" y="694107"/>
            <a:ext cx="8669720" cy="901780"/>
          </a:xfrm>
        </p:spPr>
        <p:txBody>
          <a:bodyPr>
            <a:noAutofit/>
          </a:bodyPr>
          <a:lstStyle/>
          <a:p>
            <a:r>
              <a:rPr lang="ru-RU" sz="1800" dirty="0"/>
              <a:t>Эффективными приемами коррекционного воздействия на эмоциональную и познавательную сферу детей с отклонениями в развитии являются: </a:t>
            </a:r>
            <a:endParaRPr lang="ru-RU" sz="1800" dirty="0"/>
          </a:p>
        </p:txBody>
      </p:sp>
      <p:sp>
        <p:nvSpPr>
          <p:cNvPr id="6" name="Объект 5"/>
          <p:cNvSpPr>
            <a:spLocks noGrp="1"/>
          </p:cNvSpPr>
          <p:nvPr>
            <p:ph sz="quarter" idx="4"/>
          </p:nvPr>
        </p:nvSpPr>
        <p:spPr>
          <a:xfrm>
            <a:off x="1050870" y="2420151"/>
            <a:ext cx="4754880" cy="3200400"/>
          </a:xfrm>
        </p:spPr>
        <p:txBody>
          <a:bodyPr>
            <a:normAutofit fontScale="92500" lnSpcReduction="20000"/>
          </a:bodyPr>
          <a:lstStyle/>
          <a:p>
            <a:r>
              <a:rPr lang="ru-RU" dirty="0"/>
              <a:t>игровые ситуации, требующие оказания помощи любому персонажу (задача: разъяснить, научить, убедить</a:t>
            </a:r>
            <a:r>
              <a:rPr lang="ru-RU" dirty="0" smtClean="0"/>
              <a:t>);</a:t>
            </a:r>
            <a:endParaRPr lang="ru-RU" dirty="0"/>
          </a:p>
          <a:p>
            <a:r>
              <a:rPr lang="ru-RU" dirty="0" smtClean="0"/>
              <a:t>дидактические </a:t>
            </a:r>
            <a:r>
              <a:rPr lang="ru-RU" dirty="0"/>
              <a:t>игры, которые связаны с поиском видовых и родовых признаков предметов; </a:t>
            </a:r>
            <a:endParaRPr lang="ru-RU" dirty="0"/>
          </a:p>
          <a:p>
            <a:r>
              <a:rPr lang="ru-RU" dirty="0" smtClean="0"/>
              <a:t>игровые </a:t>
            </a:r>
            <a:r>
              <a:rPr lang="ru-RU" dirty="0"/>
              <a:t>тренинги, способствующие развитию умения общаться друг с другом, встать на место </a:t>
            </a:r>
            <a:r>
              <a:rPr lang="ru-RU" dirty="0" smtClean="0"/>
              <a:t>другого;</a:t>
            </a:r>
            <a:endParaRPr lang="ru-RU" dirty="0"/>
          </a:p>
          <a:p>
            <a:r>
              <a:rPr lang="ru-RU" dirty="0" err="1" smtClean="0"/>
              <a:t>психогимнастика</a:t>
            </a:r>
            <a:r>
              <a:rPr lang="ru-RU" dirty="0" smtClean="0"/>
              <a:t> </a:t>
            </a:r>
            <a:r>
              <a:rPr lang="ru-RU" dirty="0"/>
              <a:t>и релаксация, позволяющие снять мышечные спазмы и зажимы, особенно в области лица и кистей рук.</a:t>
            </a:r>
          </a:p>
          <a:p>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3264" y="1940943"/>
            <a:ext cx="5720034" cy="3813356"/>
          </a:xfrm>
          <a:prstGeom prst="rect">
            <a:avLst/>
          </a:prstGeom>
        </p:spPr>
      </p:pic>
    </p:spTree>
    <p:extLst>
      <p:ext uri="{BB962C8B-B14F-4D97-AF65-F5344CB8AC3E}">
        <p14:creationId xmlns:p14="http://schemas.microsoft.com/office/powerpoint/2010/main" val="2306551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a:solidFill>
                  <a:schemeClr val="tx2"/>
                </a:solidFill>
              </a:rPr>
              <a:t>В копилку практического инструментария работы педагога-психолога с обучающимися с интеллектуальными нарушениями можно отнести</a:t>
            </a:r>
            <a:r>
              <a:rPr lang="ru-RU" sz="2400" b="1" dirty="0" smtClean="0">
                <a:solidFill>
                  <a:schemeClr val="tx2"/>
                </a:solidFill>
              </a:rPr>
              <a:t>:</a:t>
            </a:r>
            <a:endParaRPr lang="ru-RU" sz="2400" dirty="0">
              <a:solidFill>
                <a:schemeClr val="tx2"/>
              </a:solidFill>
            </a:endParaRPr>
          </a:p>
        </p:txBody>
      </p:sp>
      <p:sp>
        <p:nvSpPr>
          <p:cNvPr id="3" name="Объект 2"/>
          <p:cNvSpPr>
            <a:spLocks noGrp="1"/>
          </p:cNvSpPr>
          <p:nvPr>
            <p:ph idx="1"/>
          </p:nvPr>
        </p:nvSpPr>
        <p:spPr>
          <a:xfrm>
            <a:off x="1066800" y="2103120"/>
            <a:ext cx="10058400" cy="4297680"/>
          </a:xfrm>
        </p:spPr>
        <p:txBody>
          <a:bodyPr>
            <a:normAutofit fontScale="77500" lnSpcReduction="20000"/>
          </a:bodyPr>
          <a:lstStyle/>
          <a:p>
            <a:pPr algn="ctr"/>
            <a:r>
              <a:rPr lang="ru-RU" b="1" dirty="0">
                <a:solidFill>
                  <a:schemeClr val="tx2"/>
                </a:solidFill>
              </a:rPr>
              <a:t>А</a:t>
            </a:r>
            <a:r>
              <a:rPr lang="ru-RU" dirty="0">
                <a:solidFill>
                  <a:schemeClr val="tx2"/>
                </a:solidFill>
              </a:rPr>
              <a:t>. </a:t>
            </a:r>
            <a:r>
              <a:rPr lang="ru-RU" b="1" dirty="0">
                <a:solidFill>
                  <a:schemeClr val="tx2"/>
                </a:solidFill>
              </a:rPr>
              <a:t>Игры и упражнения, направленные на формирование у обучающихся коммуникативной компетенции, использования вербальных и невербальных средств общения.</a:t>
            </a:r>
            <a:endParaRPr lang="ru-RU" dirty="0">
              <a:solidFill>
                <a:schemeClr val="tx2"/>
              </a:solidFill>
            </a:endParaRPr>
          </a:p>
          <a:p>
            <a:pPr algn="just"/>
            <a:r>
              <a:rPr lang="ru-RU" b="1" dirty="0"/>
              <a:t>Упражнение «Рукавички».</a:t>
            </a:r>
            <a:r>
              <a:rPr lang="ru-RU" dirty="0"/>
              <a:t> Для упражнения нужны вырезанные из бумаги рукавички. Количество пар должно соответствовать количеству пар детей. Разложите по разным местам комнаты рукавички с одинаковым (но не раскрашенным) орнаментом. Дети должны отыскать свою пару, и при помощи трех карандашей разных цветов  раскрасить одинаковые рукавички. При этом переговариваться нельзя.</a:t>
            </a:r>
          </a:p>
          <a:p>
            <a:pPr algn="just"/>
            <a:r>
              <a:rPr lang="ru-RU" b="1" dirty="0"/>
              <a:t>Упражнение «Мышеловка».</a:t>
            </a:r>
            <a:r>
              <a:rPr lang="ru-RU" dirty="0"/>
              <a:t> Из группы выделяются две тройки, которые берутся за руки, встают в кольцо и закрывают глаза. Группа цепочкой проходит сквозь кольца. В какой-то момент тройки резко опускают руки — мышеловка захлопывается. Их задача — не разговаривая, не трогая руками, определить количество людей, оказавшихся в кольце.</a:t>
            </a:r>
          </a:p>
          <a:p>
            <a:pPr algn="just"/>
            <a:r>
              <a:rPr lang="ru-RU" b="1" dirty="0"/>
              <a:t>Игры-драматизации по русским народным сказкам:</a:t>
            </a:r>
            <a:r>
              <a:rPr lang="ru-RU" dirty="0"/>
              <a:t> «Репка», «Колобок», «Лиса и Журавль», «Волк и семеро козлят» и т.д. </a:t>
            </a:r>
            <a:r>
              <a:rPr lang="ru-RU" i="1" dirty="0"/>
              <a:t>Цель.</a:t>
            </a:r>
            <a:r>
              <a:rPr lang="ru-RU" dirty="0"/>
              <a:t> Воспитывать у детей чувство взаимопомощи, развивать у них выразительность интонации, мимики, движений.</a:t>
            </a:r>
          </a:p>
          <a:p>
            <a:pPr algn="just"/>
            <a:r>
              <a:rPr lang="ru-RU" i="1" dirty="0"/>
              <a:t>Ход игры. </a:t>
            </a:r>
            <a:r>
              <a:rPr lang="ru-RU" dirty="0"/>
              <a:t>Педагог рассказывает сказку, дети-артисты, включаются в игру по ходу сказки. В конце игры, можно предложить детям поводить хоровод, устроить праздник  урожая.</a:t>
            </a:r>
          </a:p>
          <a:p>
            <a:pPr algn="just"/>
            <a:r>
              <a:rPr lang="ru-RU" b="1" dirty="0"/>
              <a:t>Упражнение «Ладонь в ладонь».</a:t>
            </a:r>
            <a:r>
              <a:rPr lang="ru-RU" dirty="0"/>
              <a:t> Цель. Способствовать развитию у детей умения сотрудничать в совместной деятельности.</a:t>
            </a:r>
          </a:p>
          <a:p>
            <a:pPr algn="just"/>
            <a:r>
              <a:rPr lang="ru-RU" dirty="0"/>
              <a:t>Ход. Дети разбиваются на пары, прижимают ладошки друг к другу и таким образом двигаются по комнате, в которой можно установить различные препятствия. Каждая пара должна их преодолеть, не разъединяя ладошек</a:t>
            </a:r>
            <a:r>
              <a:rPr lang="ru-RU" dirty="0" smtClean="0"/>
              <a:t>.</a:t>
            </a:r>
            <a:endParaRPr lang="ru-RU" dirty="0"/>
          </a:p>
        </p:txBody>
      </p:sp>
    </p:spTree>
    <p:extLst>
      <p:ext uri="{BB962C8B-B14F-4D97-AF65-F5344CB8AC3E}">
        <p14:creationId xmlns:p14="http://schemas.microsoft.com/office/powerpoint/2010/main" val="2728889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9948" y="664233"/>
            <a:ext cx="6978770" cy="5719313"/>
          </a:xfrm>
        </p:spPr>
        <p:txBody>
          <a:bodyPr>
            <a:normAutofit fontScale="85000" lnSpcReduction="20000"/>
          </a:bodyPr>
          <a:lstStyle/>
          <a:p>
            <a:pPr marL="0" indent="0" algn="ctr">
              <a:buNone/>
            </a:pPr>
            <a:r>
              <a:rPr lang="ru-RU" b="1" dirty="0">
                <a:solidFill>
                  <a:schemeClr val="tx2"/>
                </a:solidFill>
              </a:rPr>
              <a:t>Б</a:t>
            </a:r>
            <a:r>
              <a:rPr lang="ru-RU" dirty="0">
                <a:solidFill>
                  <a:schemeClr val="tx2"/>
                </a:solidFill>
              </a:rPr>
              <a:t>.</a:t>
            </a:r>
            <a:r>
              <a:rPr lang="ru-RU" b="1" dirty="0">
                <a:solidFill>
                  <a:schemeClr val="tx2"/>
                </a:solidFill>
              </a:rPr>
              <a:t> Метафорические ассоциативные карты. </a:t>
            </a:r>
            <a:endParaRPr lang="ru-RU" dirty="0">
              <a:solidFill>
                <a:schemeClr val="tx2"/>
              </a:solidFill>
            </a:endParaRPr>
          </a:p>
          <a:p>
            <a:pPr marL="0" indent="432000" algn="just">
              <a:buNone/>
            </a:pPr>
            <a:r>
              <a:rPr lang="ru-RU" dirty="0"/>
              <a:t>Метафорические ассоциативные карты представляют собой набор картинок и являются проективной методикой для работы с различной проблематикой как индивидуально, так и в групповом режиме с широким спектром </a:t>
            </a:r>
            <a:r>
              <a:rPr lang="ru-RU" dirty="0" smtClean="0"/>
              <a:t>применения.</a:t>
            </a:r>
          </a:p>
          <a:p>
            <a:pPr marL="0" indent="432000" algn="just">
              <a:buNone/>
            </a:pPr>
            <a:r>
              <a:rPr lang="ru-RU" dirty="0" smtClean="0"/>
              <a:t>В </a:t>
            </a:r>
            <a:r>
              <a:rPr lang="ru-RU" dirty="0"/>
              <a:t>работе с обучающимися с УО использование метафорических карт позволяет нам на занятии решать несколько задач:</a:t>
            </a:r>
          </a:p>
          <a:p>
            <a:pPr algn="just"/>
            <a:r>
              <a:rPr lang="ru-RU" dirty="0" smtClean="0"/>
              <a:t>диагностическую</a:t>
            </a:r>
            <a:r>
              <a:rPr lang="ru-RU" dirty="0"/>
              <a:t>: оценить актуальное эмоциональное состояние подростка и степень развития его эмоциональной сферы;</a:t>
            </a:r>
          </a:p>
          <a:p>
            <a:pPr algn="just"/>
            <a:r>
              <a:rPr lang="ru-RU" dirty="0" smtClean="0"/>
              <a:t>коррекционно-развивающую</a:t>
            </a:r>
            <a:r>
              <a:rPr lang="ru-RU" dirty="0"/>
              <a:t>: карты помогают вербализировать свое эмоциональное состояние, помогают формировать умение дифференцировать свои эмоции, а также способствуют расширению чувственного опыта подростка, развитию его творческого мышления.</a:t>
            </a:r>
          </a:p>
          <a:p>
            <a:pPr marL="0" indent="432000" algn="just">
              <a:buNone/>
            </a:pPr>
            <a:r>
              <a:rPr lang="ru-RU" dirty="0"/>
              <a:t>Также метафорические карты можно использовать в работе с родителями. Например, в начале консультативной работы, на первой встрече для установления контакта. При разборе конфликтной или эмоционально окрашенной ситуации для определения эмоционального состояния родителя или для выявления его отношения к какой-либо ситуации.</a:t>
            </a:r>
          </a:p>
          <a:p>
            <a:pPr marL="0" indent="432000" algn="just">
              <a:buNone/>
            </a:pPr>
            <a:r>
              <a:rPr lang="ru-RU" dirty="0"/>
              <a:t>Таким образом, метафорические карты очень универсальны в работе: подходят для работы со всеми участниками образовательного процесса, подходят как для групповой, так и для индивидуальной работы.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6520" y="1502434"/>
            <a:ext cx="3968150" cy="3620937"/>
          </a:xfrm>
          <a:prstGeom prst="rect">
            <a:avLst/>
          </a:prstGeom>
        </p:spPr>
      </p:pic>
    </p:spTree>
    <p:extLst>
      <p:ext uri="{BB962C8B-B14F-4D97-AF65-F5344CB8AC3E}">
        <p14:creationId xmlns:p14="http://schemas.microsoft.com/office/powerpoint/2010/main" val="1950633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21547" y="698741"/>
            <a:ext cx="6084498" cy="5422564"/>
          </a:xfrm>
        </p:spPr>
        <p:txBody>
          <a:bodyPr>
            <a:normAutofit fontScale="92500"/>
          </a:bodyPr>
          <a:lstStyle/>
          <a:p>
            <a:pPr marL="0" indent="0" algn="ctr">
              <a:buNone/>
            </a:pPr>
            <a:r>
              <a:rPr lang="ru-RU" b="1" dirty="0">
                <a:solidFill>
                  <a:schemeClr val="tx2"/>
                </a:solidFill>
              </a:rPr>
              <a:t>В. Упражнения для развития тонкой моторики ру­к и зрительно-двигательных координаций.</a:t>
            </a:r>
            <a:endParaRPr lang="ru-RU" dirty="0">
              <a:solidFill>
                <a:schemeClr val="tx2"/>
              </a:solidFill>
            </a:endParaRPr>
          </a:p>
          <a:p>
            <a:pPr marL="0" indent="0">
              <a:buNone/>
            </a:pPr>
            <a:r>
              <a:rPr lang="ru-RU" dirty="0"/>
              <a:t>1. Срисовывание графических образцов.</a:t>
            </a:r>
          </a:p>
          <a:p>
            <a:pPr marL="0" indent="0">
              <a:buNone/>
            </a:pPr>
            <a:r>
              <a:rPr lang="ru-RU" dirty="0"/>
              <a:t>2. Обведение по контуру геометрических фигур раз­ной сложности с последовательным расширением радиу­са обводки (по внешнему контуру) или его сужением (об­водка по внутреннему контуру).</a:t>
            </a:r>
          </a:p>
          <a:p>
            <a:pPr marL="0" indent="0">
              <a:buNone/>
            </a:pPr>
            <a:r>
              <a:rPr lang="ru-RU" dirty="0"/>
              <a:t>3. Вырезание по контуру фигур из бумаги (особенно вырезание плавное, без отрыва ножниц от бумаги).</a:t>
            </a:r>
          </a:p>
          <a:p>
            <a:pPr marL="0" indent="0">
              <a:buNone/>
            </a:pPr>
            <a:r>
              <a:rPr lang="ru-RU" dirty="0"/>
              <a:t>4. Раскрашивание и штриховка.</a:t>
            </a:r>
          </a:p>
          <a:p>
            <a:pPr marL="0" indent="0">
              <a:buNone/>
            </a:pPr>
            <a:r>
              <a:rPr lang="ru-RU" dirty="0"/>
              <a:t>5. Различные виды изобразительной деятельности.</a:t>
            </a:r>
          </a:p>
          <a:p>
            <a:pPr marL="0" indent="0">
              <a:buNone/>
            </a:pPr>
            <a:r>
              <a:rPr lang="ru-RU" dirty="0"/>
              <a:t>6. Конструирование и работа с мозаикой.</a:t>
            </a:r>
          </a:p>
          <a:p>
            <a:pPr marL="0" indent="0">
              <a:buNone/>
            </a:pPr>
            <a:r>
              <a:rPr lang="ru-RU" dirty="0"/>
              <a:t>7. Выкладывание фигур из спичек (палочек).</a:t>
            </a:r>
          </a:p>
          <a:p>
            <a:pPr marL="0" indent="0">
              <a:buNone/>
            </a:pPr>
            <a:r>
              <a:rPr lang="ru-RU" dirty="0"/>
              <a:t>8. Выполнение фигурок из пальцев рук.</a:t>
            </a:r>
          </a:p>
          <a:p>
            <a:pPr marL="0" indent="0">
              <a:buNone/>
            </a:pPr>
            <a:r>
              <a:rPr lang="ru-RU" dirty="0"/>
              <a:t>9. Освоение ремесел (шитье, вышивание, вязание, пле­тение, работа с бисером и пр.).</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834" y="1406658"/>
            <a:ext cx="4832237" cy="4006730"/>
          </a:xfrm>
          <a:prstGeom prst="rect">
            <a:avLst/>
          </a:prstGeom>
        </p:spPr>
      </p:pic>
    </p:spTree>
    <p:extLst>
      <p:ext uri="{BB962C8B-B14F-4D97-AF65-F5344CB8AC3E}">
        <p14:creationId xmlns:p14="http://schemas.microsoft.com/office/powerpoint/2010/main" val="3000243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0" y="836762"/>
            <a:ext cx="5316747" cy="5198278"/>
          </a:xfrm>
        </p:spPr>
        <p:txBody>
          <a:bodyPr/>
          <a:lstStyle/>
          <a:p>
            <a:pPr marL="0" indent="0" algn="ctr">
              <a:buNone/>
            </a:pPr>
            <a:r>
              <a:rPr lang="ru-RU" b="1" dirty="0">
                <a:solidFill>
                  <a:schemeClr val="tx2"/>
                </a:solidFill>
              </a:rPr>
              <a:t>Г. Игры и упражнения для развития крупной моторики (силы, ловкости, координации движений).</a:t>
            </a:r>
            <a:endParaRPr lang="ru-RU" dirty="0">
              <a:solidFill>
                <a:schemeClr val="tx2"/>
              </a:solidFill>
            </a:endParaRPr>
          </a:p>
          <a:p>
            <a:pPr marL="0" indent="0">
              <a:buNone/>
            </a:pPr>
            <a:r>
              <a:rPr lang="ru-RU" dirty="0"/>
              <a:t>1. Игры с мячом (самые разные).</a:t>
            </a:r>
          </a:p>
          <a:p>
            <a:pPr marL="0" indent="0">
              <a:buNone/>
            </a:pPr>
            <a:r>
              <a:rPr lang="ru-RU" dirty="0"/>
              <a:t>2. Игры с резинкой.</a:t>
            </a:r>
          </a:p>
          <a:p>
            <a:pPr marL="0" indent="0">
              <a:buNone/>
            </a:pPr>
            <a:r>
              <a:rPr lang="ru-RU" dirty="0"/>
              <a:t>3. Игры типа «Зеркало»: зеркальное копирование поз и движений ведущего (роль ведущего может быть пере­дана ребенку, который сам придумывает движения).</a:t>
            </a:r>
          </a:p>
          <a:p>
            <a:pPr marL="0" indent="0">
              <a:buNone/>
            </a:pPr>
            <a:r>
              <a:rPr lang="ru-RU" dirty="0"/>
              <a:t>4. Игры типа «Тир»: попадание в цель различными предметами (мячом, стрелами, кольцами и пр.).</a:t>
            </a:r>
          </a:p>
          <a:p>
            <a:pPr marL="0" indent="0">
              <a:buNone/>
            </a:pPr>
            <a:r>
              <a:rPr lang="ru-RU" dirty="0"/>
              <a:t>5. Весь спектр спортивных игр и физических упраж­нений.</a:t>
            </a:r>
          </a:p>
          <a:p>
            <a:pPr marL="0" indent="0">
              <a:buNone/>
            </a:pPr>
            <a:r>
              <a:rPr lang="ru-RU" dirty="0"/>
              <a:t>6. Занятия танцами. Аэробика.</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6075" y="1794293"/>
            <a:ext cx="4991467" cy="3733201"/>
          </a:xfrm>
          <a:prstGeom prst="rect">
            <a:avLst/>
          </a:prstGeom>
        </p:spPr>
      </p:pic>
    </p:spTree>
    <p:extLst>
      <p:ext uri="{BB962C8B-B14F-4D97-AF65-F5344CB8AC3E}">
        <p14:creationId xmlns:p14="http://schemas.microsoft.com/office/powerpoint/2010/main" val="1719233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3065" y="2505900"/>
            <a:ext cx="10058400" cy="1371600"/>
          </a:xfrm>
        </p:spPr>
        <p:txBody>
          <a:bodyPr/>
          <a:lstStyle/>
          <a:p>
            <a:pPr algn="ctr"/>
            <a:r>
              <a:rPr lang="ru-RU" b="1" dirty="0" smtClean="0">
                <a:solidFill>
                  <a:schemeClr val="tx2"/>
                </a:solidFill>
              </a:rPr>
              <a:t>Благодарю за внимание!</a:t>
            </a:r>
            <a:endParaRPr lang="ru-RU" b="1" dirty="0">
              <a:solidFill>
                <a:schemeClr val="tx2"/>
              </a:solidFill>
            </a:endParaRPr>
          </a:p>
        </p:txBody>
      </p:sp>
    </p:spTree>
    <p:extLst>
      <p:ext uri="{BB962C8B-B14F-4D97-AF65-F5344CB8AC3E}">
        <p14:creationId xmlns:p14="http://schemas.microsoft.com/office/powerpoint/2010/main" val="3895954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chemeClr val="tx2"/>
                </a:solidFill>
              </a:rPr>
              <a:t>Умственная отсталость (интеллектуальные нарушения) </a:t>
            </a:r>
          </a:p>
        </p:txBody>
      </p:sp>
      <p:sp>
        <p:nvSpPr>
          <p:cNvPr id="3" name="Объект 2"/>
          <p:cNvSpPr>
            <a:spLocks noGrp="1"/>
          </p:cNvSpPr>
          <p:nvPr>
            <p:ph idx="1"/>
          </p:nvPr>
        </p:nvSpPr>
        <p:spPr/>
        <p:txBody>
          <a:bodyPr/>
          <a:lstStyle/>
          <a:p>
            <a:pPr indent="182880" algn="just"/>
            <a:r>
              <a:rPr lang="ru-RU" dirty="0" smtClean="0"/>
              <a:t>— </a:t>
            </a:r>
            <a:r>
              <a:rPr lang="ru-RU" dirty="0"/>
              <a:t>это стойкое, выраженное недоразвитие познавательной деятельности вследствие органического поражения центральной нервной системы. Понятие «умственной отсталости» по степени интеллектуальной неполноценности применимо к разнообразной группе детей. Степень выраженности интеллектуальной неполноценности соотносится со сроками, в которые возникло поражение ЦНС – чем оно произошло раньше, тем тяжелее последствия. Также степень выраженности интеллектуальных нарушений определяется интенсивностью воздействия вредных факторов. Нередко умственная отсталость отягощена психическими заболеваниями различной этиологии, что необходимо учитывать специалистам образовательной организации, оказывающим сопровождение обучающегося по адаптированной образовательной программе</a:t>
            </a:r>
            <a:r>
              <a:rPr lang="ru-RU" dirty="0" smtClean="0"/>
              <a:t>.</a:t>
            </a:r>
          </a:p>
          <a:p>
            <a:pPr indent="182880" algn="just"/>
            <a:r>
              <a:rPr lang="ru-RU" dirty="0"/>
              <a:t>В международной классификации болезней (МКБ-10) выделено четыре степени умственной отсталости: легкая, умеренная, тяжелая, глубокая.</a:t>
            </a:r>
          </a:p>
          <a:p>
            <a:pPr marL="0" indent="0">
              <a:buNone/>
            </a:pPr>
            <a:endParaRPr lang="ru-RU" dirty="0"/>
          </a:p>
          <a:p>
            <a:endParaRPr lang="ru-RU" dirty="0"/>
          </a:p>
        </p:txBody>
      </p:sp>
    </p:spTree>
    <p:extLst>
      <p:ext uri="{BB962C8B-B14F-4D97-AF65-F5344CB8AC3E}">
        <p14:creationId xmlns:p14="http://schemas.microsoft.com/office/powerpoint/2010/main" val="1362936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p:txBody>
          <a:bodyPr>
            <a:normAutofit/>
          </a:bodyPr>
          <a:lstStyle/>
          <a:p>
            <a:pPr indent="182880"/>
            <a:r>
              <a:rPr lang="ru-RU" dirty="0"/>
              <a:t>Развитие ребенка с интеллектуальными нарушениями, хотя и характеризуется замедленностью, наличием отклонений от нормального развития, тем не менее, представляет собой поступательный процесс, привносящий качественные изменения в познавательную деятельность детей и их личностную сферу, что дает основания для оптимистического прогноза.</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970056" y="1081752"/>
            <a:ext cx="5555414" cy="4754881"/>
          </a:xfrm>
          <a:prstGeom prst="rect">
            <a:avLst/>
          </a:prstGeom>
        </p:spPr>
      </p:pic>
    </p:spTree>
    <p:extLst>
      <p:ext uri="{BB962C8B-B14F-4D97-AF65-F5344CB8AC3E}">
        <p14:creationId xmlns:p14="http://schemas.microsoft.com/office/powerpoint/2010/main" val="1105364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0" y="1061049"/>
            <a:ext cx="10058400" cy="4973991"/>
          </a:xfrm>
        </p:spPr>
        <p:txBody>
          <a:bodyPr>
            <a:normAutofit fontScale="92500" lnSpcReduction="10000"/>
          </a:bodyPr>
          <a:lstStyle/>
          <a:p>
            <a:pPr algn="just"/>
            <a:r>
              <a:rPr lang="ru-RU" dirty="0"/>
              <a:t>Развитие всех психических процессов у детей с УО отличается качественным своеобразием. Относительно сохранной у обучающихся оказывается чувственная ступень познания ― </a:t>
            </a:r>
            <a:r>
              <a:rPr lang="ru-RU" b="1" dirty="0">
                <a:solidFill>
                  <a:schemeClr val="tx2"/>
                </a:solidFill>
              </a:rPr>
              <a:t>ощущение и восприятие</a:t>
            </a:r>
            <a:r>
              <a:rPr lang="ru-RU" dirty="0"/>
              <a:t>. Но и в этих познавательных процессах сказывается </a:t>
            </a:r>
            <a:r>
              <a:rPr lang="ru-RU" dirty="0" err="1"/>
              <a:t>дефицитарность</a:t>
            </a:r>
            <a:r>
              <a:rPr lang="ru-RU" dirty="0"/>
              <a:t>: неточность и слабость дифференцировки зрительных, слуховых, кинестетических, тактильных, обонятельных и вкусовых ощущений приводят к затруднению адекватности ориентировки детей с интеллектуальными нарушениями  в окружающей среде. </a:t>
            </a:r>
          </a:p>
          <a:p>
            <a:pPr algn="just"/>
            <a:r>
              <a:rPr lang="ru-RU" dirty="0"/>
              <a:t>Меньший потенциал у обучающихся с УО обнаруживается в развитии их </a:t>
            </a:r>
            <a:r>
              <a:rPr lang="ru-RU" b="1" dirty="0">
                <a:solidFill>
                  <a:schemeClr val="tx2"/>
                </a:solidFill>
              </a:rPr>
              <a:t>мышления</a:t>
            </a:r>
            <a:r>
              <a:rPr lang="ru-RU" dirty="0">
                <a:solidFill>
                  <a:schemeClr val="tx2"/>
                </a:solidFill>
              </a:rPr>
              <a:t> </a:t>
            </a:r>
            <a:r>
              <a:rPr lang="ru-RU" dirty="0"/>
              <a:t>Мыслительные операции у этой категории детей обладают целым рядом своеобразных черт, проявляющихся в трудностях установления отношений между частями предмета, выделении его существенных признаков и дифференциации их от несущественных, нахождении и сравнении предметов по признакам сходства и отличия и т. д.</a:t>
            </a:r>
          </a:p>
          <a:p>
            <a:pPr algn="just"/>
            <a:r>
              <a:rPr lang="ru-RU" dirty="0"/>
              <a:t>Из всех видов мышления у обучающихся с УО в большей степени недоразвито словесно-логическое мышление. Это выражается в слабости обобщения, трудностях понимания смысла явления или факта. Обучающимся присуща сниженная активность мыслительных процессов и слабая регулирующая роль мышления: зачастую, они начинают выполнять работу, не дослушав инструкции, не поняв цели задания, не имея внутреннего плана действия. </a:t>
            </a:r>
          </a:p>
          <a:p>
            <a:endParaRPr lang="ru-RU" dirty="0"/>
          </a:p>
        </p:txBody>
      </p:sp>
    </p:spTree>
    <p:extLst>
      <p:ext uri="{BB962C8B-B14F-4D97-AF65-F5344CB8AC3E}">
        <p14:creationId xmlns:p14="http://schemas.microsoft.com/office/powerpoint/2010/main" val="140372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0" y="966158"/>
            <a:ext cx="10058400" cy="5068882"/>
          </a:xfrm>
        </p:spPr>
        <p:txBody>
          <a:bodyPr>
            <a:normAutofit lnSpcReduction="10000"/>
          </a:bodyPr>
          <a:lstStyle/>
          <a:p>
            <a:pPr algn="just"/>
            <a:r>
              <a:rPr lang="ru-RU" dirty="0"/>
              <a:t>Особенности восприятия и осмысления детьми учебного материала неразрывно связаны с особенностями их </a:t>
            </a:r>
            <a:r>
              <a:rPr lang="ru-RU" b="1" dirty="0">
                <a:solidFill>
                  <a:schemeClr val="tx2"/>
                </a:solidFill>
              </a:rPr>
              <a:t>памяти</a:t>
            </a:r>
            <a:r>
              <a:rPr lang="ru-RU" dirty="0"/>
              <a:t>. Запоминание, сохранение и воспроизведение полученной информации обучающимися с УО также отличается целым рядом специфических особенностей: они лучше запоминают внешние, иногда случайные, зрительно воспринимаемые признаки, при этом, труднее осознаются и запоминаются внутренние логические связи.</a:t>
            </a:r>
          </a:p>
          <a:p>
            <a:pPr algn="just"/>
            <a:r>
              <a:rPr lang="ru-RU" dirty="0"/>
              <a:t>Особенности познавательной деятельности проявляются и в особенностях их </a:t>
            </a:r>
            <a:r>
              <a:rPr lang="ru-RU" b="1" dirty="0">
                <a:solidFill>
                  <a:schemeClr val="tx2"/>
                </a:solidFill>
              </a:rPr>
              <a:t>внимания</a:t>
            </a:r>
            <a:r>
              <a:rPr lang="ru-RU" dirty="0"/>
              <a:t>,</a:t>
            </a:r>
            <a:r>
              <a:rPr lang="ru-RU" b="1" dirty="0"/>
              <a:t> </a:t>
            </a:r>
            <a:r>
              <a:rPr lang="ru-RU" dirty="0"/>
              <a:t>которое отличается сужением объема, малой устойчивостью, трудностями его распределения, замедленностью переключения. В значительной степени нарушено произвольное внимание, что связано с ослаблением волевого напряжения, направленного на преодоление трудностей, что выражается в неустойчивости внимания. </a:t>
            </a:r>
          </a:p>
          <a:p>
            <a:pPr algn="just"/>
            <a:r>
              <a:rPr lang="ru-RU" dirty="0"/>
              <a:t>Также, для обучающихся с УО характерно </a:t>
            </a:r>
            <a:r>
              <a:rPr lang="ru-RU" b="1" dirty="0">
                <a:solidFill>
                  <a:schemeClr val="tx2"/>
                </a:solidFill>
              </a:rPr>
              <a:t>системное недоразвитие речи</a:t>
            </a:r>
            <a:r>
              <a:rPr lang="ru-RU" dirty="0"/>
              <a:t>.</a:t>
            </a:r>
          </a:p>
          <a:p>
            <a:pPr algn="just"/>
            <a:r>
              <a:rPr lang="ru-RU" b="1" dirty="0">
                <a:solidFill>
                  <a:schemeClr val="tx2"/>
                </a:solidFill>
              </a:rPr>
              <a:t>Моторная сфера</a:t>
            </a:r>
            <a:r>
              <a:rPr lang="ru-RU" dirty="0">
                <a:solidFill>
                  <a:schemeClr val="tx2"/>
                </a:solidFill>
              </a:rPr>
              <a:t> </a:t>
            </a:r>
            <a:r>
              <a:rPr lang="ru-RU" dirty="0"/>
              <a:t>детей как правило, не имеет выраженных нарушений. Наибольшие трудности, обучающиеся испытывают при выполнении заданий, связанных с точной координацией мелких движений пальцев рук. В свою очередь, это негативно сказывается на овладении письмом и некоторыми трудовыми операциями. </a:t>
            </a:r>
          </a:p>
          <a:p>
            <a:pPr indent="182880" algn="just"/>
            <a:endParaRPr lang="ru-RU" dirty="0"/>
          </a:p>
        </p:txBody>
      </p:sp>
    </p:spTree>
    <p:extLst>
      <p:ext uri="{BB962C8B-B14F-4D97-AF65-F5344CB8AC3E}">
        <p14:creationId xmlns:p14="http://schemas.microsoft.com/office/powerpoint/2010/main" val="653196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0" y="1242204"/>
            <a:ext cx="10058400" cy="4792836"/>
          </a:xfrm>
        </p:spPr>
        <p:txBody>
          <a:bodyPr>
            <a:normAutofit fontScale="92500" lnSpcReduction="20000"/>
          </a:bodyPr>
          <a:lstStyle/>
          <a:p>
            <a:pPr algn="just"/>
            <a:r>
              <a:rPr lang="ru-RU" dirty="0"/>
              <a:t>Психологические особенности обучающихся с УО проявляются и в нарушении </a:t>
            </a:r>
            <a:r>
              <a:rPr lang="ru-RU" b="1" dirty="0">
                <a:solidFill>
                  <a:schemeClr val="tx2"/>
                </a:solidFill>
              </a:rPr>
              <a:t>эмоциональной сферы</a:t>
            </a:r>
            <a:r>
              <a:rPr lang="ru-RU" dirty="0"/>
              <a:t>. При легкой УО эмоции в целом сохранны, однако они отличаются отсутствием оттенков переживаний, неустойчивостью и поверхностью. Отсутствуют или очень слабо выражены переживания, определяющие интерес и побуждение к познавательной деятельности, а также с большими затруднениями осуществляется воспитание высших психических чувств: нравственных и эстетических.</a:t>
            </a:r>
          </a:p>
          <a:p>
            <a:pPr algn="just"/>
            <a:r>
              <a:rPr lang="ru-RU" b="1" dirty="0">
                <a:solidFill>
                  <a:schemeClr val="tx2"/>
                </a:solidFill>
              </a:rPr>
              <a:t>Волевая сфера</a:t>
            </a:r>
            <a:r>
              <a:rPr lang="ru-RU" dirty="0">
                <a:solidFill>
                  <a:schemeClr val="tx2"/>
                </a:solidFill>
              </a:rPr>
              <a:t> </a:t>
            </a:r>
            <a:r>
              <a:rPr lang="ru-RU" dirty="0"/>
              <a:t>учащихся с УО характеризуется слабостью собственных намерений и побуждений, большой внушаемостью. Такие школьники предпочитают выбирать путь, не требующий волевых усилий, а вследствие </a:t>
            </a:r>
            <a:r>
              <a:rPr lang="ru-RU" dirty="0" err="1"/>
              <a:t>непосильности</a:t>
            </a:r>
            <a:r>
              <a:rPr lang="ru-RU" dirty="0"/>
              <a:t> предъявляемых требований, у некоторых из них развиваются такие отрицательные черты личности, как негативизм и упрямство.</a:t>
            </a:r>
          </a:p>
          <a:p>
            <a:pPr algn="just"/>
            <a:r>
              <a:rPr lang="ru-RU" dirty="0"/>
              <a:t>Специфическими особенностями </a:t>
            </a:r>
            <a:r>
              <a:rPr lang="ru-RU" b="1" dirty="0">
                <a:solidFill>
                  <a:schemeClr val="tx2"/>
                </a:solidFill>
              </a:rPr>
              <a:t>межличностных отношений</a:t>
            </a:r>
            <a:r>
              <a:rPr lang="ru-RU" dirty="0"/>
              <a:t> является: высокая конфликтность, сопровождаемая неадекватными поведенческими реакциями; слабая </a:t>
            </a:r>
            <a:r>
              <a:rPr lang="ru-RU" dirty="0" err="1"/>
              <a:t>мотивированность</a:t>
            </a:r>
            <a:r>
              <a:rPr lang="ru-RU" dirty="0"/>
              <a:t> на установление межличностных контактов и пр. Снижение адекватности во взаимодействии со сверстниками и взрослыми людьми обусловливается незрелостью социальных мотивов, неразвитостью навыков общения обучающихся, а это, в свою очередь, может негативно сказываться на их поведении, особенности которого могут выражаться в </a:t>
            </a:r>
            <a:r>
              <a:rPr lang="ru-RU" dirty="0" err="1"/>
              <a:t>гиперактивности</a:t>
            </a:r>
            <a:r>
              <a:rPr lang="ru-RU" dirty="0"/>
              <a:t>, вербальной или физической агрессии и т.п. Практика обучения таких детей показывает, что под воздействием психологического сопровождения упомянутые недостатки существенно сглаживаются и исправляются.</a:t>
            </a:r>
          </a:p>
          <a:p>
            <a:pPr indent="182880" algn="just"/>
            <a:endParaRPr lang="ru-RU" dirty="0"/>
          </a:p>
          <a:p>
            <a:pPr algn="just"/>
            <a:endParaRPr lang="ru-RU" dirty="0"/>
          </a:p>
        </p:txBody>
      </p:sp>
    </p:spTree>
    <p:extLst>
      <p:ext uri="{BB962C8B-B14F-4D97-AF65-F5344CB8AC3E}">
        <p14:creationId xmlns:p14="http://schemas.microsoft.com/office/powerpoint/2010/main" val="2506918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3"/>
            <a:ext cx="10058400" cy="1237965"/>
          </a:xfrm>
        </p:spPr>
        <p:txBody>
          <a:bodyPr>
            <a:normAutofit fontScale="90000"/>
          </a:bodyPr>
          <a:lstStyle/>
          <a:p>
            <a:pPr algn="ctr"/>
            <a:r>
              <a:rPr lang="ru-RU" b="1" dirty="0">
                <a:solidFill>
                  <a:schemeClr val="tx2"/>
                </a:solidFill>
              </a:rPr>
              <a:t>Целью</a:t>
            </a:r>
            <a:r>
              <a:rPr lang="ru-RU" b="1" i="1" dirty="0">
                <a:solidFill>
                  <a:schemeClr val="tx2"/>
                </a:solidFill>
              </a:rPr>
              <a:t> </a:t>
            </a:r>
            <a:r>
              <a:rPr lang="ru-RU" b="1" dirty="0">
                <a:solidFill>
                  <a:schemeClr val="tx2"/>
                </a:solidFill>
              </a:rPr>
              <a:t>оказания психологической </a:t>
            </a:r>
            <a:r>
              <a:rPr lang="ru-RU" sz="1800" b="1" dirty="0">
                <a:solidFill>
                  <a:schemeClr val="tx2"/>
                </a:solidFill>
              </a:rPr>
              <a:t>помощи</a:t>
            </a:r>
            <a:r>
              <a:rPr lang="ru-RU" sz="1800" dirty="0">
                <a:solidFill>
                  <a:schemeClr val="tx2"/>
                </a:solidFill>
              </a:rPr>
              <a:t> является</a:t>
            </a:r>
            <a:r>
              <a:rPr lang="ru-RU" sz="1800" b="1" i="1" dirty="0">
                <a:solidFill>
                  <a:schemeClr val="tx2"/>
                </a:solidFill>
              </a:rPr>
              <a:t> </a:t>
            </a:r>
            <a:r>
              <a:rPr lang="ru-RU" sz="1800" dirty="0">
                <a:solidFill>
                  <a:schemeClr val="tx2"/>
                </a:solidFill>
              </a:rPr>
              <a:t>обеспечение коррекции нарушений развития, оптимизация процессов социальной адаптации и индивидуально-личностного развития обучающихся с УО.</a:t>
            </a:r>
            <a:endParaRPr lang="ru-RU" sz="1800" dirty="0">
              <a:solidFill>
                <a:schemeClr val="tx2"/>
              </a:solidFill>
            </a:endParaRPr>
          </a:p>
        </p:txBody>
      </p:sp>
      <p:sp>
        <p:nvSpPr>
          <p:cNvPr id="3" name="Объект 2"/>
          <p:cNvSpPr>
            <a:spLocks noGrp="1"/>
          </p:cNvSpPr>
          <p:nvPr>
            <p:ph sz="half" idx="1"/>
          </p:nvPr>
        </p:nvSpPr>
        <p:spPr>
          <a:xfrm>
            <a:off x="1066800" y="2061713"/>
            <a:ext cx="4754880" cy="4218317"/>
          </a:xfrm>
        </p:spPr>
        <p:txBody>
          <a:bodyPr>
            <a:normAutofit fontScale="77500" lnSpcReduction="20000"/>
          </a:bodyPr>
          <a:lstStyle/>
          <a:p>
            <a:pPr marL="0" indent="457200" algn="just">
              <a:spcBef>
                <a:spcPts val="0"/>
              </a:spcBef>
              <a:buNone/>
            </a:pPr>
            <a:r>
              <a:rPr lang="ru-RU" dirty="0"/>
              <a:t>Для детей данной группы в рамках реализации АООП предусмотрены занятия с педагогом-психологом по следующим </a:t>
            </a:r>
            <a:r>
              <a:rPr lang="ru-RU" b="1" dirty="0">
                <a:solidFill>
                  <a:schemeClr val="tx2"/>
                </a:solidFill>
              </a:rPr>
              <a:t>направлениям</a:t>
            </a:r>
            <a:r>
              <a:rPr lang="ru-RU" dirty="0"/>
              <a:t>:</a:t>
            </a:r>
          </a:p>
          <a:p>
            <a:r>
              <a:rPr lang="ru-RU" dirty="0" smtClean="0"/>
              <a:t>профилактика </a:t>
            </a:r>
            <a:r>
              <a:rPr lang="ru-RU" dirty="0"/>
              <a:t>вторичных отклонений развития;</a:t>
            </a:r>
          </a:p>
          <a:p>
            <a:r>
              <a:rPr lang="ru-RU" dirty="0" smtClean="0"/>
              <a:t>развитие </a:t>
            </a:r>
            <a:r>
              <a:rPr lang="ru-RU" dirty="0"/>
              <a:t>познавательных мотивов;</a:t>
            </a:r>
          </a:p>
          <a:p>
            <a:r>
              <a:rPr lang="ru-RU" dirty="0" smtClean="0"/>
              <a:t>коррекции </a:t>
            </a:r>
            <a:r>
              <a:rPr lang="ru-RU" dirty="0"/>
              <a:t>недостатков познавательной сферы и психомоторного развития;</a:t>
            </a:r>
          </a:p>
          <a:p>
            <a:r>
              <a:rPr lang="ru-RU" dirty="0" smtClean="0"/>
              <a:t>развитию </a:t>
            </a:r>
            <a:r>
              <a:rPr lang="ru-RU" dirty="0"/>
              <a:t>речевой, познавательной и предметно-практической деятельности;</a:t>
            </a:r>
          </a:p>
          <a:p>
            <a:r>
              <a:rPr lang="ru-RU" dirty="0" smtClean="0"/>
              <a:t>развитию </a:t>
            </a:r>
            <a:r>
              <a:rPr lang="ru-RU" dirty="0"/>
              <a:t>перцептивных, </a:t>
            </a:r>
            <a:r>
              <a:rPr lang="ru-RU" dirty="0" err="1"/>
              <a:t>мнемических</a:t>
            </a:r>
            <a:r>
              <a:rPr lang="ru-RU" dirty="0"/>
              <a:t> и интеллектуальных процессов;</a:t>
            </a:r>
          </a:p>
          <a:p>
            <a:r>
              <a:rPr lang="ru-RU" dirty="0" smtClean="0"/>
              <a:t>развитию </a:t>
            </a:r>
            <a:r>
              <a:rPr lang="ru-RU" dirty="0"/>
              <a:t>отдельных действий и представлений, которые оказываются для ребенка особенно трудными;</a:t>
            </a:r>
          </a:p>
          <a:p>
            <a:r>
              <a:rPr lang="ru-RU" dirty="0" smtClean="0"/>
              <a:t>формированию </a:t>
            </a:r>
            <a:r>
              <a:rPr lang="ru-RU" dirty="0"/>
              <a:t>базовых учебных</a:t>
            </a:r>
            <a:r>
              <a:rPr lang="ru-RU" i="1" dirty="0"/>
              <a:t> </a:t>
            </a:r>
            <a:r>
              <a:rPr lang="ru-RU" dirty="0"/>
              <a:t>действий</a:t>
            </a:r>
            <a:r>
              <a:rPr lang="ru-RU" i="1" dirty="0"/>
              <a:t>;</a:t>
            </a:r>
            <a:endParaRPr lang="ru-RU" dirty="0"/>
          </a:p>
          <a:p>
            <a:r>
              <a:rPr lang="ru-RU" dirty="0" smtClean="0"/>
              <a:t>повышению </a:t>
            </a:r>
            <a:r>
              <a:rPr lang="ru-RU" dirty="0"/>
              <a:t>(стабилизации) самооценки</a:t>
            </a:r>
            <a:r>
              <a:rPr lang="ru-RU" b="1" i="1" dirty="0"/>
              <a:t>;</a:t>
            </a:r>
            <a:endParaRPr lang="ru-RU" dirty="0"/>
          </a:p>
          <a:p>
            <a:endParaRPr lang="ru-RU" dirty="0"/>
          </a:p>
        </p:txBody>
      </p:sp>
      <p:sp>
        <p:nvSpPr>
          <p:cNvPr id="4" name="Объект 3"/>
          <p:cNvSpPr>
            <a:spLocks noGrp="1"/>
          </p:cNvSpPr>
          <p:nvPr>
            <p:ph sz="half" idx="2"/>
          </p:nvPr>
        </p:nvSpPr>
        <p:spPr>
          <a:xfrm>
            <a:off x="6370320" y="2061713"/>
            <a:ext cx="4754880" cy="4218317"/>
          </a:xfrm>
        </p:spPr>
        <p:txBody>
          <a:bodyPr>
            <a:normAutofit fontScale="77500" lnSpcReduction="20000"/>
          </a:bodyPr>
          <a:lstStyle/>
          <a:p>
            <a:r>
              <a:rPr lang="ru-RU" dirty="0" smtClean="0"/>
              <a:t>формированию </a:t>
            </a:r>
            <a:r>
              <a:rPr lang="ru-RU" dirty="0"/>
              <a:t>позитивного отношения к себе и окружающему миру;</a:t>
            </a:r>
          </a:p>
          <a:p>
            <a:r>
              <a:rPr lang="ru-RU" dirty="0" smtClean="0"/>
              <a:t>духовно-нравственному </a:t>
            </a:r>
            <a:r>
              <a:rPr lang="ru-RU" dirty="0"/>
              <a:t>развитию, формированию основ гражданской идентичности;</a:t>
            </a:r>
          </a:p>
          <a:p>
            <a:r>
              <a:rPr lang="ru-RU" dirty="0" smtClean="0"/>
              <a:t>формированию </a:t>
            </a:r>
            <a:r>
              <a:rPr lang="ru-RU" dirty="0"/>
              <a:t>эстетических потребностей, ценностей и чувств;</a:t>
            </a:r>
          </a:p>
          <a:p>
            <a:r>
              <a:rPr lang="ru-RU" dirty="0" smtClean="0"/>
              <a:t>развитию </a:t>
            </a:r>
            <a:r>
              <a:rPr lang="ru-RU" dirty="0"/>
              <a:t>самостоятельности;</a:t>
            </a:r>
          </a:p>
          <a:p>
            <a:r>
              <a:rPr lang="ru-RU" dirty="0" smtClean="0"/>
              <a:t>формированию </a:t>
            </a:r>
            <a:r>
              <a:rPr lang="ru-RU" dirty="0"/>
              <a:t>навыков самоконтроля;</a:t>
            </a:r>
          </a:p>
          <a:p>
            <a:r>
              <a:rPr lang="ru-RU" dirty="0" smtClean="0"/>
              <a:t>развитию </a:t>
            </a:r>
            <a:r>
              <a:rPr lang="ru-RU" dirty="0"/>
              <a:t>элементов социального интеллекта;</a:t>
            </a:r>
          </a:p>
          <a:p>
            <a:r>
              <a:rPr lang="ru-RU" dirty="0" smtClean="0"/>
              <a:t>профилактике </a:t>
            </a:r>
            <a:r>
              <a:rPr lang="ru-RU" dirty="0"/>
              <a:t>зависимого (</a:t>
            </a:r>
            <a:r>
              <a:rPr lang="ru-RU" dirty="0" err="1"/>
              <a:t>аддиктивного</a:t>
            </a:r>
            <a:r>
              <a:rPr lang="ru-RU" dirty="0"/>
              <a:t>) поведения</a:t>
            </a:r>
            <a:r>
              <a:rPr lang="ru-RU" b="1" i="1" dirty="0"/>
              <a:t>;</a:t>
            </a:r>
            <a:endParaRPr lang="ru-RU" dirty="0"/>
          </a:p>
          <a:p>
            <a:r>
              <a:rPr lang="ru-RU" dirty="0" smtClean="0"/>
              <a:t>повышению </a:t>
            </a:r>
            <a:r>
              <a:rPr lang="ru-RU" dirty="0"/>
              <a:t>коммуникативной компетентности</a:t>
            </a:r>
            <a:r>
              <a:rPr lang="ru-RU" b="1" i="1" dirty="0"/>
              <a:t>;</a:t>
            </a:r>
            <a:endParaRPr lang="ru-RU" dirty="0"/>
          </a:p>
          <a:p>
            <a:r>
              <a:rPr lang="ru-RU" dirty="0" smtClean="0"/>
              <a:t>формированию </a:t>
            </a:r>
            <a:r>
              <a:rPr lang="ru-RU" dirty="0"/>
              <a:t>и развитию социально приемлемых форм поведения;</a:t>
            </a:r>
          </a:p>
          <a:p>
            <a:r>
              <a:rPr lang="ru-RU" dirty="0" smtClean="0"/>
              <a:t>профессиональной </a:t>
            </a:r>
            <a:r>
              <a:rPr lang="ru-RU" dirty="0"/>
              <a:t>ориентации, формированию профессиональной направленности</a:t>
            </a:r>
            <a:r>
              <a:rPr lang="ru-RU" b="1" i="1" dirty="0"/>
              <a:t>.</a:t>
            </a:r>
            <a:endParaRPr lang="ru-RU" dirty="0"/>
          </a:p>
          <a:p>
            <a:endParaRPr lang="ru-RU" dirty="0"/>
          </a:p>
        </p:txBody>
      </p:sp>
    </p:spTree>
    <p:extLst>
      <p:ext uri="{BB962C8B-B14F-4D97-AF65-F5344CB8AC3E}">
        <p14:creationId xmlns:p14="http://schemas.microsoft.com/office/powerpoint/2010/main" val="699485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3"/>
            <a:ext cx="10058400" cy="1703791"/>
          </a:xfrm>
        </p:spPr>
        <p:txBody>
          <a:bodyPr>
            <a:noAutofit/>
          </a:bodyPr>
          <a:lstStyle/>
          <a:p>
            <a:pPr algn="ctr"/>
            <a:r>
              <a:rPr lang="ru-RU" sz="1800" dirty="0">
                <a:solidFill>
                  <a:schemeClr val="tx2"/>
                </a:solidFill>
              </a:rPr>
              <a:t>Психологическая помощь не ограничивается только консультированием и психокоррекционными занятиями. Эффективность помощи во многом зависит от воздействия на социально-психологическую среду, которая окружает ребенка. </a:t>
            </a:r>
            <a:r>
              <a:rPr lang="ru-RU" sz="1800" dirty="0">
                <a:solidFill>
                  <a:schemeClr val="tx2"/>
                </a:solidFill>
              </a:rPr>
              <a:t>Сопровождение обучающихся с интеллектуальными нарушениями начинается с установления контакта со всеми участниками процесса, определения объема работы и последовательности процесса сопровождения, составления графика работы с учетом следующих </a:t>
            </a:r>
            <a:r>
              <a:rPr lang="ru-RU" sz="1800" b="1" dirty="0">
                <a:solidFill>
                  <a:schemeClr val="tx2"/>
                </a:solidFill>
              </a:rPr>
              <a:t>правил</a:t>
            </a:r>
            <a:r>
              <a:rPr lang="ru-RU" sz="1800" dirty="0" smtClean="0">
                <a:solidFill>
                  <a:schemeClr val="tx2"/>
                </a:solidFill>
              </a:rPr>
              <a:t>:</a:t>
            </a:r>
            <a:endParaRPr lang="ru-RU" sz="1800" dirty="0">
              <a:solidFill>
                <a:schemeClr val="tx2"/>
              </a:solidFill>
            </a:endParaRPr>
          </a:p>
        </p:txBody>
      </p:sp>
      <p:sp>
        <p:nvSpPr>
          <p:cNvPr id="4" name="Объект 3"/>
          <p:cNvSpPr>
            <a:spLocks noGrp="1"/>
          </p:cNvSpPr>
          <p:nvPr>
            <p:ph idx="1"/>
          </p:nvPr>
        </p:nvSpPr>
        <p:spPr>
          <a:xfrm>
            <a:off x="1066800" y="2493034"/>
            <a:ext cx="10058400" cy="3542006"/>
          </a:xfrm>
        </p:spPr>
        <p:txBody>
          <a:bodyPr>
            <a:normAutofit fontScale="92500" lnSpcReduction="20000"/>
          </a:bodyPr>
          <a:lstStyle/>
          <a:p>
            <a:pPr marL="0" indent="0" algn="just">
              <a:buNone/>
            </a:pPr>
            <a:r>
              <a:rPr lang="ru-RU" b="1" dirty="0">
                <a:solidFill>
                  <a:schemeClr val="tx2"/>
                </a:solidFill>
              </a:rPr>
              <a:t>1.</a:t>
            </a:r>
            <a:r>
              <a:rPr lang="ru-RU" dirty="0"/>
              <a:t> Предоставлять каждому ребенку возможность работать в присущем ему темпе. Объем работы должен увеличиваться постепенно и согласовываться с индивидуальным темпом. Индивидуализация темпа — необходимое условие психологического комфорта ребенка в школе. </a:t>
            </a:r>
          </a:p>
          <a:p>
            <a:pPr marL="0" indent="0" algn="just">
              <a:buNone/>
            </a:pPr>
            <a:r>
              <a:rPr lang="ru-RU" b="1" dirty="0">
                <a:solidFill>
                  <a:schemeClr val="tx2"/>
                </a:solidFill>
              </a:rPr>
              <a:t>2.</a:t>
            </a:r>
            <a:r>
              <a:rPr lang="ru-RU" dirty="0"/>
              <a:t> Отчасти индивидуализации может способствовать организация групповой работы. В начале обучения ее нельзя использовать в полной мере, но постепенно вводить ее элементы — разумно. Важно учитывать необходимость смены состава группы для формирования у детей адекватной самооценки. </a:t>
            </a:r>
          </a:p>
          <a:p>
            <a:pPr marL="0" indent="0" algn="just">
              <a:buNone/>
            </a:pPr>
            <a:r>
              <a:rPr lang="ru-RU" b="1" dirty="0">
                <a:solidFill>
                  <a:schemeClr val="tx2"/>
                </a:solidFill>
              </a:rPr>
              <a:t>3.</a:t>
            </a:r>
            <a:r>
              <a:rPr lang="ru-RU" dirty="0"/>
              <a:t> Регулярная смена видов деятельности и форм работы на уроке позволяет всем детям без исключения снять напряжение, повысить внимание. Для своевременной коррекции снятия напряжения существуют разные педагогические «секреты». Например, детям разрешается на уроке занять на какое - то время удобное положение: работать стоя, при желании поменять рабочее место и т. д.; педагог может «постоять за спиной ребенка», положить руку на плечо.</a:t>
            </a:r>
          </a:p>
          <a:p>
            <a:pPr algn="just"/>
            <a:endParaRPr lang="ru-RU" dirty="0"/>
          </a:p>
        </p:txBody>
      </p:sp>
    </p:spTree>
    <p:extLst>
      <p:ext uri="{BB962C8B-B14F-4D97-AF65-F5344CB8AC3E}">
        <p14:creationId xmlns:p14="http://schemas.microsoft.com/office/powerpoint/2010/main" val="96212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58174" y="1594161"/>
            <a:ext cx="10058400" cy="3931920"/>
          </a:xfrm>
        </p:spPr>
        <p:txBody>
          <a:bodyPr/>
          <a:lstStyle/>
          <a:p>
            <a:pPr marL="0" indent="0" algn="just">
              <a:buNone/>
            </a:pPr>
            <a:r>
              <a:rPr lang="ru-RU" b="1" dirty="0">
                <a:solidFill>
                  <a:schemeClr val="tx2"/>
                </a:solidFill>
              </a:rPr>
              <a:t>4.</a:t>
            </a:r>
            <a:r>
              <a:rPr lang="ru-RU" dirty="0"/>
              <a:t> Почти всем детям необходимо проговаривать последовательность своих действий вслух. Учить детей говорить тихо, вполголоса, шептать «губами», чтобы не мешать другим. Но не запрещайте детям говорить вслух — через внешнюю речь происходит осмысленное освоение нового и трудного материала.</a:t>
            </a:r>
          </a:p>
          <a:p>
            <a:pPr marL="0" indent="0" algn="just">
              <a:buNone/>
            </a:pPr>
            <a:r>
              <a:rPr lang="ru-RU" b="1" dirty="0">
                <a:solidFill>
                  <a:schemeClr val="tx2"/>
                </a:solidFill>
              </a:rPr>
              <a:t>5.</a:t>
            </a:r>
            <a:r>
              <a:rPr lang="ru-RU" dirty="0"/>
              <a:t> Важно следовать за естественной потребностью ребенка в познавательной деятельности, а не навязывать ее. Чаще предлагайте детям задания, которые бы они выполняли с удовольствием. Требовать от ребенка выполнения неинтересных или более сложных заданий следует осторожно и дозировано, так как постоянное напряжение приводит к соматическим или психологическим проблемам.</a:t>
            </a:r>
          </a:p>
          <a:p>
            <a:pPr marL="0" indent="0" algn="just">
              <a:buNone/>
            </a:pPr>
            <a:r>
              <a:rPr lang="ru-RU" b="1" dirty="0">
                <a:solidFill>
                  <a:schemeClr val="tx2"/>
                </a:solidFill>
              </a:rPr>
              <a:t>6.</a:t>
            </a:r>
            <a:r>
              <a:rPr lang="ru-RU" dirty="0"/>
              <a:t> Основное правило для психолога. Создание условий для адаптации ребенка к школе состоит в том, чтобы ребенок был успешен не столько в обучении, сколько в сфере общения и взаимодействия между всеми участниками образовательного процесса: учителями, детьми, родителями.</a:t>
            </a:r>
          </a:p>
          <a:p>
            <a:pPr algn="just"/>
            <a:endParaRPr lang="ru-RU" dirty="0"/>
          </a:p>
        </p:txBody>
      </p:sp>
    </p:spTree>
    <p:extLst>
      <p:ext uri="{BB962C8B-B14F-4D97-AF65-F5344CB8AC3E}">
        <p14:creationId xmlns:p14="http://schemas.microsoft.com/office/powerpoint/2010/main" val="11112660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Савон</Template>
  <TotalTime>50</TotalTime>
  <Words>1168</Words>
  <Application>Microsoft Office PowerPoint</Application>
  <PresentationFormat>Широкоэкранный</PresentationFormat>
  <Paragraphs>81</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Century Gothic</vt:lpstr>
      <vt:lpstr>Garamond</vt:lpstr>
      <vt:lpstr>Times New Roman</vt:lpstr>
      <vt:lpstr>Savon</vt:lpstr>
      <vt:lpstr>Психологическое сопровождение обучающихся с умственной отсталостью</vt:lpstr>
      <vt:lpstr>Умственная отсталость (интеллектуальные нарушения) </vt:lpstr>
      <vt:lpstr>Презентация PowerPoint</vt:lpstr>
      <vt:lpstr>Презентация PowerPoint</vt:lpstr>
      <vt:lpstr>Презентация PowerPoint</vt:lpstr>
      <vt:lpstr>Презентация PowerPoint</vt:lpstr>
      <vt:lpstr>Целью оказания психологической помощи является обеспечение коррекции нарушений развития, оптимизация процессов социальной адаптации и индивидуально-личностного развития обучающихся с УО.</vt:lpstr>
      <vt:lpstr>Психологическая помощь не ограничивается только консультированием и психокоррекционными занятиями. Эффективность помощи во многом зависит от воздействия на социально-психологическую среду, которая окружает ребенка. Сопровождение обучающихся с интеллектуальными нарушениями начинается с установления контакта со всеми участниками процесса, определения объема работы и последовательности процесса сопровождения, составления графика работы с учетом следующих правил:</vt:lpstr>
      <vt:lpstr>Презентация PowerPoint</vt:lpstr>
      <vt:lpstr>Презентация PowerPoint</vt:lpstr>
      <vt:lpstr>В копилку практического инструментария работы педагога-психолога с обучающимися с интеллектуальными нарушениями можно отнести:</vt:lpstr>
      <vt:lpstr>Презентация PowerPoint</vt:lpstr>
      <vt:lpstr>Презентация PowerPoint</vt:lpstr>
      <vt:lpstr>Презентация PowerPoint</vt:lpstr>
      <vt:lpstr>Благодарю за внимание!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Психологическое сопровождение обучающихся с умственной отсталостью</dc:title>
  <dc:creator>Хомич ИВ</dc:creator>
  <cp:lastModifiedBy>Хомич ИВ</cp:lastModifiedBy>
  <cp:revision>8</cp:revision>
  <dcterms:created xsi:type="dcterms:W3CDTF">2024-03-13T11:06:45Z</dcterms:created>
  <dcterms:modified xsi:type="dcterms:W3CDTF">2024-03-20T12:57:20Z</dcterms:modified>
</cp:coreProperties>
</file>